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2" r:id="rId1"/>
    <p:sldMasterId id="2147484751" r:id="rId2"/>
    <p:sldMasterId id="2147484776" r:id="rId3"/>
    <p:sldMasterId id="2147484788" r:id="rId4"/>
    <p:sldMasterId id="2147484795" r:id="rId5"/>
    <p:sldMasterId id="2147484807" r:id="rId6"/>
  </p:sldMasterIdLst>
  <p:notesMasterIdLst>
    <p:notesMasterId r:id="rId28"/>
  </p:notesMasterIdLst>
  <p:handoutMasterIdLst>
    <p:handoutMasterId r:id="rId29"/>
  </p:handoutMasterIdLst>
  <p:sldIdLst>
    <p:sldId id="256" r:id="rId7"/>
    <p:sldId id="257" r:id="rId8"/>
    <p:sldId id="271" r:id="rId9"/>
    <p:sldId id="272" r:id="rId10"/>
    <p:sldId id="267" r:id="rId11"/>
    <p:sldId id="273" r:id="rId12"/>
    <p:sldId id="283" r:id="rId13"/>
    <p:sldId id="265" r:id="rId14"/>
    <p:sldId id="286" r:id="rId15"/>
    <p:sldId id="288" r:id="rId16"/>
    <p:sldId id="277" r:id="rId17"/>
    <p:sldId id="287" r:id="rId18"/>
    <p:sldId id="269" r:id="rId19"/>
    <p:sldId id="278" r:id="rId20"/>
    <p:sldId id="279" r:id="rId21"/>
    <p:sldId id="280" r:id="rId22"/>
    <p:sldId id="281" r:id="rId23"/>
    <p:sldId id="284" r:id="rId24"/>
    <p:sldId id="285" r:id="rId25"/>
    <p:sldId id="263" r:id="rId26"/>
    <p:sldId id="260"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DC7A"/>
    <a:srgbClr val="A28E5C"/>
    <a:srgbClr val="A38F5E"/>
    <a:srgbClr val="B3A687"/>
    <a:srgbClr val="BEB6A5"/>
    <a:srgbClr val="A3905F"/>
    <a:srgbClr val="A39062"/>
    <a:srgbClr val="404998"/>
    <a:srgbClr val="A49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86923" autoAdjust="0"/>
  </p:normalViewPr>
  <p:slideViewPr>
    <p:cSldViewPr>
      <p:cViewPr>
        <p:scale>
          <a:sx n="100" d="100"/>
          <a:sy n="100" d="100"/>
        </p:scale>
        <p:origin x="-37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277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B743C-8860-4236-9828-3FBE9500F12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5412CFA6-104B-473A-BC11-FA6C8572A67E}">
      <dgm:prSet phldrT="[Text]" custT="1"/>
      <dgm:spPr>
        <a:solidFill>
          <a:schemeClr val="tx2">
            <a:lumMod val="75000"/>
          </a:schemeClr>
        </a:solidFill>
      </dgm:spPr>
      <dgm:t>
        <a:bodyPr/>
        <a:lstStyle/>
        <a:p>
          <a:r>
            <a:rPr lang="en-GB" sz="3600" b="1" dirty="0" smtClean="0">
              <a:solidFill>
                <a:schemeClr val="bg1"/>
              </a:solidFill>
            </a:rPr>
            <a:t>Types of External Review Activities</a:t>
          </a:r>
          <a:endParaRPr lang="en-GB" sz="3600" b="1" dirty="0">
            <a:solidFill>
              <a:schemeClr val="bg1"/>
            </a:solidFill>
          </a:endParaRPr>
        </a:p>
      </dgm:t>
    </dgm:pt>
    <dgm:pt modelId="{A375934B-7B29-4C6E-8E6F-74A6A7C09FCA}" type="parTrans" cxnId="{1BD7C4B2-9649-4029-8CBE-A61A4F7BB2DE}">
      <dgm:prSet/>
      <dgm:spPr/>
      <dgm:t>
        <a:bodyPr/>
        <a:lstStyle/>
        <a:p>
          <a:endParaRPr lang="en-GB"/>
        </a:p>
      </dgm:t>
    </dgm:pt>
    <dgm:pt modelId="{89FBEE65-69A9-4EC8-BBCD-26FB271F922C}" type="sibTrans" cxnId="{1BD7C4B2-9649-4029-8CBE-A61A4F7BB2DE}">
      <dgm:prSet/>
      <dgm:spPr/>
      <dgm:t>
        <a:bodyPr/>
        <a:lstStyle/>
        <a:p>
          <a:endParaRPr lang="en-GB"/>
        </a:p>
      </dgm:t>
    </dgm:pt>
    <dgm:pt modelId="{120B0C1A-4542-43A0-8C6D-C4895E863839}">
      <dgm:prSet phldrT="[Text]" custT="1"/>
      <dgm:spPr>
        <a:solidFill>
          <a:schemeClr val="bg2">
            <a:lumMod val="75000"/>
          </a:schemeClr>
        </a:solidFill>
      </dgm:spPr>
      <dgm:t>
        <a:bodyPr/>
        <a:lstStyle/>
        <a:p>
          <a:endParaRPr lang="en-GB" sz="2800" dirty="0" smtClean="0">
            <a:solidFill>
              <a:schemeClr val="tx1"/>
            </a:solidFill>
          </a:endParaRPr>
        </a:p>
        <a:p>
          <a:r>
            <a:rPr lang="en-GB" sz="2800" dirty="0" smtClean="0">
              <a:solidFill>
                <a:schemeClr val="tx1"/>
              </a:solidFill>
            </a:rPr>
            <a:t>Institutional/program level</a:t>
          </a:r>
        </a:p>
        <a:p>
          <a:r>
            <a:rPr lang="en-GB" sz="2800" dirty="0" smtClean="0">
              <a:solidFill>
                <a:schemeClr val="tx1"/>
              </a:solidFill>
            </a:rPr>
            <a:t>Mandatory/voluntary</a:t>
          </a:r>
        </a:p>
        <a:p>
          <a:r>
            <a:rPr lang="en-GB" sz="2800" dirty="0" smtClean="0">
              <a:solidFill>
                <a:schemeClr val="tx1"/>
              </a:solidFill>
            </a:rPr>
            <a:t>National/international/professional</a:t>
          </a:r>
        </a:p>
        <a:p>
          <a:r>
            <a:rPr lang="en-GB" sz="2800" dirty="0" smtClean="0">
              <a:solidFill>
                <a:schemeClr val="tx1"/>
              </a:solidFill>
            </a:rPr>
            <a:t>Affiliate driven/peer driven/external body driven</a:t>
          </a:r>
        </a:p>
        <a:p>
          <a:r>
            <a:rPr lang="en-GB" sz="2800" dirty="0" smtClean="0">
              <a:solidFill>
                <a:schemeClr val="tx1"/>
              </a:solidFill>
            </a:rPr>
            <a:t>Standards-based/self-study based</a:t>
          </a:r>
        </a:p>
        <a:p>
          <a:r>
            <a:rPr lang="en-GB" sz="2800" dirty="0" smtClean="0">
              <a:solidFill>
                <a:schemeClr val="tx1"/>
              </a:solidFill>
            </a:rPr>
            <a:t>Result in formative/summative outcomes</a:t>
          </a:r>
        </a:p>
        <a:p>
          <a:endParaRPr lang="en-GB" sz="2800" dirty="0"/>
        </a:p>
      </dgm:t>
    </dgm:pt>
    <dgm:pt modelId="{99E102FA-8E53-4DDF-88EE-AB2B70A22135}" type="parTrans" cxnId="{896D1D85-7D8B-4B91-8599-1D802A8D309B}">
      <dgm:prSet/>
      <dgm:spPr/>
      <dgm:t>
        <a:bodyPr/>
        <a:lstStyle/>
        <a:p>
          <a:endParaRPr lang="en-GB"/>
        </a:p>
      </dgm:t>
    </dgm:pt>
    <dgm:pt modelId="{13472511-C25C-4847-BC1D-EA8EC640151F}" type="sibTrans" cxnId="{896D1D85-7D8B-4B91-8599-1D802A8D309B}">
      <dgm:prSet/>
      <dgm:spPr/>
      <dgm:t>
        <a:bodyPr/>
        <a:lstStyle/>
        <a:p>
          <a:endParaRPr lang="en-GB"/>
        </a:p>
      </dgm:t>
    </dgm:pt>
    <dgm:pt modelId="{8DE7DEBA-AB3C-42D9-B221-1FC824FDBC4D}" type="pres">
      <dgm:prSet presAssocID="{8CDB743C-8860-4236-9828-3FBE9500F123}" presName="composite" presStyleCnt="0">
        <dgm:presLayoutVars>
          <dgm:chMax val="1"/>
          <dgm:dir/>
          <dgm:resizeHandles val="exact"/>
        </dgm:presLayoutVars>
      </dgm:prSet>
      <dgm:spPr/>
      <dgm:t>
        <a:bodyPr/>
        <a:lstStyle/>
        <a:p>
          <a:endParaRPr lang="en-US"/>
        </a:p>
      </dgm:t>
    </dgm:pt>
    <dgm:pt modelId="{E1E45364-FFC9-4C56-B987-9033AD2096FD}" type="pres">
      <dgm:prSet presAssocID="{5412CFA6-104B-473A-BC11-FA6C8572A67E}" presName="roof" presStyleLbl="dkBgShp" presStyleIdx="0" presStyleCnt="2" custScaleY="65953"/>
      <dgm:spPr/>
      <dgm:t>
        <a:bodyPr/>
        <a:lstStyle/>
        <a:p>
          <a:endParaRPr lang="en-GB"/>
        </a:p>
      </dgm:t>
    </dgm:pt>
    <dgm:pt modelId="{CB1A84B5-CFF3-4485-9E3C-2B775B19EE88}" type="pres">
      <dgm:prSet presAssocID="{5412CFA6-104B-473A-BC11-FA6C8572A67E}" presName="pillars" presStyleCnt="0"/>
      <dgm:spPr/>
    </dgm:pt>
    <dgm:pt modelId="{D5F42054-2BD1-401C-95C1-60EEDB5B6DFE}" type="pres">
      <dgm:prSet presAssocID="{5412CFA6-104B-473A-BC11-FA6C8572A67E}" presName="pillar1" presStyleLbl="node1" presStyleIdx="0" presStyleCnt="1" custScaleY="121542">
        <dgm:presLayoutVars>
          <dgm:bulletEnabled val="1"/>
        </dgm:presLayoutVars>
      </dgm:prSet>
      <dgm:spPr/>
      <dgm:t>
        <a:bodyPr/>
        <a:lstStyle/>
        <a:p>
          <a:endParaRPr lang="en-GB"/>
        </a:p>
      </dgm:t>
    </dgm:pt>
    <dgm:pt modelId="{87E91269-172B-4269-8BAE-8B4C78C7A1A4}" type="pres">
      <dgm:prSet presAssocID="{5412CFA6-104B-473A-BC11-FA6C8572A67E}" presName="base" presStyleLbl="dkBgShp" presStyleIdx="1" presStyleCnt="2" custScaleY="33929"/>
      <dgm:spPr>
        <a:solidFill>
          <a:schemeClr val="tx2">
            <a:lumMod val="40000"/>
            <a:lumOff val="60000"/>
          </a:schemeClr>
        </a:solidFill>
      </dgm:spPr>
      <dgm:t>
        <a:bodyPr/>
        <a:lstStyle/>
        <a:p>
          <a:endParaRPr lang="en-US"/>
        </a:p>
      </dgm:t>
    </dgm:pt>
  </dgm:ptLst>
  <dgm:cxnLst>
    <dgm:cxn modelId="{4745FA2C-3ED8-41EE-BDC4-B1F9A24086F0}" type="presOf" srcId="{5412CFA6-104B-473A-BC11-FA6C8572A67E}" destId="{E1E45364-FFC9-4C56-B987-9033AD2096FD}" srcOrd="0" destOrd="0" presId="urn:microsoft.com/office/officeart/2005/8/layout/hList3"/>
    <dgm:cxn modelId="{896D1D85-7D8B-4B91-8599-1D802A8D309B}" srcId="{5412CFA6-104B-473A-BC11-FA6C8572A67E}" destId="{120B0C1A-4542-43A0-8C6D-C4895E863839}" srcOrd="0" destOrd="0" parTransId="{99E102FA-8E53-4DDF-88EE-AB2B70A22135}" sibTransId="{13472511-C25C-4847-BC1D-EA8EC640151F}"/>
    <dgm:cxn modelId="{9E53870D-1A3F-4498-8805-4D64B391404A}" type="presOf" srcId="{8CDB743C-8860-4236-9828-3FBE9500F123}" destId="{8DE7DEBA-AB3C-42D9-B221-1FC824FDBC4D}" srcOrd="0" destOrd="0" presId="urn:microsoft.com/office/officeart/2005/8/layout/hList3"/>
    <dgm:cxn modelId="{53D74A8B-3541-4A37-9F6F-6685F4120E3B}" type="presOf" srcId="{120B0C1A-4542-43A0-8C6D-C4895E863839}" destId="{D5F42054-2BD1-401C-95C1-60EEDB5B6DFE}" srcOrd="0" destOrd="0" presId="urn:microsoft.com/office/officeart/2005/8/layout/hList3"/>
    <dgm:cxn modelId="{1BD7C4B2-9649-4029-8CBE-A61A4F7BB2DE}" srcId="{8CDB743C-8860-4236-9828-3FBE9500F123}" destId="{5412CFA6-104B-473A-BC11-FA6C8572A67E}" srcOrd="0" destOrd="0" parTransId="{A375934B-7B29-4C6E-8E6F-74A6A7C09FCA}" sibTransId="{89FBEE65-69A9-4EC8-BBCD-26FB271F922C}"/>
    <dgm:cxn modelId="{4DE1850F-5564-4BE0-9794-D2179B85A37A}" type="presParOf" srcId="{8DE7DEBA-AB3C-42D9-B221-1FC824FDBC4D}" destId="{E1E45364-FFC9-4C56-B987-9033AD2096FD}" srcOrd="0" destOrd="0" presId="urn:microsoft.com/office/officeart/2005/8/layout/hList3"/>
    <dgm:cxn modelId="{94855E93-762F-4BB3-84C5-24E9BB49ADA1}" type="presParOf" srcId="{8DE7DEBA-AB3C-42D9-B221-1FC824FDBC4D}" destId="{CB1A84B5-CFF3-4485-9E3C-2B775B19EE88}" srcOrd="1" destOrd="0" presId="urn:microsoft.com/office/officeart/2005/8/layout/hList3"/>
    <dgm:cxn modelId="{B7BE5110-6901-4077-B66F-0F64563368B6}" type="presParOf" srcId="{CB1A84B5-CFF3-4485-9E3C-2B775B19EE88}" destId="{D5F42054-2BD1-401C-95C1-60EEDB5B6DFE}" srcOrd="0" destOrd="0" presId="urn:microsoft.com/office/officeart/2005/8/layout/hList3"/>
    <dgm:cxn modelId="{4221FCD2-313D-4D02-8FF4-A9B9D535FECD}" type="presParOf" srcId="{8DE7DEBA-AB3C-42D9-B221-1FC824FDBC4D}" destId="{87E91269-172B-4269-8BAE-8B4C78C7A1A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5364-FFC9-4C56-B987-9033AD2096FD}">
      <dsp:nvSpPr>
        <dsp:cNvPr id="0" name=""/>
        <dsp:cNvSpPr/>
      </dsp:nvSpPr>
      <dsp:spPr>
        <a:xfrm>
          <a:off x="0" y="129755"/>
          <a:ext cx="7848600" cy="964918"/>
        </a:xfrm>
        <a:prstGeom prst="rect">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smtClean="0">
              <a:solidFill>
                <a:schemeClr val="bg1"/>
              </a:solidFill>
            </a:rPr>
            <a:t>Types of External Review Activities</a:t>
          </a:r>
          <a:endParaRPr lang="en-GB" sz="3600" b="1" kern="1200" dirty="0">
            <a:solidFill>
              <a:schemeClr val="bg1"/>
            </a:solidFill>
          </a:endParaRPr>
        </a:p>
      </dsp:txBody>
      <dsp:txXfrm>
        <a:off x="0" y="129755"/>
        <a:ext cx="7848600" cy="964918"/>
      </dsp:txXfrm>
    </dsp:sp>
    <dsp:sp modelId="{D5F42054-2BD1-401C-95C1-60EEDB5B6DFE}">
      <dsp:nvSpPr>
        <dsp:cNvPr id="0" name=""/>
        <dsp:cNvSpPr/>
      </dsp:nvSpPr>
      <dsp:spPr>
        <a:xfrm>
          <a:off x="0" y="1012807"/>
          <a:ext cx="7848600" cy="3734236"/>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2800" kern="1200" dirty="0" smtClean="0">
            <a:solidFill>
              <a:schemeClr val="tx1"/>
            </a:solidFill>
          </a:endParaRPr>
        </a:p>
        <a:p>
          <a:pPr lvl="0" algn="ctr" defTabSz="1244600">
            <a:lnSpc>
              <a:spcPct val="90000"/>
            </a:lnSpc>
            <a:spcBef>
              <a:spcPct val="0"/>
            </a:spcBef>
            <a:spcAft>
              <a:spcPct val="35000"/>
            </a:spcAft>
          </a:pPr>
          <a:r>
            <a:rPr lang="en-GB" sz="2800" kern="1200" dirty="0" smtClean="0">
              <a:solidFill>
                <a:schemeClr val="tx1"/>
              </a:solidFill>
            </a:rPr>
            <a:t>Institutional/program level</a:t>
          </a:r>
        </a:p>
        <a:p>
          <a:pPr lvl="0" algn="ctr" defTabSz="1244600">
            <a:lnSpc>
              <a:spcPct val="90000"/>
            </a:lnSpc>
            <a:spcBef>
              <a:spcPct val="0"/>
            </a:spcBef>
            <a:spcAft>
              <a:spcPct val="35000"/>
            </a:spcAft>
          </a:pPr>
          <a:r>
            <a:rPr lang="en-GB" sz="2800" kern="1200" dirty="0" smtClean="0">
              <a:solidFill>
                <a:schemeClr val="tx1"/>
              </a:solidFill>
            </a:rPr>
            <a:t>Mandatory/voluntary</a:t>
          </a:r>
        </a:p>
        <a:p>
          <a:pPr lvl="0" algn="ctr" defTabSz="1244600">
            <a:lnSpc>
              <a:spcPct val="90000"/>
            </a:lnSpc>
            <a:spcBef>
              <a:spcPct val="0"/>
            </a:spcBef>
            <a:spcAft>
              <a:spcPct val="35000"/>
            </a:spcAft>
          </a:pPr>
          <a:r>
            <a:rPr lang="en-GB" sz="2800" kern="1200" dirty="0" smtClean="0">
              <a:solidFill>
                <a:schemeClr val="tx1"/>
              </a:solidFill>
            </a:rPr>
            <a:t>National/international/professional</a:t>
          </a:r>
        </a:p>
        <a:p>
          <a:pPr lvl="0" algn="ctr" defTabSz="1244600">
            <a:lnSpc>
              <a:spcPct val="90000"/>
            </a:lnSpc>
            <a:spcBef>
              <a:spcPct val="0"/>
            </a:spcBef>
            <a:spcAft>
              <a:spcPct val="35000"/>
            </a:spcAft>
          </a:pPr>
          <a:r>
            <a:rPr lang="en-GB" sz="2800" kern="1200" dirty="0" smtClean="0">
              <a:solidFill>
                <a:schemeClr val="tx1"/>
              </a:solidFill>
            </a:rPr>
            <a:t>Affiliate driven/peer driven/external body driven</a:t>
          </a:r>
        </a:p>
        <a:p>
          <a:pPr lvl="0" algn="ctr" defTabSz="1244600">
            <a:lnSpc>
              <a:spcPct val="90000"/>
            </a:lnSpc>
            <a:spcBef>
              <a:spcPct val="0"/>
            </a:spcBef>
            <a:spcAft>
              <a:spcPct val="35000"/>
            </a:spcAft>
          </a:pPr>
          <a:r>
            <a:rPr lang="en-GB" sz="2800" kern="1200" dirty="0" smtClean="0">
              <a:solidFill>
                <a:schemeClr val="tx1"/>
              </a:solidFill>
            </a:rPr>
            <a:t>Standards-based/self-study based</a:t>
          </a:r>
        </a:p>
        <a:p>
          <a:pPr lvl="0" algn="ctr" defTabSz="1244600">
            <a:lnSpc>
              <a:spcPct val="90000"/>
            </a:lnSpc>
            <a:spcBef>
              <a:spcPct val="0"/>
            </a:spcBef>
            <a:spcAft>
              <a:spcPct val="35000"/>
            </a:spcAft>
          </a:pPr>
          <a:r>
            <a:rPr lang="en-GB" sz="2800" kern="1200" dirty="0" smtClean="0">
              <a:solidFill>
                <a:schemeClr val="tx1"/>
              </a:solidFill>
            </a:rPr>
            <a:t>Result in formative/summative outcomes</a:t>
          </a:r>
        </a:p>
        <a:p>
          <a:pPr lvl="0" algn="ctr" defTabSz="1244600">
            <a:lnSpc>
              <a:spcPct val="90000"/>
            </a:lnSpc>
            <a:spcBef>
              <a:spcPct val="0"/>
            </a:spcBef>
            <a:spcAft>
              <a:spcPct val="35000"/>
            </a:spcAft>
          </a:pPr>
          <a:endParaRPr lang="en-GB" sz="2800" kern="1200" dirty="0"/>
        </a:p>
      </dsp:txBody>
      <dsp:txXfrm>
        <a:off x="0" y="1012807"/>
        <a:ext cx="7848600" cy="3734236"/>
      </dsp:txXfrm>
    </dsp:sp>
    <dsp:sp modelId="{87E91269-172B-4269-8BAE-8B4C78C7A1A4}">
      <dsp:nvSpPr>
        <dsp:cNvPr id="0" name=""/>
        <dsp:cNvSpPr/>
      </dsp:nvSpPr>
      <dsp:spPr>
        <a:xfrm>
          <a:off x="0" y="4528893"/>
          <a:ext cx="7848600" cy="115825"/>
        </a:xfrm>
        <a:prstGeom prst="rect">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5DDC1E6-1FCB-436E-A57E-D1A6387D03B3}" type="datetimeFigureOut">
              <a:rPr lang="en-GB" smtClean="0"/>
              <a:pPr/>
              <a:t>12/02/2015</a:t>
            </a:fld>
            <a:endParaRPr lang="en-GB"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4800B27-EA58-4F33-A06A-AAE9E898E1D3}" type="slidenum">
              <a:rPr lang="en-GB" smtClean="0"/>
              <a:pPr/>
              <a:t>‹#›</a:t>
            </a:fld>
            <a:endParaRPr lang="en-GB" dirty="0"/>
          </a:p>
        </p:txBody>
      </p:sp>
    </p:spTree>
    <p:extLst>
      <p:ext uri="{BB962C8B-B14F-4D97-AF65-F5344CB8AC3E}">
        <p14:creationId xmlns:p14="http://schemas.microsoft.com/office/powerpoint/2010/main" val="4288539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1B1560D-7438-4EAC-95EF-FB9B7AE25A34}" type="datetimeFigureOut">
              <a:rPr lang="en-GB" smtClean="0"/>
              <a:pPr/>
              <a:t>12/02/2015</a:t>
            </a:fld>
            <a:endParaRPr lang="en-GB"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C315972E-B102-47F4-844D-F72FB543A4AD}" type="slidenum">
              <a:rPr lang="en-GB" smtClean="0"/>
              <a:pPr/>
              <a:t>‹#›</a:t>
            </a:fld>
            <a:endParaRPr lang="en-GB" dirty="0"/>
          </a:p>
        </p:txBody>
      </p:sp>
    </p:spTree>
    <p:extLst>
      <p:ext uri="{BB962C8B-B14F-4D97-AF65-F5344CB8AC3E}">
        <p14:creationId xmlns:p14="http://schemas.microsoft.com/office/powerpoint/2010/main" val="245477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315972E-B102-47F4-844D-F72FB543A4AD}" type="slidenum">
              <a:rPr lang="en-GB" smtClean="0"/>
              <a:pPr/>
              <a:t>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5972E-B102-47F4-844D-F72FB543A4AD}" type="slidenum">
              <a:rPr lang="en-GB" smtClean="0"/>
              <a:pPr/>
              <a:t>9</a:t>
            </a:fld>
            <a:endParaRPr lang="en-GB" dirty="0"/>
          </a:p>
        </p:txBody>
      </p:sp>
    </p:spTree>
    <p:extLst>
      <p:ext uri="{BB962C8B-B14F-4D97-AF65-F5344CB8AC3E}">
        <p14:creationId xmlns:p14="http://schemas.microsoft.com/office/powerpoint/2010/main" val="51771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8699" y="8842375"/>
            <a:ext cx="3042814" cy="465138"/>
          </a:xfrm>
          <a:prstGeom prst="rect">
            <a:avLst/>
          </a:prstGeom>
          <a:noFill/>
          <a:ln w="9525">
            <a:noFill/>
            <a:miter lim="800000"/>
            <a:headEnd/>
            <a:tailEnd/>
          </a:ln>
        </p:spPr>
        <p:txBody>
          <a:bodyPr lIns="93287" tIns="46644" rIns="93287" bIns="46644" anchor="b"/>
          <a:lstStyle/>
          <a:p>
            <a:pPr algn="r" defTabSz="933450" fontAlgn="base">
              <a:spcBef>
                <a:spcPct val="0"/>
              </a:spcBef>
              <a:spcAft>
                <a:spcPct val="0"/>
              </a:spcAft>
            </a:pPr>
            <a:fld id="{4E5255FE-97E8-48D6-A875-89B398C31CF2}" type="slidenum">
              <a:rPr lang="ar-SA" sz="1200">
                <a:solidFill>
                  <a:prstClr val="black"/>
                </a:solidFill>
                <a:latin typeface="Arial" charset="0"/>
              </a:rPr>
              <a:pPr algn="r" defTabSz="933450" fontAlgn="base">
                <a:spcBef>
                  <a:spcPct val="0"/>
                </a:spcBef>
                <a:spcAft>
                  <a:spcPct val="0"/>
                </a:spcAft>
              </a:pPr>
              <a:t>12</a:t>
            </a:fld>
            <a:endParaRPr lang="en-US" sz="1200">
              <a:solidFill>
                <a:prstClr val="black"/>
              </a:solidFill>
              <a:latin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8698" y="8842375"/>
            <a:ext cx="3042814" cy="465138"/>
          </a:xfrm>
          <a:prstGeom prst="rect">
            <a:avLst/>
          </a:prstGeom>
          <a:noFill/>
          <a:ln w="9525">
            <a:noFill/>
            <a:miter lim="800000"/>
            <a:headEnd/>
            <a:tailEnd/>
          </a:ln>
        </p:spPr>
        <p:txBody>
          <a:bodyPr lIns="93287" tIns="46644" rIns="93287" bIns="46644" anchor="b"/>
          <a:lstStyle/>
          <a:p>
            <a:pPr algn="r" defTabSz="933450"/>
            <a:fld id="{65D76B97-50B8-454E-A638-D2642121E25B}" type="slidenum">
              <a:rPr lang="ar-SA" sz="1200"/>
              <a:pPr algn="r" defTabSz="933450"/>
              <a:t>13</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5972E-B102-47F4-844D-F72FB543A4AD}" type="slidenum">
              <a:rPr lang="en-GB" smtClean="0"/>
              <a:pPr/>
              <a:t>15</a:t>
            </a:fld>
            <a:endParaRPr lang="en-GB" dirty="0"/>
          </a:p>
        </p:txBody>
      </p:sp>
    </p:spTree>
    <p:extLst>
      <p:ext uri="{BB962C8B-B14F-4D97-AF65-F5344CB8AC3E}">
        <p14:creationId xmlns:p14="http://schemas.microsoft.com/office/powerpoint/2010/main" val="3433016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85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9542" y="200263"/>
            <a:ext cx="1709928" cy="1346897"/>
          </a:xfrm>
          <a:prstGeom prst="rect">
            <a:avLst/>
          </a:prstGeom>
        </p:spPr>
      </p:pic>
      <p:pic>
        <p:nvPicPr>
          <p:cNvPr id="11" name="Picture 10"/>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5" b="2216"/>
          <a:stretch/>
        </p:blipFill>
        <p:spPr>
          <a:xfrm>
            <a:off x="0" y="0"/>
            <a:ext cx="1958666" cy="6858000"/>
          </a:xfrm>
          <a:prstGeom prst="rect">
            <a:avLst/>
          </a:prstGeom>
        </p:spPr>
      </p:pic>
      <p:pic>
        <p:nvPicPr>
          <p:cNvPr id="18" name="Picture 17"/>
          <p:cNvPicPr>
            <a:picLocks noChangeAspect="1"/>
          </p:cNvPicPr>
          <p:nvPr userDrawn="1"/>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75079"/>
          <a:stretch/>
        </p:blipFill>
        <p:spPr>
          <a:xfrm flipH="1">
            <a:off x="7736533" y="0"/>
            <a:ext cx="1407467" cy="1600504"/>
          </a:xfrm>
          <a:prstGeom prst="halfFrame">
            <a:avLst>
              <a:gd name="adj1" fmla="val 13842"/>
              <a:gd name="adj2" fmla="val 33333"/>
            </a:avLst>
          </a:prstGeom>
        </p:spPr>
      </p:pic>
      <p:sp>
        <p:nvSpPr>
          <p:cNvPr id="2" name="Title 1"/>
          <p:cNvSpPr>
            <a:spLocks noGrp="1"/>
          </p:cNvSpPr>
          <p:nvPr>
            <p:ph type="ctrTitle" hasCustomPrompt="1"/>
          </p:nvPr>
        </p:nvSpPr>
        <p:spPr>
          <a:xfrm>
            <a:off x="1828800" y="1695924"/>
            <a:ext cx="6324600" cy="2387600"/>
          </a:xfrm>
          <a:prstGeom prst="rect">
            <a:avLst/>
          </a:prstGeom>
          <a:ln w="38100">
            <a:gradFill flip="none" rotWithShape="1">
              <a:gsLst>
                <a:gs pos="0">
                  <a:srgbClr val="BEB6A5"/>
                </a:gs>
                <a:gs pos="100000">
                  <a:srgbClr val="A3905F"/>
                </a:gs>
              </a:gsLst>
              <a:path path="circle">
                <a:fillToRect t="100000" r="100000"/>
              </a:path>
              <a:tileRect l="-100000" b="-100000"/>
            </a:gradFill>
          </a:ln>
        </p:spPr>
        <p:txBody>
          <a:bodyPr anchor="ctr"/>
          <a:lstStyle>
            <a:lvl1pPr algn="ctr">
              <a:defRPr sz="6000" b="1">
                <a:solidFill>
                  <a:schemeClr val="accent5"/>
                </a:solidFill>
                <a:effectLst>
                  <a:outerShdw blurRad="38100" dist="38100" dir="2700000" algn="tl">
                    <a:srgbClr val="000000">
                      <a:alpha val="43137"/>
                    </a:srgbClr>
                  </a:outerShdw>
                </a:effectLst>
                <a:latin typeface="+mn-lt"/>
                <a:cs typeface="Simplified Arabic" panose="02020603050405020304" pitchFamily="18" charset="-78"/>
              </a:defRPr>
            </a:lvl1pPr>
          </a:lstStyle>
          <a:p>
            <a:r>
              <a:rPr lang="en-US" dirty="0" smtClean="0"/>
              <a:t>Title</a:t>
            </a:r>
            <a:endParaRPr lang="en-US" dirty="0"/>
          </a:p>
        </p:txBody>
      </p:sp>
      <p:sp>
        <p:nvSpPr>
          <p:cNvPr id="3" name="Subtitle 2"/>
          <p:cNvSpPr>
            <a:spLocks noGrp="1"/>
          </p:cNvSpPr>
          <p:nvPr>
            <p:ph type="subTitle" idx="1" hasCustomPrompt="1"/>
          </p:nvPr>
        </p:nvSpPr>
        <p:spPr>
          <a:xfrm>
            <a:off x="1811327" y="4435205"/>
            <a:ext cx="6324600" cy="1560098"/>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algn="l" rtl="0">
              <a:defRPr lang="en-US" sz="2800" b="1" dirty="0">
                <a:ln/>
                <a:solidFill>
                  <a:schemeClr val="accent4"/>
                </a:solidFill>
                <a:effectLst/>
                <a:latin typeface="+mn-lt"/>
                <a:cs typeface="Simplified Arabic" panose="02020603050405020304" pitchFamily="18" charset="-78"/>
              </a:defRPr>
            </a:lvl1pPr>
          </a:lstStyle>
          <a:p>
            <a:pPr marL="0" lvl="0" indent="0">
              <a:buNone/>
            </a:pPr>
            <a:r>
              <a:rPr lang="en-US" dirty="0" smtClean="0"/>
              <a:t>Presenter</a:t>
            </a:r>
          </a:p>
          <a:p>
            <a:pPr marL="0" lvl="0" indent="0">
              <a:buNone/>
            </a:pPr>
            <a:r>
              <a:rPr lang="en-US" dirty="0" smtClean="0"/>
              <a:t>Organization</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40745" y="506287"/>
            <a:ext cx="399042" cy="365124"/>
          </a:xfrm>
          <a:prstGeom prst="rect">
            <a:avLst/>
          </a:prstGeom>
        </p:spPr>
      </p:pic>
      <p:sp>
        <p:nvSpPr>
          <p:cNvPr id="14" name="Footer Placeholder 4"/>
          <p:cNvSpPr txBox="1">
            <a:spLocks/>
          </p:cNvSpPr>
          <p:nvPr userDrawn="1"/>
        </p:nvSpPr>
        <p:spPr>
          <a:xfrm>
            <a:off x="4267200" y="6488113"/>
            <a:ext cx="4566857" cy="266700"/>
          </a:xfrm>
          <a:prstGeom prst="rect">
            <a:avLst/>
          </a:prstGeom>
        </p:spPr>
        <p:txBody>
          <a:bodyPr vert="horz" lIns="91440" tIns="45720" rIns="91440" bIns="45720" rtlCol="0" anchor="ctr"/>
          <a:lstStyle>
            <a:defPPr>
              <a:defRPr lang="en-US"/>
            </a:defPPr>
            <a:lvl1pPr marL="0" algn="ctr" defTabSz="914400" rtl="1" eaLnBrk="1" latinLnBrk="0" hangingPunct="1">
              <a:defRPr sz="900" kern="1200">
                <a:solidFill>
                  <a:srgbClr val="CC99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dirty="0"/>
          </a:p>
        </p:txBody>
      </p:sp>
      <p:sp>
        <p:nvSpPr>
          <p:cNvPr id="6" name="Rectangle 5"/>
          <p:cNvSpPr/>
          <p:nvPr userDrawn="1"/>
        </p:nvSpPr>
        <p:spPr>
          <a:xfrm flipH="1">
            <a:off x="1676400" y="0"/>
            <a:ext cx="6168106" cy="201093"/>
          </a:xfrm>
          <a:prstGeom prst="rect">
            <a:avLst/>
          </a:prstGeom>
          <a:gradFill flip="none" rotWithShape="1">
            <a:gsLst>
              <a:gs pos="0">
                <a:srgbClr val="BEB6A5"/>
              </a:gs>
              <a:gs pos="100000">
                <a:srgbClr val="A28E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2651760" y="6429635"/>
            <a:ext cx="6492240" cy="0"/>
          </a:xfrm>
          <a:prstGeom prst="line">
            <a:avLst/>
          </a:prstGeom>
          <a:ln w="28575">
            <a:solidFill>
              <a:srgbClr val="A39062"/>
            </a:solidFill>
          </a:ln>
        </p:spPr>
        <p:style>
          <a:lnRef idx="1">
            <a:schemeClr val="dk1"/>
          </a:lnRef>
          <a:fillRef idx="0">
            <a:schemeClr val="dk1"/>
          </a:fillRef>
          <a:effectRef idx="0">
            <a:schemeClr val="dk1"/>
          </a:effectRef>
          <a:fontRef idx="minor">
            <a:schemeClr val="tx1"/>
          </a:fontRef>
        </p:style>
      </p:cxnSp>
      <p:sp>
        <p:nvSpPr>
          <p:cNvPr id="15" name="Rectangle 14"/>
          <p:cNvSpPr/>
          <p:nvPr userDrawn="1"/>
        </p:nvSpPr>
        <p:spPr>
          <a:xfrm>
            <a:off x="2456850" y="6507801"/>
            <a:ext cx="7036916" cy="307777"/>
          </a:xfrm>
          <a:prstGeom prst="rect">
            <a:avLst/>
          </a:prstGeom>
        </p:spPr>
        <p:txBody>
          <a:bodyPr wrap="square">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rgbClr val="002060"/>
                </a:solidFill>
                <a:effectLst/>
                <a:latin typeface="+mn-lt"/>
                <a:ea typeface="+mn-ea"/>
                <a:cs typeface="+mn-cs"/>
              </a:rPr>
              <a:t>© The views expressed in this presentation are those of the speaker’s, and not the QQA</a:t>
            </a:r>
            <a:r>
              <a:rPr lang="en-US" sz="1400" kern="1200" dirty="0" smtClean="0">
                <a:solidFill>
                  <a:srgbClr val="002060"/>
                </a:solidFill>
                <a:effectLst/>
                <a:latin typeface="+mn-lt"/>
                <a:ea typeface="+mn-ea"/>
                <a:cs typeface="+mn-cs"/>
              </a:rPr>
              <a:t>          </a:t>
            </a:r>
            <a:endParaRPr lang="en-GB" sz="1400" dirty="0" smtClean="0">
              <a:solidFill>
                <a:srgbClr val="002060"/>
              </a:solidFill>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81391" y="230199"/>
            <a:ext cx="1562536" cy="1295400"/>
          </a:xfrm>
          <a:prstGeom prst="round2SameRect">
            <a:avLst>
              <a:gd name="adj1" fmla="val 0"/>
              <a:gd name="adj2" fmla="val 19266"/>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089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D226C7-94B2-4A05-A309-B9A0E3021B3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62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C75991-F02F-4C4D-80A0-1E6CC31B919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89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AB9DF7-968E-412B-81F1-051D284B39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8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ADCB9D-8DF6-4099-A436-06F5C12483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719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948A03-C41E-4CBE-A98F-C06170B7EE7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890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4B6D01-E8AF-4AC4-A12F-F7AD4F1A09B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8603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63F9A4-75BC-4367-90E4-4CEC22CB969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4761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FD46AE-37EB-4DDB-8A99-E059372BA7C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687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5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4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914400" y="1295400"/>
            <a:ext cx="2057400" cy="144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lgn="r" rtl="1">
              <a:defRPr b="1" baseline="0">
                <a:solidFill>
                  <a:schemeClr val="accent5"/>
                </a:solidFill>
                <a:latin typeface="+mn-lt"/>
                <a:cs typeface="Simplified Arabic" panose="02020603050405020304" pitchFamily="18" charset="-78"/>
              </a:defRPr>
            </a:lvl1pPr>
          </a:lstStyle>
          <a:p>
            <a:r>
              <a:rPr lang="en-US" dirty="0" smtClean="0"/>
              <a:t>Content</a:t>
            </a:r>
            <a:endParaRPr lang="en-US" dirty="0"/>
          </a:p>
        </p:txBody>
      </p:sp>
      <p:sp>
        <p:nvSpPr>
          <p:cNvPr id="3" name="Text Placeholder 2"/>
          <p:cNvSpPr>
            <a:spLocks noGrp="1"/>
          </p:cNvSpPr>
          <p:nvPr>
            <p:ph type="body" sz="quarter" idx="11" hasCustomPrompt="1"/>
          </p:nvPr>
        </p:nvSpPr>
        <p:spPr>
          <a:xfrm>
            <a:off x="3581402" y="1295400"/>
            <a:ext cx="4602480" cy="4983481"/>
          </a:xfrm>
          <a:prstGeom prst="rect">
            <a:avLst/>
          </a:prstGeom>
        </p:spPr>
        <p:txBody>
          <a:bodyPr/>
          <a:lstStyle>
            <a:lvl1pPr algn="l" rtl="0">
              <a:defRPr b="1">
                <a:solidFill>
                  <a:schemeClr val="tx1"/>
                </a:solidFill>
                <a:latin typeface="+mn-lt"/>
                <a:cs typeface="Simplified Arabic" panose="02020603050405020304" pitchFamily="18" charset="-78"/>
              </a:defRPr>
            </a:lvl1pPr>
            <a:lvl2pPr rtl="1">
              <a:defRPr b="1">
                <a:solidFill>
                  <a:schemeClr val="tx1"/>
                </a:solidFill>
                <a:latin typeface="Simplified Arabic" panose="02020603050405020304" pitchFamily="18" charset="-78"/>
                <a:cs typeface="Simplified Arabic" panose="02020603050405020304" pitchFamily="18" charset="-78"/>
              </a:defRPr>
            </a:lvl2pPr>
            <a:lvl3pPr rtl="1">
              <a:defRPr b="1">
                <a:solidFill>
                  <a:schemeClr val="tx1"/>
                </a:solidFill>
                <a:latin typeface="Simplified Arabic" panose="02020603050405020304" pitchFamily="18" charset="-78"/>
                <a:cs typeface="Simplified Arabic" panose="02020603050405020304" pitchFamily="18" charset="-78"/>
              </a:defRPr>
            </a:lvl3pPr>
            <a:lvl4pPr marL="1371600" indent="0">
              <a:buNone/>
              <a:defRPr/>
            </a:lvl4pPr>
            <a:lvl5pPr marL="1828800" indent="0">
              <a:buNone/>
              <a:defRPr/>
            </a:lvl5pPr>
          </a:lstStyle>
          <a:p>
            <a:pPr lvl="0"/>
            <a:r>
              <a:rPr lang="en-US" dirty="0" smtClean="0"/>
              <a:t>Content</a:t>
            </a:r>
          </a:p>
        </p:txBody>
      </p:sp>
      <p:sp>
        <p:nvSpPr>
          <p:cNvPr id="6" name="Rectangle 5"/>
          <p:cNvSpPr/>
          <p:nvPr userDrawn="1"/>
        </p:nvSpPr>
        <p:spPr>
          <a:xfrm rot="16200000">
            <a:off x="784861" y="3700054"/>
            <a:ext cx="4983480" cy="152400"/>
          </a:xfrm>
          <a:prstGeom prst="rect">
            <a:avLst/>
          </a:prstGeom>
          <a:gradFill flip="none" rotWithShape="1">
            <a:gsLst>
              <a:gs pos="0">
                <a:srgbClr val="BEB6A5"/>
              </a:gs>
              <a:gs pos="100000">
                <a:srgbClr val="A28E5C"/>
              </a:gs>
            </a:gsLst>
            <a:path path="circle">
              <a:fillToRect t="100000" r="100000"/>
            </a:path>
            <a:tileRect l="-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099877"/>
      </p:ext>
    </p:extLst>
  </p:cSld>
  <p:clrMapOvr>
    <a:masterClrMapping/>
  </p:clrMapOvr>
  <p:transition spd="slow">
    <p:randomBar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9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9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56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818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26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314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305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466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48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85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9542" y="200263"/>
            <a:ext cx="1709928" cy="1346897"/>
          </a:xfrm>
          <a:prstGeom prst="rect">
            <a:avLst/>
          </a:prstGeom>
        </p:spPr>
      </p:pic>
      <p:pic>
        <p:nvPicPr>
          <p:cNvPr id="11" name="Picture 10"/>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5" b="2216"/>
          <a:stretch/>
        </p:blipFill>
        <p:spPr>
          <a:xfrm>
            <a:off x="0" y="0"/>
            <a:ext cx="1958666" cy="6858000"/>
          </a:xfrm>
          <a:prstGeom prst="rect">
            <a:avLst/>
          </a:prstGeom>
        </p:spPr>
      </p:pic>
      <p:pic>
        <p:nvPicPr>
          <p:cNvPr id="18" name="Picture 17"/>
          <p:cNvPicPr>
            <a:picLocks noChangeAspect="1"/>
          </p:cNvPicPr>
          <p:nvPr userDrawn="1"/>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75079"/>
          <a:stretch/>
        </p:blipFill>
        <p:spPr>
          <a:xfrm flipH="1">
            <a:off x="7736533" y="0"/>
            <a:ext cx="1407467" cy="1600504"/>
          </a:xfrm>
          <a:prstGeom prst="halfFrame">
            <a:avLst>
              <a:gd name="adj1" fmla="val 13842"/>
              <a:gd name="adj2" fmla="val 33333"/>
            </a:avLst>
          </a:prstGeom>
        </p:spPr>
      </p:pic>
      <p:sp>
        <p:nvSpPr>
          <p:cNvPr id="2" name="Title 1"/>
          <p:cNvSpPr>
            <a:spLocks noGrp="1"/>
          </p:cNvSpPr>
          <p:nvPr>
            <p:ph type="ctrTitle" hasCustomPrompt="1"/>
          </p:nvPr>
        </p:nvSpPr>
        <p:spPr>
          <a:xfrm>
            <a:off x="1828800" y="1695924"/>
            <a:ext cx="6324600" cy="2387600"/>
          </a:xfrm>
          <a:prstGeom prst="rect">
            <a:avLst/>
          </a:prstGeom>
          <a:ln w="38100">
            <a:gradFill flip="none" rotWithShape="1">
              <a:gsLst>
                <a:gs pos="0">
                  <a:srgbClr val="BEB6A5"/>
                </a:gs>
                <a:gs pos="100000">
                  <a:srgbClr val="A3905F"/>
                </a:gs>
              </a:gsLst>
              <a:path path="circle">
                <a:fillToRect t="100000" r="100000"/>
              </a:path>
              <a:tileRect l="-100000" b="-100000"/>
            </a:gradFill>
          </a:ln>
        </p:spPr>
        <p:txBody>
          <a:bodyPr anchor="ctr"/>
          <a:lstStyle>
            <a:lvl1pPr algn="ctr">
              <a:defRPr sz="6000" b="1">
                <a:solidFill>
                  <a:schemeClr val="accent5"/>
                </a:solidFill>
                <a:effectLst>
                  <a:outerShdw blurRad="38100" dist="38100" dir="2700000" algn="tl">
                    <a:srgbClr val="000000">
                      <a:alpha val="43137"/>
                    </a:srgbClr>
                  </a:outerShdw>
                </a:effectLst>
                <a:latin typeface="+mn-lt"/>
                <a:cs typeface="Simplified Arabic" panose="02020603050405020304" pitchFamily="18" charset="-78"/>
              </a:defRPr>
            </a:lvl1pPr>
          </a:lstStyle>
          <a:p>
            <a:r>
              <a:rPr lang="en-US" dirty="0" smtClean="0"/>
              <a:t>Title</a:t>
            </a:r>
            <a:endParaRPr lang="en-US" dirty="0"/>
          </a:p>
        </p:txBody>
      </p:sp>
      <p:sp>
        <p:nvSpPr>
          <p:cNvPr id="3" name="Subtitle 2"/>
          <p:cNvSpPr>
            <a:spLocks noGrp="1"/>
          </p:cNvSpPr>
          <p:nvPr>
            <p:ph type="subTitle" idx="1" hasCustomPrompt="1"/>
          </p:nvPr>
        </p:nvSpPr>
        <p:spPr>
          <a:xfrm>
            <a:off x="1811327" y="4435205"/>
            <a:ext cx="6324600" cy="1560098"/>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algn="l" rtl="0">
              <a:defRPr lang="en-US" sz="2800" b="1" dirty="0">
                <a:ln/>
                <a:solidFill>
                  <a:schemeClr val="accent4"/>
                </a:solidFill>
                <a:effectLst/>
                <a:latin typeface="+mn-lt"/>
                <a:cs typeface="Simplified Arabic" panose="02020603050405020304" pitchFamily="18" charset="-78"/>
              </a:defRPr>
            </a:lvl1pPr>
          </a:lstStyle>
          <a:p>
            <a:pPr marL="0" lvl="0" indent="0">
              <a:buNone/>
            </a:pPr>
            <a:r>
              <a:rPr lang="en-US" dirty="0" smtClean="0"/>
              <a:t>Presenter</a:t>
            </a:r>
          </a:p>
          <a:p>
            <a:pPr marL="0" lvl="0" indent="0">
              <a:buNone/>
            </a:pPr>
            <a:r>
              <a:rPr lang="en-US" dirty="0" smtClean="0"/>
              <a:t>Organization</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40745" y="506287"/>
            <a:ext cx="399042" cy="365124"/>
          </a:xfrm>
          <a:prstGeom prst="rect">
            <a:avLst/>
          </a:prstGeom>
        </p:spPr>
      </p:pic>
      <p:sp>
        <p:nvSpPr>
          <p:cNvPr id="14" name="Footer Placeholder 4"/>
          <p:cNvSpPr txBox="1">
            <a:spLocks/>
          </p:cNvSpPr>
          <p:nvPr userDrawn="1"/>
        </p:nvSpPr>
        <p:spPr>
          <a:xfrm>
            <a:off x="4267200" y="6488113"/>
            <a:ext cx="4566857" cy="266700"/>
          </a:xfrm>
          <a:prstGeom prst="rect">
            <a:avLst/>
          </a:prstGeom>
        </p:spPr>
        <p:txBody>
          <a:bodyPr vert="horz" lIns="91440" tIns="45720" rIns="91440" bIns="45720" rtlCol="0" anchor="ctr"/>
          <a:lstStyle>
            <a:defPPr>
              <a:defRPr lang="en-US"/>
            </a:defPPr>
            <a:lvl1pPr marL="0" algn="ctr" defTabSz="914400" rtl="1" eaLnBrk="1" latinLnBrk="0" hangingPunct="1">
              <a:defRPr sz="900" kern="1200">
                <a:solidFill>
                  <a:srgbClr val="CC99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dirty="0"/>
          </a:p>
        </p:txBody>
      </p:sp>
      <p:sp>
        <p:nvSpPr>
          <p:cNvPr id="6" name="Rectangle 5"/>
          <p:cNvSpPr/>
          <p:nvPr userDrawn="1"/>
        </p:nvSpPr>
        <p:spPr>
          <a:xfrm flipH="1">
            <a:off x="1676400" y="0"/>
            <a:ext cx="6168106" cy="201093"/>
          </a:xfrm>
          <a:prstGeom prst="rect">
            <a:avLst/>
          </a:prstGeom>
          <a:gradFill flip="none" rotWithShape="1">
            <a:gsLst>
              <a:gs pos="0">
                <a:srgbClr val="BEB6A5"/>
              </a:gs>
              <a:gs pos="100000">
                <a:srgbClr val="A28E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Connector 20"/>
          <p:cNvCxnSpPr/>
          <p:nvPr userDrawn="1"/>
        </p:nvCxnSpPr>
        <p:spPr>
          <a:xfrm>
            <a:off x="2651760" y="6429635"/>
            <a:ext cx="6492240" cy="0"/>
          </a:xfrm>
          <a:prstGeom prst="line">
            <a:avLst/>
          </a:prstGeom>
          <a:ln w="28575">
            <a:solidFill>
              <a:srgbClr val="A39062"/>
            </a:solidFill>
          </a:ln>
        </p:spPr>
        <p:style>
          <a:lnRef idx="1">
            <a:schemeClr val="dk1"/>
          </a:lnRef>
          <a:fillRef idx="0">
            <a:schemeClr val="dk1"/>
          </a:fillRef>
          <a:effectRef idx="0">
            <a:schemeClr val="dk1"/>
          </a:effectRef>
          <a:fontRef idx="minor">
            <a:schemeClr val="tx1"/>
          </a:fontRef>
        </p:style>
      </p:cxnSp>
      <p:sp>
        <p:nvSpPr>
          <p:cNvPr id="15" name="Rectangle 14"/>
          <p:cNvSpPr/>
          <p:nvPr userDrawn="1"/>
        </p:nvSpPr>
        <p:spPr>
          <a:xfrm>
            <a:off x="2456850" y="6507801"/>
            <a:ext cx="7036916" cy="307777"/>
          </a:xfrm>
          <a:prstGeom prst="rect">
            <a:avLst/>
          </a:prstGeom>
        </p:spPr>
        <p:txBody>
          <a:bodyPr wrap="square">
            <a:spAutoFit/>
          </a:bodyPr>
          <a:lstStyle/>
          <a:p>
            <a:pPr algn="r" rtl="1">
              <a:defRPr/>
            </a:pPr>
            <a:r>
              <a:rPr lang="en-US" sz="1400" b="1" dirty="0" smtClean="0">
                <a:solidFill>
                  <a:srgbClr val="002060"/>
                </a:solidFill>
              </a:rPr>
              <a:t>© The views expressed in this presentation are those of the speaker’s, and not the QQA</a:t>
            </a:r>
            <a:r>
              <a:rPr lang="en-US" sz="1400" dirty="0" smtClean="0">
                <a:solidFill>
                  <a:srgbClr val="002060"/>
                </a:solidFill>
              </a:rPr>
              <a:t>          </a:t>
            </a:r>
            <a:endParaRPr lang="en-GB" sz="1400" dirty="0" smtClean="0">
              <a:solidFill>
                <a:srgbClr val="002060"/>
              </a:solidFill>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81391" y="230199"/>
            <a:ext cx="1562536" cy="1295400"/>
          </a:xfrm>
          <a:prstGeom prst="round2SameRect">
            <a:avLst>
              <a:gd name="adj1" fmla="val 0"/>
              <a:gd name="adj2" fmla="val 19266"/>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089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gradFill flip="none" rotWithShape="1">
          <a:gsLst>
            <a:gs pos="0">
              <a:schemeClr val="bg1"/>
            </a:gs>
            <a:gs pos="100000">
              <a:srgbClr val="A28E5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525" y="279594"/>
            <a:ext cx="740664" cy="652711"/>
          </a:xfrm>
          <a:prstGeom prst="roundRect">
            <a:avLst/>
          </a:prstGeom>
          <a:solidFill>
            <a:srgbClr val="FFFFFF">
              <a:shade val="85000"/>
            </a:srgbClr>
          </a:solidFill>
          <a:ln>
            <a:noFill/>
          </a:ln>
          <a:effectLst>
            <a:reflection blurRad="12700" stA="38000" endPos="28000" dist="5000" dir="5400000" sy="-100000" algn="bl" rotWithShape="0"/>
          </a:effectLst>
        </p:spPr>
      </p:pic>
      <p:sp>
        <p:nvSpPr>
          <p:cNvPr id="11" name="Title 10"/>
          <p:cNvSpPr>
            <a:spLocks noGrp="1"/>
          </p:cNvSpPr>
          <p:nvPr>
            <p:ph type="title" hasCustomPrompt="1"/>
          </p:nvPr>
        </p:nvSpPr>
        <p:spPr>
          <a:xfrm>
            <a:off x="1981200" y="1905000"/>
            <a:ext cx="6324600" cy="1600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lgn="l" rtl="0">
              <a:defRPr b="1">
                <a:solidFill>
                  <a:schemeClr val="accent5"/>
                </a:solidFill>
                <a:latin typeface="+mn-lt"/>
                <a:cs typeface="Simplified Arabic" panose="02020603050405020304" pitchFamily="18" charset="-78"/>
              </a:defRPr>
            </a:lvl1pPr>
          </a:lstStyle>
          <a:p>
            <a:r>
              <a:rPr lang="en-US" dirty="0" smtClean="0"/>
              <a:t>Title</a:t>
            </a:r>
            <a:endParaRPr lang="en-US" dirty="0"/>
          </a:p>
        </p:txBody>
      </p:sp>
      <p:sp>
        <p:nvSpPr>
          <p:cNvPr id="3" name="Text Placeholder 2"/>
          <p:cNvSpPr>
            <a:spLocks noGrp="1"/>
          </p:cNvSpPr>
          <p:nvPr>
            <p:ph type="body" sz="quarter" idx="11" hasCustomPrompt="1"/>
          </p:nvPr>
        </p:nvSpPr>
        <p:spPr>
          <a:xfrm>
            <a:off x="1981200" y="3833170"/>
            <a:ext cx="6324600" cy="10153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rtl="0">
              <a:buFontTx/>
              <a:buNone/>
              <a:defRPr lang="en-US" sz="3600" b="1" dirty="0" smtClean="0">
                <a:solidFill>
                  <a:schemeClr val="bg1"/>
                </a:solidFill>
                <a:effectLst>
                  <a:outerShdw blurRad="38100" dist="38100" dir="2700000" algn="tl">
                    <a:srgbClr val="000000">
                      <a:alpha val="43137"/>
                    </a:srgbClr>
                  </a:outerShdw>
                </a:effectLst>
                <a:latin typeface="+mn-lt"/>
                <a:cs typeface="Simplified Arabic" panose="02020603050405020304" pitchFamily="18" charset="-78"/>
              </a:defRPr>
            </a:lvl1pPr>
            <a:lvl2pPr marL="457200" indent="0" rtl="1">
              <a:buFontTx/>
              <a:buNone/>
              <a:defRPr lang="en-US" sz="3200" dirty="0" smtClean="0">
                <a:solidFill>
                  <a:schemeClr val="tx1"/>
                </a:solidFill>
                <a:latin typeface="Simplified Arabic" panose="02020603050405020304" pitchFamily="18" charset="-78"/>
                <a:cs typeface="Simplified Arabic" panose="02020603050405020304" pitchFamily="18" charset="-78"/>
              </a:defRPr>
            </a:lvl2pPr>
            <a:lvl3pPr marL="914400" indent="0" rtl="1">
              <a:buFontTx/>
              <a:buNone/>
              <a:defRPr lang="en-US" sz="2800" dirty="0" smtClean="0">
                <a:solidFill>
                  <a:schemeClr val="tx1"/>
                </a:solidFill>
                <a:latin typeface="Simplified Arabic" panose="02020603050405020304" pitchFamily="18" charset="-78"/>
                <a:cs typeface="Simplified Arabic" panose="02020603050405020304" pitchFamily="18" charset="-78"/>
              </a:defRPr>
            </a:lvl3pPr>
            <a:lvl4pPr>
              <a:defRPr lang="en-US" sz="2400" dirty="0" smtClean="0">
                <a:solidFill>
                  <a:schemeClr val="tx1"/>
                </a:solidFill>
                <a:latin typeface="Simplified Arabic" panose="02020603050405020304" pitchFamily="18" charset="-78"/>
                <a:cs typeface="Simplified Arabic" panose="02020603050405020304" pitchFamily="18" charset="-78"/>
              </a:defRPr>
            </a:lvl4pPr>
            <a:lvl5pPr>
              <a:defRPr lang="en-US" sz="2400" dirty="0">
                <a:solidFill>
                  <a:schemeClr val="tx1"/>
                </a:solidFill>
                <a:latin typeface="Simplified Arabic" panose="02020603050405020304" pitchFamily="18" charset="-78"/>
                <a:cs typeface="Simplified Arabic" panose="02020603050405020304" pitchFamily="18" charset="-78"/>
              </a:defRPr>
            </a:lvl5pPr>
          </a:lstStyle>
          <a:p>
            <a:pPr lvl="0"/>
            <a:r>
              <a:rPr lang="en-US" dirty="0" smtClean="0"/>
              <a:t>Sub-title</a:t>
            </a:r>
          </a:p>
        </p:txBody>
      </p:sp>
      <p:pic>
        <p:nvPicPr>
          <p:cNvPr id="19" name="Picture 18"/>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13" t="2525" b="2216"/>
          <a:stretch/>
        </p:blipFill>
        <p:spPr>
          <a:xfrm>
            <a:off x="0" y="1"/>
            <a:ext cx="1272866" cy="6858000"/>
          </a:xfrm>
          <a:prstGeom prst="rect">
            <a:avLst/>
          </a:prstGeom>
        </p:spPr>
      </p:pic>
      <p:cxnSp>
        <p:nvCxnSpPr>
          <p:cNvPr id="21" name="Straight Connector 20"/>
          <p:cNvCxnSpPr/>
          <p:nvPr userDrawn="1"/>
        </p:nvCxnSpPr>
        <p:spPr>
          <a:xfrm>
            <a:off x="2651760" y="6429635"/>
            <a:ext cx="6492240" cy="0"/>
          </a:xfrm>
          <a:prstGeom prst="line">
            <a:avLst/>
          </a:prstGeom>
          <a:ln w="28575">
            <a:solidFill>
              <a:srgbClr val="A39062"/>
            </a:solidFill>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userDrawn="1"/>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80370"/>
          <a:stretch/>
        </p:blipFill>
        <p:spPr>
          <a:xfrm flipH="1">
            <a:off x="7620000" y="1"/>
            <a:ext cx="1524000" cy="1320145"/>
          </a:xfrm>
          <a:prstGeom prst="halfFrame">
            <a:avLst>
              <a:gd name="adj1" fmla="val 20188"/>
              <a:gd name="adj2" fmla="val 19257"/>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403" y="303847"/>
            <a:ext cx="358824" cy="328324"/>
          </a:xfrm>
          <a:prstGeom prst="roundRect">
            <a:avLst/>
          </a:prstGeom>
          <a:solidFill>
            <a:srgbClr val="FFFFFF">
              <a:shade val="85000"/>
            </a:srgbClr>
          </a:solidFill>
          <a:ln>
            <a:noFill/>
          </a:ln>
          <a:effectLst>
            <a:reflection blurRad="12700" stA="38000" endPos="28000" dist="5000" dir="5400000" sy="-100000" algn="bl" rotWithShape="0"/>
          </a:effectLst>
        </p:spPr>
      </p:pic>
      <p:sp>
        <p:nvSpPr>
          <p:cNvPr id="25" name="Slide Number Placeholder 5"/>
          <p:cNvSpPr>
            <a:spLocks noGrp="1"/>
          </p:cNvSpPr>
          <p:nvPr userDrawn="1">
            <p:ph type="sldNum" sz="quarter" idx="4"/>
          </p:nvPr>
        </p:nvSpPr>
        <p:spPr>
          <a:xfrm>
            <a:off x="1194870" y="6429635"/>
            <a:ext cx="533400" cy="365125"/>
          </a:xfrm>
          <a:prstGeom prst="rect">
            <a:avLst/>
          </a:prstGeom>
        </p:spPr>
        <p:txBody>
          <a:bodyPr/>
          <a:lstStyle>
            <a:lvl1pPr>
              <a:defRPr b="1">
                <a:solidFill>
                  <a:schemeClr val="bg1"/>
                </a:solidFill>
                <a:effectLst>
                  <a:outerShdw blurRad="38100" dist="38100" dir="2700000" algn="tl">
                    <a:srgbClr val="000000">
                      <a:alpha val="43137"/>
                    </a:srgbClr>
                  </a:outerShdw>
                </a:effectLst>
              </a:defRPr>
            </a:lvl1pPr>
          </a:lstStyle>
          <a:p>
            <a:fld id="{84FE566E-13AF-4E83-BBFA-52E70A57F44C}" type="slidenum">
              <a:rPr lang="en-US" smtClean="0"/>
              <a:pPr/>
              <a:t>‹#›</a:t>
            </a:fld>
            <a:endParaRPr lang="en-US" dirty="0"/>
          </a:p>
        </p:txBody>
      </p:sp>
      <p:sp>
        <p:nvSpPr>
          <p:cNvPr id="5" name="Snip Single Corner Rectangle 4"/>
          <p:cNvSpPr/>
          <p:nvPr userDrawn="1"/>
        </p:nvSpPr>
        <p:spPr>
          <a:xfrm>
            <a:off x="1981200" y="3352799"/>
            <a:ext cx="6705600" cy="152401"/>
          </a:xfrm>
          <a:prstGeom prst="snip1Rect">
            <a:avLst>
              <a:gd name="adj" fmla="val 50000"/>
            </a:avLst>
          </a:prstGeom>
          <a:solidFill>
            <a:schemeClr val="lt1"/>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Date Placeholder 3"/>
          <p:cNvSpPr txBox="1">
            <a:spLocks/>
          </p:cNvSpPr>
          <p:nvPr userDrawn="1"/>
        </p:nvSpPr>
        <p:spPr>
          <a:xfrm>
            <a:off x="3314699" y="213036"/>
            <a:ext cx="2324100" cy="430655"/>
          </a:xfrm>
          <a:prstGeom prst="rect">
            <a:avLst/>
          </a:prstGeom>
        </p:spPr>
        <p:txBody>
          <a:bodyPr/>
          <a:lstStyle>
            <a:defPPr>
              <a:defRPr lang="en-US"/>
            </a:defPPr>
            <a:lvl1pPr marL="0" algn="ctr" defTabSz="914400" rtl="0" eaLnBrk="1" latinLnBrk="0" hangingPunct="1">
              <a:defRPr sz="2400" b="1" kern="1200">
                <a:solidFill>
                  <a:schemeClr val="bg1"/>
                </a:solidFill>
                <a:effectLst>
                  <a:outerShdw blurRad="38100" dist="38100" dir="2700000" algn="tl">
                    <a:srgbClr val="000000">
                      <a:alpha val="43137"/>
                    </a:srgbClr>
                  </a:outerShdw>
                </a:effectLst>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mn-lt"/>
              </a:rPr>
              <a:t>February</a:t>
            </a:r>
            <a:r>
              <a:rPr lang="en-US" baseline="0" dirty="0" smtClean="0">
                <a:latin typeface="+mn-lt"/>
              </a:rPr>
              <a:t> 2015</a:t>
            </a:r>
            <a:endParaRPr lang="en-US" dirty="0">
              <a:latin typeface="+mn-lt"/>
            </a:endParaRPr>
          </a:p>
        </p:txBody>
      </p:sp>
      <p:sp>
        <p:nvSpPr>
          <p:cNvPr id="15" name="Rectangle 14"/>
          <p:cNvSpPr/>
          <p:nvPr userDrawn="1"/>
        </p:nvSpPr>
        <p:spPr>
          <a:xfrm>
            <a:off x="2456850" y="6507801"/>
            <a:ext cx="7036916" cy="307777"/>
          </a:xfrm>
          <a:prstGeom prst="rect">
            <a:avLst/>
          </a:prstGeom>
        </p:spPr>
        <p:txBody>
          <a:bodyPr wrap="square">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rgbClr val="002060"/>
                </a:solidFill>
                <a:effectLst/>
                <a:latin typeface="+mn-lt"/>
                <a:ea typeface="+mn-ea"/>
                <a:cs typeface="+mn-cs"/>
              </a:rPr>
              <a:t>© The views expressed in this presentation are those of the speaker’s, and not the QQA</a:t>
            </a:r>
            <a:r>
              <a:rPr lang="en-US" sz="1400" kern="1200" dirty="0" smtClean="0">
                <a:solidFill>
                  <a:srgbClr val="002060"/>
                </a:solidFill>
                <a:effectLst/>
                <a:latin typeface="+mn-lt"/>
                <a:ea typeface="+mn-ea"/>
                <a:cs typeface="+mn-cs"/>
              </a:rPr>
              <a:t>          </a:t>
            </a:r>
            <a:endParaRPr lang="en-GB" sz="1400" dirty="0" smtClean="0">
              <a:solidFill>
                <a:srgbClr val="002060"/>
              </a:solidFill>
            </a:endParaRPr>
          </a:p>
        </p:txBody>
      </p:sp>
    </p:spTree>
    <p:extLst>
      <p:ext uri="{BB962C8B-B14F-4D97-AF65-F5344CB8AC3E}">
        <p14:creationId xmlns:p14="http://schemas.microsoft.com/office/powerpoint/2010/main" val="3066040589"/>
      </p:ext>
    </p:extLst>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914400" y="1295400"/>
            <a:ext cx="2057400" cy="144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lgn="r" rtl="1">
              <a:defRPr b="1" baseline="0">
                <a:solidFill>
                  <a:schemeClr val="accent5"/>
                </a:solidFill>
                <a:latin typeface="+mn-lt"/>
                <a:cs typeface="Simplified Arabic" panose="02020603050405020304" pitchFamily="18" charset="-78"/>
              </a:defRPr>
            </a:lvl1pPr>
          </a:lstStyle>
          <a:p>
            <a:r>
              <a:rPr lang="en-US" dirty="0" smtClean="0"/>
              <a:t>Content</a:t>
            </a:r>
            <a:endParaRPr lang="en-US" dirty="0"/>
          </a:p>
        </p:txBody>
      </p:sp>
      <p:sp>
        <p:nvSpPr>
          <p:cNvPr id="3" name="Text Placeholder 2"/>
          <p:cNvSpPr>
            <a:spLocks noGrp="1"/>
          </p:cNvSpPr>
          <p:nvPr>
            <p:ph type="body" sz="quarter" idx="11" hasCustomPrompt="1"/>
          </p:nvPr>
        </p:nvSpPr>
        <p:spPr>
          <a:xfrm>
            <a:off x="3581402" y="1295400"/>
            <a:ext cx="4602480" cy="4983481"/>
          </a:xfrm>
          <a:prstGeom prst="rect">
            <a:avLst/>
          </a:prstGeom>
        </p:spPr>
        <p:txBody>
          <a:bodyPr/>
          <a:lstStyle>
            <a:lvl1pPr algn="l" rtl="0">
              <a:defRPr b="1">
                <a:solidFill>
                  <a:schemeClr val="tx1"/>
                </a:solidFill>
                <a:latin typeface="+mn-lt"/>
                <a:cs typeface="Simplified Arabic" panose="02020603050405020304" pitchFamily="18" charset="-78"/>
              </a:defRPr>
            </a:lvl1pPr>
            <a:lvl2pPr rtl="1">
              <a:defRPr b="1">
                <a:solidFill>
                  <a:schemeClr val="tx1"/>
                </a:solidFill>
                <a:latin typeface="Simplified Arabic" panose="02020603050405020304" pitchFamily="18" charset="-78"/>
                <a:cs typeface="Simplified Arabic" panose="02020603050405020304" pitchFamily="18" charset="-78"/>
              </a:defRPr>
            </a:lvl2pPr>
            <a:lvl3pPr rtl="1">
              <a:defRPr b="1">
                <a:solidFill>
                  <a:schemeClr val="tx1"/>
                </a:solidFill>
                <a:latin typeface="Simplified Arabic" panose="02020603050405020304" pitchFamily="18" charset="-78"/>
                <a:cs typeface="Simplified Arabic" panose="02020603050405020304" pitchFamily="18" charset="-78"/>
              </a:defRPr>
            </a:lvl3pPr>
            <a:lvl4pPr marL="1371600" indent="0">
              <a:buNone/>
              <a:defRPr/>
            </a:lvl4pPr>
            <a:lvl5pPr marL="1828800" indent="0">
              <a:buNone/>
              <a:defRPr/>
            </a:lvl5pPr>
          </a:lstStyle>
          <a:p>
            <a:pPr lvl="0"/>
            <a:r>
              <a:rPr lang="en-US" dirty="0" smtClean="0"/>
              <a:t>Content</a:t>
            </a:r>
          </a:p>
        </p:txBody>
      </p:sp>
      <p:sp>
        <p:nvSpPr>
          <p:cNvPr id="6" name="Rectangle 5"/>
          <p:cNvSpPr/>
          <p:nvPr userDrawn="1"/>
        </p:nvSpPr>
        <p:spPr>
          <a:xfrm rot="16200000">
            <a:off x="784861" y="3700054"/>
            <a:ext cx="4983480" cy="152400"/>
          </a:xfrm>
          <a:prstGeom prst="rect">
            <a:avLst/>
          </a:prstGeom>
          <a:gradFill flip="none" rotWithShape="1">
            <a:gsLst>
              <a:gs pos="0">
                <a:srgbClr val="BEB6A5"/>
              </a:gs>
              <a:gs pos="100000">
                <a:srgbClr val="A28E5C"/>
              </a:gs>
            </a:gsLst>
            <a:path path="circle">
              <a:fillToRect t="100000" r="100000"/>
            </a:path>
            <a:tileRect l="-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58099877"/>
      </p:ext>
    </p:extLst>
  </p:cSld>
  <p:clrMapOvr>
    <a:masterClrMapping/>
  </p:clrMapOvr>
  <p:transition spd="slow">
    <p:randomBar dir="vert"/>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gradFill flip="none" rotWithShape="1">
          <a:gsLst>
            <a:gs pos="0">
              <a:schemeClr val="bg1"/>
            </a:gs>
            <a:gs pos="100000">
              <a:srgbClr val="A28E5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525" y="279594"/>
            <a:ext cx="740664" cy="652711"/>
          </a:xfrm>
          <a:prstGeom prst="roundRect">
            <a:avLst/>
          </a:prstGeom>
          <a:solidFill>
            <a:srgbClr val="FFFFFF">
              <a:shade val="85000"/>
            </a:srgbClr>
          </a:solidFill>
          <a:ln>
            <a:noFill/>
          </a:ln>
          <a:effectLst>
            <a:reflection blurRad="12700" stA="38000" endPos="28000" dist="5000" dir="5400000" sy="-100000" algn="bl" rotWithShape="0"/>
          </a:effectLst>
        </p:spPr>
      </p:pic>
      <p:sp>
        <p:nvSpPr>
          <p:cNvPr id="11" name="Title 10"/>
          <p:cNvSpPr>
            <a:spLocks noGrp="1"/>
          </p:cNvSpPr>
          <p:nvPr>
            <p:ph type="title" hasCustomPrompt="1"/>
          </p:nvPr>
        </p:nvSpPr>
        <p:spPr>
          <a:xfrm>
            <a:off x="1981200" y="1905000"/>
            <a:ext cx="6324600" cy="1600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lgn="l" rtl="0">
              <a:defRPr b="1">
                <a:solidFill>
                  <a:schemeClr val="accent5"/>
                </a:solidFill>
                <a:latin typeface="+mn-lt"/>
                <a:cs typeface="Simplified Arabic" panose="02020603050405020304" pitchFamily="18" charset="-78"/>
              </a:defRPr>
            </a:lvl1pPr>
          </a:lstStyle>
          <a:p>
            <a:r>
              <a:rPr lang="en-US" dirty="0" smtClean="0"/>
              <a:t>Title</a:t>
            </a:r>
            <a:endParaRPr lang="en-US" dirty="0"/>
          </a:p>
        </p:txBody>
      </p:sp>
      <p:sp>
        <p:nvSpPr>
          <p:cNvPr id="3" name="Text Placeholder 2"/>
          <p:cNvSpPr>
            <a:spLocks noGrp="1"/>
          </p:cNvSpPr>
          <p:nvPr>
            <p:ph type="body" sz="quarter" idx="11" hasCustomPrompt="1"/>
          </p:nvPr>
        </p:nvSpPr>
        <p:spPr>
          <a:xfrm>
            <a:off x="1981200" y="3833170"/>
            <a:ext cx="6324600" cy="10153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l" rtl="0">
              <a:buFontTx/>
              <a:buNone/>
              <a:defRPr lang="en-US" sz="3600" b="1" dirty="0" smtClean="0">
                <a:solidFill>
                  <a:schemeClr val="bg1"/>
                </a:solidFill>
                <a:effectLst>
                  <a:outerShdw blurRad="38100" dist="38100" dir="2700000" algn="tl">
                    <a:srgbClr val="000000">
                      <a:alpha val="43137"/>
                    </a:srgbClr>
                  </a:outerShdw>
                </a:effectLst>
                <a:latin typeface="+mn-lt"/>
                <a:cs typeface="Simplified Arabic" panose="02020603050405020304" pitchFamily="18" charset="-78"/>
              </a:defRPr>
            </a:lvl1pPr>
            <a:lvl2pPr marL="457200" indent="0" rtl="1">
              <a:buFontTx/>
              <a:buNone/>
              <a:defRPr lang="en-US" sz="3200" dirty="0" smtClean="0">
                <a:solidFill>
                  <a:schemeClr val="tx1"/>
                </a:solidFill>
                <a:latin typeface="Simplified Arabic" panose="02020603050405020304" pitchFamily="18" charset="-78"/>
                <a:cs typeface="Simplified Arabic" panose="02020603050405020304" pitchFamily="18" charset="-78"/>
              </a:defRPr>
            </a:lvl2pPr>
            <a:lvl3pPr marL="914400" indent="0" rtl="1">
              <a:buFontTx/>
              <a:buNone/>
              <a:defRPr lang="en-US" sz="2800" dirty="0" smtClean="0">
                <a:solidFill>
                  <a:schemeClr val="tx1"/>
                </a:solidFill>
                <a:latin typeface="Simplified Arabic" panose="02020603050405020304" pitchFamily="18" charset="-78"/>
                <a:cs typeface="Simplified Arabic" panose="02020603050405020304" pitchFamily="18" charset="-78"/>
              </a:defRPr>
            </a:lvl3pPr>
            <a:lvl4pPr>
              <a:defRPr lang="en-US" sz="2400" dirty="0" smtClean="0">
                <a:solidFill>
                  <a:schemeClr val="tx1"/>
                </a:solidFill>
                <a:latin typeface="Simplified Arabic" panose="02020603050405020304" pitchFamily="18" charset="-78"/>
                <a:cs typeface="Simplified Arabic" panose="02020603050405020304" pitchFamily="18" charset="-78"/>
              </a:defRPr>
            </a:lvl4pPr>
            <a:lvl5pPr>
              <a:defRPr lang="en-US" sz="2400" dirty="0">
                <a:solidFill>
                  <a:schemeClr val="tx1"/>
                </a:solidFill>
                <a:latin typeface="Simplified Arabic" panose="02020603050405020304" pitchFamily="18" charset="-78"/>
                <a:cs typeface="Simplified Arabic" panose="02020603050405020304" pitchFamily="18" charset="-78"/>
              </a:defRPr>
            </a:lvl5pPr>
          </a:lstStyle>
          <a:p>
            <a:pPr lvl="0"/>
            <a:r>
              <a:rPr lang="en-US" dirty="0" smtClean="0"/>
              <a:t>Sub-title</a:t>
            </a:r>
          </a:p>
        </p:txBody>
      </p:sp>
      <p:pic>
        <p:nvPicPr>
          <p:cNvPr id="19" name="Picture 18"/>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13" t="2525" b="2216"/>
          <a:stretch/>
        </p:blipFill>
        <p:spPr>
          <a:xfrm>
            <a:off x="0" y="1"/>
            <a:ext cx="1272866" cy="6858000"/>
          </a:xfrm>
          <a:prstGeom prst="rect">
            <a:avLst/>
          </a:prstGeom>
        </p:spPr>
      </p:pic>
      <p:cxnSp>
        <p:nvCxnSpPr>
          <p:cNvPr id="21" name="Straight Connector 20"/>
          <p:cNvCxnSpPr/>
          <p:nvPr userDrawn="1"/>
        </p:nvCxnSpPr>
        <p:spPr>
          <a:xfrm>
            <a:off x="2651760" y="6429635"/>
            <a:ext cx="6492240" cy="0"/>
          </a:xfrm>
          <a:prstGeom prst="line">
            <a:avLst/>
          </a:prstGeom>
          <a:ln w="28575">
            <a:solidFill>
              <a:srgbClr val="A39062"/>
            </a:solidFill>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userDrawn="1"/>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80370"/>
          <a:stretch/>
        </p:blipFill>
        <p:spPr>
          <a:xfrm flipH="1">
            <a:off x="7620000" y="1"/>
            <a:ext cx="1524000" cy="1320145"/>
          </a:xfrm>
          <a:prstGeom prst="halfFrame">
            <a:avLst>
              <a:gd name="adj1" fmla="val 20188"/>
              <a:gd name="adj2" fmla="val 19257"/>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403" y="303847"/>
            <a:ext cx="358824" cy="328324"/>
          </a:xfrm>
          <a:prstGeom prst="roundRect">
            <a:avLst/>
          </a:prstGeom>
          <a:solidFill>
            <a:srgbClr val="FFFFFF">
              <a:shade val="85000"/>
            </a:srgbClr>
          </a:solidFill>
          <a:ln>
            <a:noFill/>
          </a:ln>
          <a:effectLst>
            <a:reflection blurRad="12700" stA="38000" endPos="28000" dist="5000" dir="5400000" sy="-100000" algn="bl" rotWithShape="0"/>
          </a:effectLst>
        </p:spPr>
      </p:pic>
      <p:sp>
        <p:nvSpPr>
          <p:cNvPr id="25" name="Slide Number Placeholder 5"/>
          <p:cNvSpPr>
            <a:spLocks noGrp="1"/>
          </p:cNvSpPr>
          <p:nvPr userDrawn="1">
            <p:ph type="sldNum" sz="quarter" idx="4"/>
          </p:nvPr>
        </p:nvSpPr>
        <p:spPr>
          <a:xfrm>
            <a:off x="1194870" y="6429635"/>
            <a:ext cx="533400" cy="365125"/>
          </a:xfrm>
          <a:prstGeom prst="rect">
            <a:avLst/>
          </a:prstGeom>
        </p:spPr>
        <p:txBody>
          <a:bodyPr/>
          <a:lstStyle>
            <a:lvl1pPr>
              <a:defRPr b="1">
                <a:solidFill>
                  <a:schemeClr val="bg1"/>
                </a:solidFill>
                <a:effectLst>
                  <a:outerShdw blurRad="38100" dist="38100" dir="2700000" algn="tl">
                    <a:srgbClr val="000000">
                      <a:alpha val="43137"/>
                    </a:srgbClr>
                  </a:outerShdw>
                </a:effectLst>
              </a:defRPr>
            </a:lvl1pPr>
          </a:lstStyle>
          <a:p>
            <a:fld id="{84FE566E-13AF-4E83-BBFA-52E70A57F44C}" type="slidenum">
              <a:rPr lang="en-US" smtClean="0">
                <a:solidFill>
                  <a:prstClr val="white"/>
                </a:solidFill>
              </a:rPr>
              <a:pPr/>
              <a:t>‹#›</a:t>
            </a:fld>
            <a:endParaRPr lang="en-US" dirty="0">
              <a:solidFill>
                <a:prstClr val="white"/>
              </a:solidFill>
            </a:endParaRPr>
          </a:p>
        </p:txBody>
      </p:sp>
      <p:sp>
        <p:nvSpPr>
          <p:cNvPr id="5" name="Snip Single Corner Rectangle 4"/>
          <p:cNvSpPr/>
          <p:nvPr userDrawn="1"/>
        </p:nvSpPr>
        <p:spPr>
          <a:xfrm>
            <a:off x="1981200" y="3352799"/>
            <a:ext cx="6705600" cy="152401"/>
          </a:xfrm>
          <a:prstGeom prst="snip1Rect">
            <a:avLst>
              <a:gd name="adj" fmla="val 50000"/>
            </a:avLst>
          </a:prstGeom>
          <a:solidFill>
            <a:schemeClr val="lt1"/>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3" name="Date Placeholder 3"/>
          <p:cNvSpPr txBox="1">
            <a:spLocks/>
          </p:cNvSpPr>
          <p:nvPr userDrawn="1"/>
        </p:nvSpPr>
        <p:spPr>
          <a:xfrm>
            <a:off x="3314699" y="213036"/>
            <a:ext cx="2324100" cy="430655"/>
          </a:xfrm>
          <a:prstGeom prst="rect">
            <a:avLst/>
          </a:prstGeom>
        </p:spPr>
        <p:txBody>
          <a:bodyPr/>
          <a:lstStyle>
            <a:defPPr>
              <a:defRPr lang="en-US"/>
            </a:defPPr>
            <a:lvl1pPr marL="0" algn="ctr" defTabSz="914400" rtl="0" eaLnBrk="1" latinLnBrk="0" hangingPunct="1">
              <a:defRPr sz="2400" b="1" kern="1200">
                <a:solidFill>
                  <a:schemeClr val="bg1"/>
                </a:solidFill>
                <a:effectLst>
                  <a:outerShdw blurRad="38100" dist="38100" dir="2700000" algn="tl">
                    <a:srgbClr val="000000">
                      <a:alpha val="43137"/>
                    </a:srgbClr>
                  </a:outerShdw>
                </a:effectLst>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white"/>
                </a:solidFill>
                <a:latin typeface="Calibri"/>
              </a:rPr>
              <a:t>February 2015</a:t>
            </a:r>
            <a:endParaRPr lang="en-US" dirty="0">
              <a:solidFill>
                <a:prstClr val="white"/>
              </a:solidFill>
              <a:latin typeface="Calibri"/>
            </a:endParaRPr>
          </a:p>
        </p:txBody>
      </p:sp>
      <p:sp>
        <p:nvSpPr>
          <p:cNvPr id="15" name="Rectangle 14"/>
          <p:cNvSpPr/>
          <p:nvPr userDrawn="1"/>
        </p:nvSpPr>
        <p:spPr>
          <a:xfrm>
            <a:off x="2456850" y="6507801"/>
            <a:ext cx="7036916" cy="307777"/>
          </a:xfrm>
          <a:prstGeom prst="rect">
            <a:avLst/>
          </a:prstGeom>
        </p:spPr>
        <p:txBody>
          <a:bodyPr wrap="square">
            <a:spAutoFit/>
          </a:bodyPr>
          <a:lstStyle/>
          <a:p>
            <a:pPr algn="r" rtl="1">
              <a:defRPr/>
            </a:pPr>
            <a:r>
              <a:rPr lang="en-US" sz="1400" b="1" dirty="0" smtClean="0">
                <a:solidFill>
                  <a:srgbClr val="002060"/>
                </a:solidFill>
              </a:rPr>
              <a:t>© The views expressed in this presentation are those of the speaker’s, and not the QQA</a:t>
            </a:r>
            <a:r>
              <a:rPr lang="en-US" sz="1400" dirty="0" smtClean="0">
                <a:solidFill>
                  <a:srgbClr val="002060"/>
                </a:solidFill>
              </a:rPr>
              <a:t>          </a:t>
            </a:r>
            <a:endParaRPr lang="en-GB" sz="1400" dirty="0" smtClean="0">
              <a:solidFill>
                <a:srgbClr val="002060"/>
              </a:solidFill>
            </a:endParaRPr>
          </a:p>
        </p:txBody>
      </p:sp>
    </p:spTree>
    <p:extLst>
      <p:ext uri="{BB962C8B-B14F-4D97-AF65-F5344CB8AC3E}">
        <p14:creationId xmlns:p14="http://schemas.microsoft.com/office/powerpoint/2010/main" val="3066040589"/>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990600" y="1905000"/>
            <a:ext cx="7848600" cy="4267200"/>
          </a:xfrm>
          <a:prstGeom prst="rect">
            <a:avLst/>
          </a:prstGeom>
        </p:spPr>
        <p:txBody>
          <a:bodyPr/>
          <a:lstStyle>
            <a:lvl1pPr algn="l" rtl="0">
              <a:defRPr sz="3600">
                <a:solidFill>
                  <a:schemeClr val="tx1"/>
                </a:solidFill>
                <a:latin typeface="+mn-lt"/>
                <a:cs typeface="Simplified Arabic" panose="02020603050405020304" pitchFamily="18" charset="-78"/>
              </a:defRPr>
            </a:lvl1pPr>
            <a:lvl2pPr algn="l" rtl="0">
              <a:defRPr sz="3200">
                <a:solidFill>
                  <a:schemeClr val="tx1"/>
                </a:solidFill>
                <a:latin typeface="+mn-lt"/>
                <a:cs typeface="Simplified Arabic" panose="02020603050405020304" pitchFamily="18" charset="-78"/>
              </a:defRPr>
            </a:lvl2pPr>
            <a:lvl3pPr algn="l" rtl="0">
              <a:defRPr sz="2800">
                <a:solidFill>
                  <a:schemeClr val="tx1"/>
                </a:solidFill>
                <a:latin typeface="+mn-lt"/>
                <a:cs typeface="Simplified Arabic" panose="02020603050405020304" pitchFamily="18" charset="-78"/>
              </a:defRPr>
            </a:lvl3pPr>
            <a:lvl4pPr algn="l" rtl="0">
              <a:defRPr sz="2400">
                <a:solidFill>
                  <a:schemeClr val="tx1"/>
                </a:solidFill>
                <a:latin typeface="+mn-lt"/>
                <a:cs typeface="Simplified Arabic" panose="02020603050405020304" pitchFamily="18" charset="-78"/>
              </a:defRPr>
            </a:lvl4pPr>
            <a:lvl5pPr algn="l" rtl="0">
              <a:defRPr sz="2400">
                <a:solidFill>
                  <a:schemeClr val="tx1"/>
                </a:solidFill>
                <a:latin typeface="+mn-lt"/>
                <a:cs typeface="Simplified Arabic" panose="02020603050405020304"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1600200" y="457200"/>
            <a:ext cx="6324600" cy="1355408"/>
          </a:xfrm>
          <a:prstGeom prst="rect">
            <a:avLst/>
          </a:prstGeom>
        </p:spPr>
        <p:txBody>
          <a:bodyPr anchor="ctr"/>
          <a:lstStyle>
            <a:lvl1pPr algn="l" rtl="0">
              <a:defRPr b="1">
                <a:solidFill>
                  <a:schemeClr val="accent5"/>
                </a:solidFill>
                <a:latin typeface="+mn-lt"/>
                <a:cs typeface="Simplified Arabic" panose="02020603050405020304" pitchFamily="18" charset="-78"/>
              </a:defRPr>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1183984" y="6429635"/>
            <a:ext cx="533400" cy="365125"/>
          </a:xfrm>
          <a:prstGeom prst="rect">
            <a:avLst/>
          </a:prstGeom>
        </p:spPr>
        <p:txBody>
          <a:bodyPr/>
          <a:lstStyle>
            <a:lvl1pPr>
              <a:defRPr b="1">
                <a:effectLst>
                  <a:outerShdw blurRad="38100" dist="38100" dir="2700000" algn="tl">
                    <a:srgbClr val="000000">
                      <a:alpha val="43137"/>
                    </a:srgbClr>
                  </a:outerShdw>
                </a:effectLst>
              </a:defRPr>
            </a:lvl1pPr>
          </a:lstStyle>
          <a:p>
            <a:fld id="{84FE566E-13AF-4E83-BBFA-52E70A57F4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910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alpha val="85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2793" y="223761"/>
            <a:ext cx="2067479" cy="1628537"/>
          </a:xfrm>
          <a:prstGeom prst="rect">
            <a:avLst/>
          </a:prstGeom>
        </p:spPr>
      </p:pic>
      <p:pic>
        <p:nvPicPr>
          <p:cNvPr id="18" name="Picture 17"/>
          <p:cNvPicPr>
            <a:picLocks noChangeAspect="1"/>
          </p:cNvPicPr>
          <p:nvPr userDrawn="1"/>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75079"/>
          <a:stretch/>
        </p:blipFill>
        <p:spPr>
          <a:xfrm flipH="1">
            <a:off x="7736533" y="0"/>
            <a:ext cx="1407467" cy="1828800"/>
          </a:xfrm>
          <a:prstGeom prst="halfFrame">
            <a:avLst>
              <a:gd name="adj1" fmla="val 13842"/>
              <a:gd name="adj2" fmla="val 33333"/>
            </a:avLst>
          </a:prstGeom>
        </p:spPr>
      </p:pic>
      <p:sp>
        <p:nvSpPr>
          <p:cNvPr id="14" name="Footer Placeholder 4"/>
          <p:cNvSpPr txBox="1">
            <a:spLocks/>
          </p:cNvSpPr>
          <p:nvPr userDrawn="1"/>
        </p:nvSpPr>
        <p:spPr>
          <a:xfrm>
            <a:off x="4267200" y="6488113"/>
            <a:ext cx="4566857" cy="266700"/>
          </a:xfrm>
          <a:prstGeom prst="rect">
            <a:avLst/>
          </a:prstGeom>
        </p:spPr>
        <p:txBody>
          <a:bodyPr vert="horz" lIns="91440" tIns="45720" rIns="91440" bIns="45720" rtlCol="0" anchor="ctr"/>
          <a:lstStyle>
            <a:defPPr>
              <a:defRPr lang="en-US"/>
            </a:defPPr>
            <a:lvl1pPr marL="0" algn="ctr" defTabSz="914400" rtl="1" eaLnBrk="1" latinLnBrk="0" hangingPunct="1">
              <a:defRPr sz="900" kern="1200">
                <a:solidFill>
                  <a:srgbClr val="CC99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dirty="0"/>
          </a:p>
        </p:txBody>
      </p:sp>
      <p:pic>
        <p:nvPicPr>
          <p:cNvPr id="11" name="Picture 10"/>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5" b="2216"/>
          <a:stretch/>
        </p:blipFill>
        <p:spPr>
          <a:xfrm rot="5400000" flipH="1">
            <a:off x="3256426" y="970426"/>
            <a:ext cx="2615907" cy="9159240"/>
          </a:xfrm>
          <a:prstGeom prst="rect">
            <a:avLst/>
          </a:prstGeom>
        </p:spPr>
      </p:pic>
      <p:sp>
        <p:nvSpPr>
          <p:cNvPr id="6" name="Rectangle 5"/>
          <p:cNvSpPr/>
          <p:nvPr userDrawn="1"/>
        </p:nvSpPr>
        <p:spPr>
          <a:xfrm flipH="1">
            <a:off x="0" y="0"/>
            <a:ext cx="7955280" cy="201093"/>
          </a:xfrm>
          <a:prstGeom prst="rect">
            <a:avLst/>
          </a:prstGeom>
          <a:gradFill flip="none" rotWithShape="1">
            <a:gsLst>
              <a:gs pos="0">
                <a:srgbClr val="BEB6A5"/>
              </a:gs>
              <a:gs pos="100000">
                <a:srgbClr val="A28E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userDrawn="1"/>
        </p:nvSpPr>
        <p:spPr>
          <a:xfrm>
            <a:off x="1381912" y="2676355"/>
            <a:ext cx="6364933" cy="946413"/>
          </a:xfrm>
          <a:prstGeom prst="rect">
            <a:avLst/>
          </a:prstGeom>
          <a:ln w="38100">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anchor="ctr"/>
          <a:lstStyle>
            <a:lvl1pPr algn="ctr">
              <a:lnSpc>
                <a:spcPct val="90000"/>
              </a:lnSpc>
              <a:spcBef>
                <a:spcPct val="0"/>
              </a:spcBef>
              <a:buNone/>
              <a:defRPr sz="6000" b="1" baseline="0">
                <a:solidFill>
                  <a:schemeClr val="accent5"/>
                </a:solidFill>
                <a:effectLst>
                  <a:outerShdw blurRad="38100" dist="38100" dir="2700000" algn="tl">
                    <a:srgbClr val="000000">
                      <a:alpha val="43137"/>
                    </a:srgbClr>
                  </a:outerShdw>
                </a:effectLst>
                <a:latin typeface="Simplified Arabic" panose="02020603050405020304" pitchFamily="18" charset="-78"/>
                <a:ea typeface="+mj-ea"/>
                <a:cs typeface="Simplified Arabic" panose="02020603050405020304" pitchFamily="18" charset="-78"/>
              </a:defRPr>
            </a:lvl1pPr>
          </a:lstStyle>
          <a:p>
            <a:pPr rtl="1"/>
            <a:r>
              <a:rPr lang="en-US" dirty="0" smtClean="0">
                <a:solidFill>
                  <a:srgbClr val="CC111A"/>
                </a:solidFill>
                <a:latin typeface="Calibri"/>
              </a:rPr>
              <a:t>Thank you…</a:t>
            </a:r>
            <a:endParaRPr lang="en-US" dirty="0">
              <a:solidFill>
                <a:srgbClr val="CC111A"/>
              </a:solidFill>
              <a:latin typeface="Calibri"/>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40745" y="506287"/>
            <a:ext cx="399042" cy="36512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340277"/>
            <a:ext cx="1562536" cy="1295400"/>
          </a:xfrm>
          <a:prstGeom prst="round2SameRect">
            <a:avLst>
              <a:gd name="adj1" fmla="val 0"/>
              <a:gd name="adj2" fmla="val 19266"/>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646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990600" y="1905000"/>
            <a:ext cx="7848600" cy="4267200"/>
          </a:xfrm>
          <a:prstGeom prst="rect">
            <a:avLst/>
          </a:prstGeom>
        </p:spPr>
        <p:txBody>
          <a:bodyPr/>
          <a:lstStyle>
            <a:lvl1pPr algn="l" rtl="0">
              <a:defRPr sz="3600">
                <a:solidFill>
                  <a:schemeClr val="tx1"/>
                </a:solidFill>
                <a:latin typeface="+mn-lt"/>
                <a:cs typeface="Simplified Arabic" panose="02020603050405020304" pitchFamily="18" charset="-78"/>
              </a:defRPr>
            </a:lvl1pPr>
            <a:lvl2pPr algn="l" rtl="0">
              <a:defRPr sz="3200">
                <a:solidFill>
                  <a:schemeClr val="tx1"/>
                </a:solidFill>
                <a:latin typeface="+mn-lt"/>
                <a:cs typeface="Simplified Arabic" panose="02020603050405020304" pitchFamily="18" charset="-78"/>
              </a:defRPr>
            </a:lvl2pPr>
            <a:lvl3pPr algn="l" rtl="0">
              <a:defRPr sz="2800">
                <a:solidFill>
                  <a:schemeClr val="tx1"/>
                </a:solidFill>
                <a:latin typeface="+mn-lt"/>
                <a:cs typeface="Simplified Arabic" panose="02020603050405020304" pitchFamily="18" charset="-78"/>
              </a:defRPr>
            </a:lvl3pPr>
            <a:lvl4pPr algn="l" rtl="0">
              <a:defRPr sz="2400">
                <a:solidFill>
                  <a:schemeClr val="tx1"/>
                </a:solidFill>
                <a:latin typeface="+mn-lt"/>
                <a:cs typeface="Simplified Arabic" panose="02020603050405020304" pitchFamily="18" charset="-78"/>
              </a:defRPr>
            </a:lvl4pPr>
            <a:lvl5pPr algn="l" rtl="0">
              <a:defRPr sz="2400">
                <a:solidFill>
                  <a:schemeClr val="tx1"/>
                </a:solidFill>
                <a:latin typeface="+mn-lt"/>
                <a:cs typeface="Simplified Arabic" panose="02020603050405020304"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1600200" y="457200"/>
            <a:ext cx="6324600" cy="1355408"/>
          </a:xfrm>
          <a:prstGeom prst="rect">
            <a:avLst/>
          </a:prstGeom>
        </p:spPr>
        <p:txBody>
          <a:bodyPr anchor="ctr"/>
          <a:lstStyle>
            <a:lvl1pPr algn="l" rtl="0">
              <a:defRPr b="1">
                <a:solidFill>
                  <a:schemeClr val="accent5"/>
                </a:solidFill>
                <a:latin typeface="+mn-lt"/>
                <a:cs typeface="Simplified Arabic" panose="02020603050405020304" pitchFamily="18" charset="-78"/>
              </a:defRPr>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1183984" y="6429635"/>
            <a:ext cx="533400" cy="365125"/>
          </a:xfrm>
          <a:prstGeom prst="rect">
            <a:avLst/>
          </a:prstGeom>
        </p:spPr>
        <p:txBody>
          <a:bodyPr/>
          <a:lstStyle>
            <a:lvl1pPr>
              <a:defRPr b="1">
                <a:effectLst>
                  <a:outerShdw blurRad="38100" dist="38100" dir="2700000" algn="tl">
                    <a:srgbClr val="000000">
                      <a:alpha val="43137"/>
                    </a:srgbClr>
                  </a:outerShdw>
                </a:effectLst>
              </a:defRPr>
            </a:lvl1pPr>
          </a:lstStyle>
          <a:p>
            <a:fld id="{84FE566E-13AF-4E83-BBFA-52E70A57F44C}" type="slidenum">
              <a:rPr lang="en-US" smtClean="0"/>
              <a:pPr/>
              <a:t>‹#›</a:t>
            </a:fld>
            <a:endParaRPr lang="en-US"/>
          </a:p>
        </p:txBody>
      </p:sp>
    </p:spTree>
    <p:extLst>
      <p:ext uri="{BB962C8B-B14F-4D97-AF65-F5344CB8AC3E}">
        <p14:creationId xmlns:p14="http://schemas.microsoft.com/office/powerpoint/2010/main" val="142910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FDDFA-7162-4ECA-8290-5DEB33EA864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742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A91E97-51FE-4467-B534-7029601FEF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9359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CF109-3921-443C-9350-84B90DBCBD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49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627A02-D5F9-4AEB-B470-8C232974CB5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635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D226C7-94B2-4A05-A309-B9A0E3021B3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928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alpha val="85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2793" y="223761"/>
            <a:ext cx="2067479" cy="1628537"/>
          </a:xfrm>
          <a:prstGeom prst="rect">
            <a:avLst/>
          </a:prstGeom>
        </p:spPr>
      </p:pic>
      <p:pic>
        <p:nvPicPr>
          <p:cNvPr id="18" name="Picture 17"/>
          <p:cNvPicPr>
            <a:picLocks noChangeAspect="1"/>
          </p:cNvPicPr>
          <p:nvPr userDrawn="1"/>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75079"/>
          <a:stretch/>
        </p:blipFill>
        <p:spPr>
          <a:xfrm flipH="1">
            <a:off x="7736533" y="0"/>
            <a:ext cx="1407467" cy="1828800"/>
          </a:xfrm>
          <a:prstGeom prst="halfFrame">
            <a:avLst>
              <a:gd name="adj1" fmla="val 13842"/>
              <a:gd name="adj2" fmla="val 33333"/>
            </a:avLst>
          </a:prstGeom>
        </p:spPr>
      </p:pic>
      <p:sp>
        <p:nvSpPr>
          <p:cNvPr id="14" name="Footer Placeholder 4"/>
          <p:cNvSpPr txBox="1">
            <a:spLocks/>
          </p:cNvSpPr>
          <p:nvPr userDrawn="1"/>
        </p:nvSpPr>
        <p:spPr>
          <a:xfrm>
            <a:off x="4267200" y="6488113"/>
            <a:ext cx="4566857" cy="266700"/>
          </a:xfrm>
          <a:prstGeom prst="rect">
            <a:avLst/>
          </a:prstGeom>
        </p:spPr>
        <p:txBody>
          <a:bodyPr vert="horz" lIns="91440" tIns="45720" rIns="91440" bIns="45720" rtlCol="0" anchor="ctr"/>
          <a:lstStyle>
            <a:defPPr>
              <a:defRPr lang="en-US"/>
            </a:defPPr>
            <a:lvl1pPr marL="0" algn="ctr" defTabSz="914400" rtl="1" eaLnBrk="1" latinLnBrk="0" hangingPunct="1">
              <a:defRPr sz="900" kern="1200">
                <a:solidFill>
                  <a:srgbClr val="CC99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dirty="0"/>
          </a:p>
        </p:txBody>
      </p:sp>
      <p:pic>
        <p:nvPicPr>
          <p:cNvPr id="11" name="Picture 10"/>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5" b="2216"/>
          <a:stretch/>
        </p:blipFill>
        <p:spPr>
          <a:xfrm rot="5400000" flipH="1">
            <a:off x="3256426" y="970426"/>
            <a:ext cx="2615907" cy="9159240"/>
          </a:xfrm>
          <a:prstGeom prst="rect">
            <a:avLst/>
          </a:prstGeom>
        </p:spPr>
      </p:pic>
      <p:sp>
        <p:nvSpPr>
          <p:cNvPr id="6" name="Rectangle 5"/>
          <p:cNvSpPr/>
          <p:nvPr userDrawn="1"/>
        </p:nvSpPr>
        <p:spPr>
          <a:xfrm flipH="1">
            <a:off x="0" y="0"/>
            <a:ext cx="7955280" cy="201093"/>
          </a:xfrm>
          <a:prstGeom prst="rect">
            <a:avLst/>
          </a:prstGeom>
          <a:gradFill flip="none" rotWithShape="1">
            <a:gsLst>
              <a:gs pos="0">
                <a:srgbClr val="BEB6A5"/>
              </a:gs>
              <a:gs pos="100000">
                <a:srgbClr val="A28E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1381912" y="2676355"/>
            <a:ext cx="6364933" cy="946413"/>
          </a:xfrm>
          <a:prstGeom prst="rect">
            <a:avLst/>
          </a:prstGeom>
          <a:ln w="38100">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anchor="ctr"/>
          <a:lstStyle>
            <a:lvl1pPr algn="ctr">
              <a:lnSpc>
                <a:spcPct val="90000"/>
              </a:lnSpc>
              <a:spcBef>
                <a:spcPct val="0"/>
              </a:spcBef>
              <a:buNone/>
              <a:defRPr sz="6000" b="1" baseline="0">
                <a:solidFill>
                  <a:schemeClr val="accent5"/>
                </a:solidFill>
                <a:effectLst>
                  <a:outerShdw blurRad="38100" dist="38100" dir="2700000" algn="tl">
                    <a:srgbClr val="000000">
                      <a:alpha val="43137"/>
                    </a:srgbClr>
                  </a:outerShdw>
                </a:effectLst>
                <a:latin typeface="Simplified Arabic" panose="02020603050405020304" pitchFamily="18" charset="-78"/>
                <a:ea typeface="+mj-ea"/>
                <a:cs typeface="Simplified Arabic" panose="02020603050405020304" pitchFamily="18" charset="-78"/>
              </a:defRPr>
            </a:lvl1pPr>
          </a:lstStyle>
          <a:p>
            <a:pPr lvl="0" rtl="1"/>
            <a:r>
              <a:rPr lang="en-US" dirty="0" smtClean="0">
                <a:latin typeface="+mn-lt"/>
                <a:cs typeface="Simplified Arabic" panose="02020603050405020304" pitchFamily="18" charset="-78"/>
              </a:rPr>
              <a:t>Thank you…</a:t>
            </a:r>
            <a:endParaRPr lang="en-US" dirty="0">
              <a:latin typeface="+mn-lt"/>
              <a:cs typeface="Simplified Arabic" panose="02020603050405020304" pitchFamily="18" charset="-78"/>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40745" y="506287"/>
            <a:ext cx="399042" cy="365124"/>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340277"/>
            <a:ext cx="1562536" cy="1295400"/>
          </a:xfrm>
          <a:prstGeom prst="round2SameRect">
            <a:avLst>
              <a:gd name="adj1" fmla="val 0"/>
              <a:gd name="adj2" fmla="val 19266"/>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646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C75991-F02F-4C4D-80A0-1E6CC31B919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731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AB9DF7-968E-412B-81F1-051D284B393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708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ADCB9D-8DF6-4099-A436-06F5C12483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59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948A03-C41E-4CBE-A98F-C06170B7EE7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9420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4B6D01-E8AF-4AC4-A12F-F7AD4F1A09B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0514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63F9A4-75BC-4367-90E4-4CEC22CB969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758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FD46AE-37EB-4DDB-8A99-E059372BA7C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42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FDDFA-7162-4ECA-8290-5DEB33EA864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134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A91E97-51FE-4467-B534-7029601FEF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287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CF109-3921-443C-9350-84B90DBCBD4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200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627A02-D5F9-4AEB-B470-8C232974CB5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095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13" t="2525" b="2216"/>
          <a:stretch/>
        </p:blipFill>
        <p:spPr>
          <a:xfrm>
            <a:off x="0" y="1"/>
            <a:ext cx="1272866" cy="6858000"/>
          </a:xfrm>
          <a:prstGeom prst="rect">
            <a:avLst/>
          </a:prstGeom>
        </p:spPr>
      </p:pic>
      <p:cxnSp>
        <p:nvCxnSpPr>
          <p:cNvPr id="25" name="Straight Connector 24"/>
          <p:cNvCxnSpPr/>
          <p:nvPr userDrawn="1"/>
        </p:nvCxnSpPr>
        <p:spPr>
          <a:xfrm>
            <a:off x="2651760" y="6429635"/>
            <a:ext cx="6492240" cy="0"/>
          </a:xfrm>
          <a:prstGeom prst="line">
            <a:avLst/>
          </a:prstGeom>
          <a:ln w="28575">
            <a:solidFill>
              <a:srgbClr val="A39062"/>
            </a:solidFill>
          </a:ln>
        </p:spPr>
        <p:style>
          <a:lnRef idx="1">
            <a:schemeClr val="dk1"/>
          </a:lnRef>
          <a:fillRef idx="0">
            <a:schemeClr val="dk1"/>
          </a:fillRef>
          <a:effectRef idx="0">
            <a:schemeClr val="dk1"/>
          </a:effectRef>
          <a:fontRef idx="minor">
            <a:schemeClr val="tx1"/>
          </a:fontRef>
        </p:style>
      </p:cxnSp>
      <p:sp>
        <p:nvSpPr>
          <p:cNvPr id="26" name="Rectangle 25"/>
          <p:cNvSpPr/>
          <p:nvPr userDrawn="1"/>
        </p:nvSpPr>
        <p:spPr>
          <a:xfrm>
            <a:off x="2456850" y="6507801"/>
            <a:ext cx="7036916" cy="307777"/>
          </a:xfrm>
          <a:prstGeom prst="rect">
            <a:avLst/>
          </a:prstGeom>
        </p:spPr>
        <p:txBody>
          <a:bodyPr wrap="square">
            <a:sp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400" b="1" kern="1200" dirty="0" smtClean="0">
                <a:solidFill>
                  <a:srgbClr val="002060"/>
                </a:solidFill>
                <a:effectLst/>
                <a:latin typeface="+mn-lt"/>
                <a:ea typeface="+mn-ea"/>
                <a:cs typeface="+mn-cs"/>
              </a:rPr>
              <a:t>© The views expressed in this presentation are those of the speaker’s, and not the QQA</a:t>
            </a:r>
            <a:r>
              <a:rPr lang="en-US" sz="1400" kern="1200" dirty="0" smtClean="0">
                <a:solidFill>
                  <a:srgbClr val="002060"/>
                </a:solidFill>
                <a:effectLst/>
                <a:latin typeface="+mn-lt"/>
                <a:ea typeface="+mn-ea"/>
                <a:cs typeface="+mn-cs"/>
              </a:rPr>
              <a:t>          </a:t>
            </a:r>
            <a:endParaRPr lang="en-GB" sz="1400" dirty="0" smtClean="0">
              <a:solidFill>
                <a:srgbClr val="002060"/>
              </a:solidFill>
            </a:endParaRPr>
          </a:p>
        </p:txBody>
      </p:sp>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03899" y="324175"/>
            <a:ext cx="517002" cy="473057"/>
          </a:xfrm>
          <a:prstGeom prst="rect">
            <a:avLst/>
          </a:prstGeom>
        </p:spPr>
      </p:pic>
      <p:sp>
        <p:nvSpPr>
          <p:cNvPr id="38" name="Slide Number Placeholder 5"/>
          <p:cNvSpPr>
            <a:spLocks noGrp="1"/>
          </p:cNvSpPr>
          <p:nvPr>
            <p:ph type="sldNum" sz="quarter" idx="4"/>
          </p:nvPr>
        </p:nvSpPr>
        <p:spPr>
          <a:xfrm>
            <a:off x="1183984" y="6429635"/>
            <a:ext cx="533400" cy="365125"/>
          </a:xfrm>
          <a:prstGeom prst="rect">
            <a:avLst/>
          </a:prstGeom>
        </p:spPr>
        <p:txBody>
          <a:bodyPr/>
          <a:lstStyle>
            <a:lvl1pPr>
              <a:defRPr b="1">
                <a:effectLst>
                  <a:outerShdw blurRad="38100" dist="38100" dir="2700000" algn="tl">
                    <a:srgbClr val="000000">
                      <a:alpha val="43137"/>
                    </a:srgbClr>
                  </a:outerShdw>
                </a:effectLst>
              </a:defRPr>
            </a:lvl1pPr>
          </a:lstStyle>
          <a:p>
            <a:fld id="{84FE566E-13AF-4E83-BBFA-52E70A57F44C}" type="slidenum">
              <a:rPr lang="en-US" smtClean="0"/>
              <a:pPr/>
              <a:t>‹#›</a:t>
            </a:fld>
            <a:endParaRPr lang="en-US"/>
          </a:p>
        </p:txBody>
      </p:sp>
      <p:pic>
        <p:nvPicPr>
          <p:cNvPr id="12" name="Picture 11"/>
          <p:cNvPicPr>
            <a:picLocks noChangeAspect="1"/>
          </p:cNvPicPr>
          <p:nvPr userDrawn="1"/>
        </p:nvPicPr>
        <p:blipFill rotWithShape="1">
          <a:blip r:embed="rId7"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80370"/>
          <a:stretch/>
        </p:blipFill>
        <p:spPr>
          <a:xfrm flipH="1">
            <a:off x="7620000" y="0"/>
            <a:ext cx="1524000" cy="1320145"/>
          </a:xfrm>
          <a:prstGeom prst="halfFrame">
            <a:avLst>
              <a:gd name="adj1" fmla="val 20188"/>
              <a:gd name="adj2" fmla="val 19257"/>
            </a:avLst>
          </a:prstGeom>
        </p:spPr>
      </p:pic>
      <p:sp>
        <p:nvSpPr>
          <p:cNvPr id="24" name="Rectangle 23"/>
          <p:cNvSpPr/>
          <p:nvPr userDrawn="1"/>
        </p:nvSpPr>
        <p:spPr>
          <a:xfrm flipH="1">
            <a:off x="979714" y="0"/>
            <a:ext cx="6858000" cy="274320"/>
          </a:xfrm>
          <a:prstGeom prst="rect">
            <a:avLst/>
          </a:prstGeom>
          <a:gradFill flip="none" rotWithShape="1">
            <a:gsLst>
              <a:gs pos="0">
                <a:srgbClr val="BEB6A5"/>
              </a:gs>
              <a:gs pos="100000">
                <a:srgbClr val="A28E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ate Placeholder 3"/>
          <p:cNvSpPr txBox="1">
            <a:spLocks/>
          </p:cNvSpPr>
          <p:nvPr userDrawn="1"/>
        </p:nvSpPr>
        <p:spPr>
          <a:xfrm>
            <a:off x="3469286" y="-106480"/>
            <a:ext cx="2324100" cy="430655"/>
          </a:xfrm>
          <a:prstGeom prst="rect">
            <a:avLst/>
          </a:prstGeom>
        </p:spPr>
        <p:txBody>
          <a:bodyPr/>
          <a:lstStyle>
            <a:defPPr>
              <a:defRPr lang="en-US"/>
            </a:defPPr>
            <a:lvl1pPr marL="0" algn="ctr" defTabSz="914400" rtl="0" eaLnBrk="1" latinLnBrk="0" hangingPunct="1">
              <a:defRPr sz="2400" b="1" kern="1200">
                <a:solidFill>
                  <a:schemeClr val="bg1"/>
                </a:solidFill>
                <a:effectLst>
                  <a:outerShdw blurRad="38100" dist="38100" dir="2700000" algn="tl">
                    <a:srgbClr val="000000">
                      <a:alpha val="43137"/>
                    </a:srgbClr>
                  </a:outerShdw>
                </a:effectLst>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mn-lt"/>
              </a:rPr>
              <a:t>February</a:t>
            </a:r>
            <a:r>
              <a:rPr lang="en-US" baseline="0" dirty="0" smtClean="0">
                <a:latin typeface="+mn-lt"/>
              </a:rPr>
              <a:t> 2015</a:t>
            </a:r>
            <a:endParaRPr lang="en-US" dirty="0">
              <a:latin typeface="+mn-lt"/>
            </a:endParaRPr>
          </a:p>
        </p:txBody>
      </p: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20525" y="279594"/>
            <a:ext cx="740664" cy="652711"/>
          </a:xfrm>
          <a:prstGeom prst="rect">
            <a:avLst/>
          </a:prstGeom>
        </p:spPr>
      </p:pic>
    </p:spTree>
    <p:extLst>
      <p:ext uri="{BB962C8B-B14F-4D97-AF65-F5344CB8AC3E}">
        <p14:creationId xmlns:p14="http://schemas.microsoft.com/office/powerpoint/2010/main" val="1922963751"/>
      </p:ext>
    </p:extLst>
  </p:cSld>
  <p:clrMap bg1="lt1" tx1="dk1" bg2="lt2" tx2="dk2" accent1="accent1" accent2="accent2" accent3="accent3" accent4="accent4" accent5="accent5" accent6="accent6" hlink="hlink" folHlink="folHlink"/>
  <p:sldLayoutIdLst>
    <p:sldLayoutId id="2147484743" r:id="rId1"/>
    <p:sldLayoutId id="2147484746" r:id="rId2"/>
    <p:sldLayoutId id="2147484748" r:id="rId3"/>
    <p:sldLayoutId id="2147484744" r:id="rId4"/>
    <p:sldLayoutId id="214748474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r" defTabSz="914400" rtl="1" eaLnBrk="1" latinLnBrk="0" hangingPunct="1">
        <a:lnSpc>
          <a:spcPct val="90000"/>
        </a:lnSpc>
        <a:spcBef>
          <a:spcPts val="1000"/>
        </a:spcBef>
        <a:buFontTx/>
        <a:buBlip>
          <a:blip r:embed="rId10"/>
        </a:buBlip>
        <a:defRPr sz="2800" kern="1200">
          <a:solidFill>
            <a:srgbClr val="CC9900"/>
          </a:solidFill>
          <a:latin typeface="+mn-lt"/>
          <a:ea typeface="+mn-ea"/>
          <a:cs typeface="+mn-cs"/>
        </a:defRPr>
      </a:lvl1pPr>
      <a:lvl2pPr marL="685800" indent="-228600" algn="r" defTabSz="914400" rtl="1" eaLnBrk="1" latinLnBrk="0" hangingPunct="1">
        <a:lnSpc>
          <a:spcPct val="90000"/>
        </a:lnSpc>
        <a:spcBef>
          <a:spcPts val="500"/>
        </a:spcBef>
        <a:buFontTx/>
        <a:buBlip>
          <a:blip r:embed="rId10"/>
        </a:buBlip>
        <a:defRPr sz="2400" kern="1200">
          <a:solidFill>
            <a:srgbClr val="CC9900"/>
          </a:solidFill>
          <a:latin typeface="+mn-lt"/>
          <a:ea typeface="+mn-ea"/>
          <a:cs typeface="+mn-cs"/>
        </a:defRPr>
      </a:lvl2pPr>
      <a:lvl3pPr marL="1143000" indent="-228600" algn="r" defTabSz="914400" rtl="1" eaLnBrk="1" latinLnBrk="0" hangingPunct="1">
        <a:lnSpc>
          <a:spcPct val="90000"/>
        </a:lnSpc>
        <a:spcBef>
          <a:spcPts val="500"/>
        </a:spcBef>
        <a:buFontTx/>
        <a:buBlip>
          <a:blip r:embed="rId10"/>
        </a:buBlip>
        <a:defRPr sz="2000" kern="1200">
          <a:solidFill>
            <a:srgbClr val="CC9900"/>
          </a:solidFill>
          <a:latin typeface="+mn-lt"/>
          <a:ea typeface="+mn-ea"/>
          <a:cs typeface="+mn-cs"/>
        </a:defRPr>
      </a:lvl3pPr>
      <a:lvl4pPr marL="1600200" indent="-228600" algn="r" defTabSz="914400" rtl="1" eaLnBrk="1" latinLnBrk="0" hangingPunct="1">
        <a:lnSpc>
          <a:spcPct val="90000"/>
        </a:lnSpc>
        <a:spcBef>
          <a:spcPts val="500"/>
        </a:spcBef>
        <a:buFontTx/>
        <a:buBlip>
          <a:blip r:embed="rId10"/>
        </a:buBlip>
        <a:defRPr sz="1800" kern="1200">
          <a:solidFill>
            <a:srgbClr val="CC9900"/>
          </a:solidFill>
          <a:latin typeface="+mn-lt"/>
          <a:ea typeface="+mn-ea"/>
          <a:cs typeface="+mn-cs"/>
        </a:defRPr>
      </a:lvl4pPr>
      <a:lvl5pPr marL="2057400" indent="-228600" algn="r" defTabSz="914400" rtl="1" eaLnBrk="1" latinLnBrk="0" hangingPunct="1">
        <a:lnSpc>
          <a:spcPct val="90000"/>
        </a:lnSpc>
        <a:spcBef>
          <a:spcPts val="500"/>
        </a:spcBef>
        <a:buFontTx/>
        <a:buBlip>
          <a:blip r:embed="rId10"/>
        </a:buBlip>
        <a:defRPr sz="1800" kern="1200">
          <a:solidFill>
            <a:srgbClr val="CC99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AC62B0FB-9061-4E37-81B8-1E1B97804948}" type="slidenum">
              <a:rPr lang="ar-SA">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26934263"/>
      </p:ext>
    </p:extLst>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 id="2147484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003374"/>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13" t="2525" b="2216"/>
          <a:stretch/>
        </p:blipFill>
        <p:spPr>
          <a:xfrm>
            <a:off x="0" y="1"/>
            <a:ext cx="1272866" cy="6858000"/>
          </a:xfrm>
          <a:prstGeom prst="rect">
            <a:avLst/>
          </a:prstGeom>
        </p:spPr>
      </p:pic>
      <p:cxnSp>
        <p:nvCxnSpPr>
          <p:cNvPr id="25" name="Straight Connector 24"/>
          <p:cNvCxnSpPr/>
          <p:nvPr userDrawn="1"/>
        </p:nvCxnSpPr>
        <p:spPr>
          <a:xfrm>
            <a:off x="2651760" y="6429635"/>
            <a:ext cx="6492240" cy="0"/>
          </a:xfrm>
          <a:prstGeom prst="line">
            <a:avLst/>
          </a:prstGeom>
          <a:ln w="28575">
            <a:solidFill>
              <a:srgbClr val="A39062"/>
            </a:solidFill>
          </a:ln>
        </p:spPr>
        <p:style>
          <a:lnRef idx="1">
            <a:schemeClr val="dk1"/>
          </a:lnRef>
          <a:fillRef idx="0">
            <a:schemeClr val="dk1"/>
          </a:fillRef>
          <a:effectRef idx="0">
            <a:schemeClr val="dk1"/>
          </a:effectRef>
          <a:fontRef idx="minor">
            <a:schemeClr val="tx1"/>
          </a:fontRef>
        </p:style>
      </p:cxnSp>
      <p:sp>
        <p:nvSpPr>
          <p:cNvPr id="26" name="Rectangle 25"/>
          <p:cNvSpPr/>
          <p:nvPr userDrawn="1"/>
        </p:nvSpPr>
        <p:spPr>
          <a:xfrm>
            <a:off x="2456850" y="6507801"/>
            <a:ext cx="7036916" cy="307777"/>
          </a:xfrm>
          <a:prstGeom prst="rect">
            <a:avLst/>
          </a:prstGeom>
        </p:spPr>
        <p:txBody>
          <a:bodyPr wrap="square">
            <a:spAutoFit/>
          </a:bodyPr>
          <a:lstStyle/>
          <a:p>
            <a:pPr algn="r" rtl="1">
              <a:defRPr/>
            </a:pPr>
            <a:r>
              <a:rPr lang="en-US" sz="1400" b="1" dirty="0" smtClean="0">
                <a:solidFill>
                  <a:srgbClr val="002060"/>
                </a:solidFill>
              </a:rPr>
              <a:t>© The views expressed in this presentation are those of the speaker’s, and not the QQA</a:t>
            </a:r>
            <a:r>
              <a:rPr lang="en-US" sz="1400" dirty="0" smtClean="0">
                <a:solidFill>
                  <a:srgbClr val="002060"/>
                </a:solidFill>
              </a:rPr>
              <a:t>          </a:t>
            </a:r>
            <a:endParaRPr lang="en-GB" sz="1400" dirty="0" smtClean="0">
              <a:solidFill>
                <a:srgbClr val="002060"/>
              </a:solidFill>
            </a:endParaRPr>
          </a:p>
        </p:txBody>
      </p:sp>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03899" y="324175"/>
            <a:ext cx="517002" cy="473057"/>
          </a:xfrm>
          <a:prstGeom prst="rect">
            <a:avLst/>
          </a:prstGeom>
        </p:spPr>
      </p:pic>
      <p:sp>
        <p:nvSpPr>
          <p:cNvPr id="38" name="Slide Number Placeholder 5"/>
          <p:cNvSpPr>
            <a:spLocks noGrp="1"/>
          </p:cNvSpPr>
          <p:nvPr>
            <p:ph type="sldNum" sz="quarter" idx="4"/>
          </p:nvPr>
        </p:nvSpPr>
        <p:spPr>
          <a:xfrm>
            <a:off x="1183984" y="6429635"/>
            <a:ext cx="533400" cy="365125"/>
          </a:xfrm>
          <a:prstGeom prst="rect">
            <a:avLst/>
          </a:prstGeom>
        </p:spPr>
        <p:txBody>
          <a:bodyPr/>
          <a:lstStyle>
            <a:lvl1pPr>
              <a:defRPr b="1">
                <a:effectLst>
                  <a:outerShdw blurRad="38100" dist="38100" dir="2700000" algn="tl">
                    <a:srgbClr val="000000">
                      <a:alpha val="43137"/>
                    </a:srgbClr>
                  </a:outerShdw>
                </a:effectLst>
              </a:defRPr>
            </a:lvl1pPr>
          </a:lstStyle>
          <a:p>
            <a:fld id="{84FE566E-13AF-4E83-BBFA-52E70A57F44C}" type="slidenum">
              <a:rPr lang="en-US" smtClean="0">
                <a:solidFill>
                  <a:prstClr val="black"/>
                </a:solidFill>
              </a:rPr>
              <a:pPr/>
              <a:t>‹#›</a:t>
            </a:fld>
            <a:endParaRPr lang="en-US">
              <a:solidFill>
                <a:prstClr val="black"/>
              </a:solidFill>
            </a:endParaRPr>
          </a:p>
        </p:txBody>
      </p:sp>
      <p:pic>
        <p:nvPicPr>
          <p:cNvPr id="12" name="Picture 11"/>
          <p:cNvPicPr>
            <a:picLocks noChangeAspect="1"/>
          </p:cNvPicPr>
          <p:nvPr userDrawn="1"/>
        </p:nvPicPr>
        <p:blipFill rotWithShape="1">
          <a:blip r:embed="rId7"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0363" t="2713" r="5744" b="80370"/>
          <a:stretch/>
        </p:blipFill>
        <p:spPr>
          <a:xfrm flipH="1">
            <a:off x="7620000" y="0"/>
            <a:ext cx="1524000" cy="1320145"/>
          </a:xfrm>
          <a:prstGeom prst="halfFrame">
            <a:avLst>
              <a:gd name="adj1" fmla="val 20188"/>
              <a:gd name="adj2" fmla="val 19257"/>
            </a:avLst>
          </a:prstGeom>
        </p:spPr>
      </p:pic>
      <p:sp>
        <p:nvSpPr>
          <p:cNvPr id="24" name="Rectangle 23"/>
          <p:cNvSpPr/>
          <p:nvPr userDrawn="1"/>
        </p:nvSpPr>
        <p:spPr>
          <a:xfrm flipH="1">
            <a:off x="979714" y="0"/>
            <a:ext cx="6858000" cy="274320"/>
          </a:xfrm>
          <a:prstGeom prst="rect">
            <a:avLst/>
          </a:prstGeom>
          <a:gradFill flip="none" rotWithShape="1">
            <a:gsLst>
              <a:gs pos="0">
                <a:srgbClr val="BEB6A5"/>
              </a:gs>
              <a:gs pos="100000">
                <a:srgbClr val="A28E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Date Placeholder 3"/>
          <p:cNvSpPr txBox="1">
            <a:spLocks/>
          </p:cNvSpPr>
          <p:nvPr userDrawn="1"/>
        </p:nvSpPr>
        <p:spPr>
          <a:xfrm>
            <a:off x="3469286" y="-106480"/>
            <a:ext cx="2324100" cy="430655"/>
          </a:xfrm>
          <a:prstGeom prst="rect">
            <a:avLst/>
          </a:prstGeom>
        </p:spPr>
        <p:txBody>
          <a:bodyPr/>
          <a:lstStyle>
            <a:defPPr>
              <a:defRPr lang="en-US"/>
            </a:defPPr>
            <a:lvl1pPr marL="0" algn="ctr" defTabSz="914400" rtl="0" eaLnBrk="1" latinLnBrk="0" hangingPunct="1">
              <a:defRPr sz="2400" b="1" kern="1200">
                <a:solidFill>
                  <a:schemeClr val="bg1"/>
                </a:solidFill>
                <a:effectLst>
                  <a:outerShdw blurRad="38100" dist="38100" dir="2700000" algn="tl">
                    <a:srgbClr val="000000">
                      <a:alpha val="43137"/>
                    </a:srgbClr>
                  </a:outerShdw>
                </a:effectLst>
                <a:latin typeface="Simplified Arabic" panose="02020603050405020304" pitchFamily="18" charset="-78"/>
                <a:ea typeface="+mn-ea"/>
                <a:cs typeface="Simplified Arabic"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white"/>
                </a:solidFill>
                <a:latin typeface="Calibri"/>
              </a:rPr>
              <a:t>February 2015</a:t>
            </a:r>
            <a:endParaRPr lang="en-US" dirty="0">
              <a:solidFill>
                <a:prstClr val="white"/>
              </a:solidFill>
              <a:latin typeface="Calibri"/>
            </a:endParaRPr>
          </a:p>
        </p:txBody>
      </p: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20525" y="279594"/>
            <a:ext cx="740664" cy="652711"/>
          </a:xfrm>
          <a:prstGeom prst="rect">
            <a:avLst/>
          </a:prstGeom>
        </p:spPr>
      </p:pic>
    </p:spTree>
    <p:extLst>
      <p:ext uri="{BB962C8B-B14F-4D97-AF65-F5344CB8AC3E}">
        <p14:creationId xmlns:p14="http://schemas.microsoft.com/office/powerpoint/2010/main" val="1922963751"/>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r" defTabSz="914400" rtl="1" eaLnBrk="1" latinLnBrk="0" hangingPunct="1">
        <a:lnSpc>
          <a:spcPct val="90000"/>
        </a:lnSpc>
        <a:spcBef>
          <a:spcPts val="1000"/>
        </a:spcBef>
        <a:buFontTx/>
        <a:buBlip>
          <a:blip r:embed="rId10"/>
        </a:buBlip>
        <a:defRPr sz="2800" kern="1200">
          <a:solidFill>
            <a:srgbClr val="CC9900"/>
          </a:solidFill>
          <a:latin typeface="+mn-lt"/>
          <a:ea typeface="+mn-ea"/>
          <a:cs typeface="+mn-cs"/>
        </a:defRPr>
      </a:lvl1pPr>
      <a:lvl2pPr marL="685800" indent="-228600" algn="r" defTabSz="914400" rtl="1" eaLnBrk="1" latinLnBrk="0" hangingPunct="1">
        <a:lnSpc>
          <a:spcPct val="90000"/>
        </a:lnSpc>
        <a:spcBef>
          <a:spcPts val="500"/>
        </a:spcBef>
        <a:buFontTx/>
        <a:buBlip>
          <a:blip r:embed="rId10"/>
        </a:buBlip>
        <a:defRPr sz="2400" kern="1200">
          <a:solidFill>
            <a:srgbClr val="CC9900"/>
          </a:solidFill>
          <a:latin typeface="+mn-lt"/>
          <a:ea typeface="+mn-ea"/>
          <a:cs typeface="+mn-cs"/>
        </a:defRPr>
      </a:lvl2pPr>
      <a:lvl3pPr marL="1143000" indent="-228600" algn="r" defTabSz="914400" rtl="1" eaLnBrk="1" latinLnBrk="0" hangingPunct="1">
        <a:lnSpc>
          <a:spcPct val="90000"/>
        </a:lnSpc>
        <a:spcBef>
          <a:spcPts val="500"/>
        </a:spcBef>
        <a:buFontTx/>
        <a:buBlip>
          <a:blip r:embed="rId10"/>
        </a:buBlip>
        <a:defRPr sz="2000" kern="1200">
          <a:solidFill>
            <a:srgbClr val="CC9900"/>
          </a:solidFill>
          <a:latin typeface="+mn-lt"/>
          <a:ea typeface="+mn-ea"/>
          <a:cs typeface="+mn-cs"/>
        </a:defRPr>
      </a:lvl3pPr>
      <a:lvl4pPr marL="1600200" indent="-228600" algn="r" defTabSz="914400" rtl="1" eaLnBrk="1" latinLnBrk="0" hangingPunct="1">
        <a:lnSpc>
          <a:spcPct val="90000"/>
        </a:lnSpc>
        <a:spcBef>
          <a:spcPts val="500"/>
        </a:spcBef>
        <a:buFontTx/>
        <a:buBlip>
          <a:blip r:embed="rId10"/>
        </a:buBlip>
        <a:defRPr sz="1800" kern="1200">
          <a:solidFill>
            <a:srgbClr val="CC9900"/>
          </a:solidFill>
          <a:latin typeface="+mn-lt"/>
          <a:ea typeface="+mn-ea"/>
          <a:cs typeface="+mn-cs"/>
        </a:defRPr>
      </a:lvl4pPr>
      <a:lvl5pPr marL="2057400" indent="-228600" algn="r" defTabSz="914400" rtl="1" eaLnBrk="1" latinLnBrk="0" hangingPunct="1">
        <a:lnSpc>
          <a:spcPct val="90000"/>
        </a:lnSpc>
        <a:spcBef>
          <a:spcPts val="500"/>
        </a:spcBef>
        <a:buFontTx/>
        <a:buBlip>
          <a:blip r:embed="rId10"/>
        </a:buBlip>
        <a:defRPr sz="1800" kern="1200">
          <a:solidFill>
            <a:srgbClr val="CC99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61A2C-0D50-40C7-A728-D9C23A2481B7}" type="datetimeFigureOut">
              <a:rPr lang="en-US" smtClean="0">
                <a:solidFill>
                  <a:prstClr val="black">
                    <a:tint val="75000"/>
                  </a:prstClr>
                </a:solidFill>
              </a:rPr>
              <a:pPr/>
              <a:t>2/12/2015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687F-095D-421A-8C66-189554AB6B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AC62B0FB-9061-4E37-81B8-1E1B97804948}" type="slidenum">
              <a:rPr lang="ar-SA">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58780480"/>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 id="21474848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emf"/><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unesdoc.unesco.org/images/0018/001886/188647e.pdf%20p.23"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effectLst/>
              </a:rPr>
              <a:t/>
            </a:r>
            <a:br>
              <a:rPr lang="en-US" sz="3600" dirty="0" smtClean="0">
                <a:effectLst/>
              </a:rPr>
            </a:br>
            <a:r>
              <a:rPr lang="en-US" sz="3600" dirty="0" smtClean="0">
                <a:effectLst/>
              </a:rPr>
              <a:t>The </a:t>
            </a:r>
            <a:r>
              <a:rPr lang="en-US" sz="3600" dirty="0">
                <a:effectLst/>
              </a:rPr>
              <a:t>Role of External Review Activities in Supporting Sustainable Quality Systems in Higher Education</a:t>
            </a:r>
            <a:r>
              <a:rPr lang="en-US" dirty="0">
                <a:effectLst/>
              </a:rPr>
              <a:t/>
            </a:r>
            <a:br>
              <a:rPr lang="en-US" dirty="0">
                <a:effectLst/>
              </a:rPr>
            </a:br>
            <a:endParaRPr lang="en-US" dirty="0"/>
          </a:p>
        </p:txBody>
      </p:sp>
      <p:sp>
        <p:nvSpPr>
          <p:cNvPr id="3" name="Subtitle 2"/>
          <p:cNvSpPr>
            <a:spLocks noGrp="1"/>
          </p:cNvSpPr>
          <p:nvPr>
            <p:ph type="subTitle" idx="1"/>
          </p:nvPr>
        </p:nvSpPr>
        <p:spPr/>
        <p:txBody>
          <a:bodyPr/>
          <a:lstStyle/>
          <a:p>
            <a:pPr marL="0" indent="0">
              <a:lnSpc>
                <a:spcPct val="100000"/>
              </a:lnSpc>
              <a:spcBef>
                <a:spcPts val="0"/>
              </a:spcBef>
              <a:buNone/>
            </a:pPr>
            <a:r>
              <a:rPr lang="en-US" dirty="0" smtClean="0"/>
              <a:t>Dr Tess Goodliffe</a:t>
            </a:r>
          </a:p>
          <a:p>
            <a:pPr marL="0" indent="0">
              <a:lnSpc>
                <a:spcPct val="100000"/>
              </a:lnSpc>
              <a:spcBef>
                <a:spcPts val="0"/>
              </a:spcBef>
              <a:buNone/>
            </a:pPr>
            <a:r>
              <a:rPr lang="en-US" dirty="0" smtClean="0"/>
              <a:t>Deputy CEO Technical Affairs</a:t>
            </a:r>
          </a:p>
          <a:p>
            <a:pPr marL="0" indent="0">
              <a:lnSpc>
                <a:spcPct val="100000"/>
              </a:lnSpc>
              <a:spcBef>
                <a:spcPts val="0"/>
              </a:spcBef>
              <a:buNone/>
            </a:pPr>
            <a:r>
              <a:rPr lang="en-US" dirty="0" smtClean="0"/>
              <a:t>Oman Academic Accreditation Authority</a:t>
            </a:r>
            <a:endParaRPr lang="en-US" dirty="0"/>
          </a:p>
        </p:txBody>
      </p:sp>
    </p:spTree>
    <p:extLst>
      <p:ext uri="{BB962C8B-B14F-4D97-AF65-F5344CB8AC3E}">
        <p14:creationId xmlns:p14="http://schemas.microsoft.com/office/powerpoint/2010/main" val="414033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F5AFE92E-BF90-4D05-BB10-80B3A09DE0EC}" type="slidenum">
              <a:rPr lang="ar-SA" sz="1400"/>
              <a:pPr algn="r"/>
              <a:t>10</a:t>
            </a:fld>
            <a:endParaRPr lang="en-US" sz="1400"/>
          </a:p>
        </p:txBody>
      </p:sp>
      <p:sp>
        <p:nvSpPr>
          <p:cNvPr id="153607" name="Rectangle 7"/>
          <p:cNvSpPr>
            <a:spLocks noGrp="1" noChangeArrowheads="1"/>
          </p:cNvSpPr>
          <p:nvPr>
            <p:ph type="title" idx="4294967295"/>
          </p:nvPr>
        </p:nvSpPr>
        <p:spPr>
          <a:xfrm>
            <a:off x="457200" y="381000"/>
            <a:ext cx="8229600" cy="1143000"/>
          </a:xfrm>
        </p:spPr>
        <p:txBody>
          <a:bodyPr>
            <a:normAutofit fontScale="90000"/>
          </a:bodyPr>
          <a:lstStyle/>
          <a:p>
            <a:pPr>
              <a:defRPr/>
            </a:pPr>
            <a:r>
              <a:rPr lang="en-US" sz="4000" b="1" dirty="0" smtClean="0">
                <a:solidFill>
                  <a:srgbClr val="C00000"/>
                </a:solidFill>
                <a:effectLst>
                  <a:outerShdw blurRad="38100" dist="38100" dir="2700000" algn="tl">
                    <a:srgbClr val="C0C0C0"/>
                  </a:outerShdw>
                </a:effectLst>
              </a:rPr>
              <a:t>Responsibility for Quality </a:t>
            </a:r>
            <a:br>
              <a:rPr lang="en-US" sz="4000" b="1" dirty="0" smtClean="0">
                <a:solidFill>
                  <a:srgbClr val="C00000"/>
                </a:solidFill>
                <a:effectLst>
                  <a:outerShdw blurRad="38100" dist="38100" dir="2700000" algn="tl">
                    <a:srgbClr val="C0C0C0"/>
                  </a:outerShdw>
                </a:effectLst>
              </a:rPr>
            </a:br>
            <a:r>
              <a:rPr lang="en-US" sz="4000" b="1" dirty="0" smtClean="0">
                <a:solidFill>
                  <a:srgbClr val="C00000"/>
                </a:solidFill>
                <a:effectLst>
                  <a:outerShdw blurRad="38100" dist="38100" dir="2700000" algn="tl">
                    <a:srgbClr val="C0C0C0"/>
                  </a:outerShdw>
                </a:effectLst>
              </a:rPr>
              <a:t>in Oman’s HE sector</a:t>
            </a:r>
            <a:r>
              <a:rPr lang="en-US" sz="4000" dirty="0" smtClean="0"/>
              <a:t/>
            </a:r>
            <a:br>
              <a:rPr lang="en-US" sz="4000" dirty="0" smtClean="0"/>
            </a:br>
            <a:endParaRPr lang="en-GB" sz="4000" dirty="0" smtClean="0"/>
          </a:p>
        </p:txBody>
      </p:sp>
      <p:graphicFrame>
        <p:nvGraphicFramePr>
          <p:cNvPr id="2050" name="Object 16"/>
          <p:cNvGraphicFramePr>
            <a:graphicFrameLocks noGrp="1" noChangeAspect="1"/>
          </p:cNvGraphicFramePr>
          <p:nvPr>
            <p:ph idx="4294967295"/>
          </p:nvPr>
        </p:nvGraphicFramePr>
        <p:xfrm>
          <a:off x="688975" y="850900"/>
          <a:ext cx="7450138" cy="5775325"/>
        </p:xfrm>
        <a:graphic>
          <a:graphicData uri="http://schemas.openxmlformats.org/presentationml/2006/ole">
            <mc:AlternateContent xmlns:mc="http://schemas.openxmlformats.org/markup-compatibility/2006">
              <mc:Choice xmlns:v="urn:schemas-microsoft-com:vml" Requires="v">
                <p:oleObj spid="_x0000_s3082" name="Visio" r:id="rId3" imgW="8962577" imgH="6946741" progId="">
                  <p:embed/>
                </p:oleObj>
              </mc:Choice>
              <mc:Fallback>
                <p:oleObj name="Visio" r:id="rId3" imgW="8962577" imgH="69467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850900"/>
                        <a:ext cx="7450138" cy="577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818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1371600"/>
            <a:ext cx="7848600" cy="4953000"/>
          </a:xfrm>
        </p:spPr>
        <p:txBody>
          <a:bodyPr/>
          <a:lstStyle/>
          <a:p>
            <a:pPr>
              <a:spcBef>
                <a:spcPts val="0"/>
              </a:spcBef>
              <a:buFont typeface="Arial" pitchFamily="34" charset="0"/>
              <a:buChar char="•"/>
            </a:pPr>
            <a:r>
              <a:rPr lang="en-US" sz="2600" dirty="0" smtClean="0"/>
              <a:t>Originally established as the Oman Accreditation Council in 2001</a:t>
            </a:r>
          </a:p>
          <a:p>
            <a:pPr>
              <a:spcBef>
                <a:spcPts val="0"/>
              </a:spcBef>
              <a:buFont typeface="Arial" pitchFamily="34" charset="0"/>
              <a:buChar char="•"/>
            </a:pPr>
            <a:r>
              <a:rPr lang="en-GB" sz="2600" dirty="0" smtClean="0"/>
              <a:t>An independent governmental entity established to provide confidence to the public that the quality of higher education in Oman meets international standards, and to encourage continuous improvement in the management of the quality of higher education. </a:t>
            </a:r>
          </a:p>
          <a:p>
            <a:pPr>
              <a:spcBef>
                <a:spcPts val="0"/>
              </a:spcBef>
              <a:buFont typeface="Arial" pitchFamily="34" charset="0"/>
              <a:buChar char="•"/>
            </a:pPr>
            <a:r>
              <a:rPr lang="en-GB" sz="2600" dirty="0" smtClean="0"/>
              <a:t>Responsible for developing a national system of institutional and program accreditation for public and private sector HEIs</a:t>
            </a:r>
          </a:p>
          <a:p>
            <a:pPr>
              <a:spcBef>
                <a:spcPts val="0"/>
              </a:spcBef>
              <a:buFont typeface="Arial" pitchFamily="34" charset="0"/>
              <a:buChar char="•"/>
            </a:pPr>
            <a:r>
              <a:rPr lang="en-GB" sz="2600" dirty="0" smtClean="0"/>
              <a:t>Program accreditation includes foreign as well as Omani programs</a:t>
            </a:r>
          </a:p>
          <a:p>
            <a:pPr marL="228600" lvl="1">
              <a:spcBef>
                <a:spcPts val="0"/>
              </a:spcBef>
              <a:buFont typeface="Arial" pitchFamily="34" charset="0"/>
              <a:buChar char="•"/>
            </a:pPr>
            <a:r>
              <a:rPr lang="en-GB" sz="2600" dirty="0" smtClean="0"/>
              <a:t>Responsible for updating and maintaining the national qualifications framework </a:t>
            </a:r>
          </a:p>
          <a:p>
            <a:pPr marL="228600" lvl="1">
              <a:spcBef>
                <a:spcPts val="1000"/>
              </a:spcBef>
              <a:buFont typeface="Arial" pitchFamily="34" charset="0"/>
              <a:buChar char="•"/>
            </a:pPr>
            <a:endParaRPr lang="en-GB" sz="2400" dirty="0" smtClean="0"/>
          </a:p>
          <a:p>
            <a:pPr>
              <a:buFont typeface="Arial" pitchFamily="34" charset="0"/>
              <a:buChar char="•"/>
            </a:pPr>
            <a:endParaRPr lang="en-US" sz="2000" dirty="0"/>
          </a:p>
        </p:txBody>
      </p:sp>
      <p:sp>
        <p:nvSpPr>
          <p:cNvPr id="3" name="Title 2"/>
          <p:cNvSpPr>
            <a:spLocks noGrp="1"/>
          </p:cNvSpPr>
          <p:nvPr>
            <p:ph type="title"/>
          </p:nvPr>
        </p:nvSpPr>
        <p:spPr>
          <a:xfrm>
            <a:off x="1600200" y="457200"/>
            <a:ext cx="6324600" cy="762000"/>
          </a:xfrm>
        </p:spPr>
        <p:txBody>
          <a:bodyPr/>
          <a:lstStyle/>
          <a:p>
            <a:pPr algn="ctr"/>
            <a:r>
              <a:rPr lang="en-US" dirty="0" smtClean="0"/>
              <a:t>	</a:t>
            </a:r>
            <a:r>
              <a:rPr lang="en-US" sz="3600" dirty="0" smtClean="0">
                <a:solidFill>
                  <a:srgbClr val="C00000"/>
                </a:solidFill>
                <a:effectLst>
                  <a:outerShdw blurRad="38100" dist="38100" dir="2700000" algn="tl">
                    <a:srgbClr val="000000">
                      <a:alpha val="43137"/>
                    </a:srgbClr>
                  </a:outerShdw>
                </a:effectLst>
              </a:rPr>
              <a:t>About the OAAA </a:t>
            </a:r>
            <a:endParaRPr lang="en-US" sz="3600"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84FE566E-13AF-4E83-BBFA-52E70A57F44C}" type="slidenum">
              <a:rPr lang="en-US" smtClean="0">
                <a:solidFill>
                  <a:prstClr val="black"/>
                </a:solidFill>
              </a:rPr>
              <a:pPr/>
              <a:t>11</a:t>
            </a:fld>
            <a:endParaRPr lang="en-US">
              <a:solidFill>
                <a:prstClr val="black"/>
              </a:solidFill>
            </a:endParaRPr>
          </a:p>
        </p:txBody>
      </p:sp>
      <p:pic>
        <p:nvPicPr>
          <p:cNvPr id="5" name="Picture 9"/>
          <p:cNvPicPr>
            <a:picLocks noChangeAspect="1" noChangeArrowheads="1"/>
          </p:cNvPicPr>
          <p:nvPr/>
        </p:nvPicPr>
        <p:blipFill>
          <a:blip r:embed="rId2" cstate="print"/>
          <a:srcRect/>
          <a:stretch>
            <a:fillRect/>
          </a:stretch>
        </p:blipFill>
        <p:spPr bwMode="auto">
          <a:xfrm>
            <a:off x="2438400" y="457200"/>
            <a:ext cx="773615" cy="722312"/>
          </a:xfrm>
          <a:prstGeom prst="rect">
            <a:avLst/>
          </a:prstGeom>
          <a:noFill/>
          <a:ln w="9525">
            <a:noFill/>
            <a:miter lim="800000"/>
            <a:headEnd/>
            <a:tailEnd/>
          </a:ln>
        </p:spPr>
      </p:pic>
    </p:spTree>
    <p:extLst>
      <p:ext uri="{BB962C8B-B14F-4D97-AF65-F5344CB8AC3E}">
        <p14:creationId xmlns:p14="http://schemas.microsoft.com/office/powerpoint/2010/main" val="4740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fld id="{89B59ED2-F1A6-4C53-81A0-50544953D6A6}" type="slidenum">
              <a:rPr lang="ar-SA" sz="1400">
                <a:solidFill>
                  <a:srgbClr val="000000"/>
                </a:solidFill>
              </a:rPr>
              <a:pPr algn="r" fontAlgn="base">
                <a:spcBef>
                  <a:spcPct val="0"/>
                </a:spcBef>
                <a:spcAft>
                  <a:spcPct val="0"/>
                </a:spcAft>
              </a:pPr>
              <a:t>12</a:t>
            </a:fld>
            <a:endParaRPr lang="en-US" sz="1400">
              <a:solidFill>
                <a:srgbClr val="000000"/>
              </a:solidFill>
            </a:endParaRPr>
          </a:p>
        </p:txBody>
      </p:sp>
      <p:sp>
        <p:nvSpPr>
          <p:cNvPr id="28673"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fontAlgn="base">
              <a:spcBef>
                <a:spcPct val="0"/>
              </a:spcBef>
              <a:spcAft>
                <a:spcPct val="0"/>
              </a:spcAft>
              <a:defRPr/>
            </a:pPr>
            <a:r>
              <a:rPr lang="en-US" sz="3600" b="1" dirty="0">
                <a:solidFill>
                  <a:srgbClr val="C00000"/>
                </a:solidFill>
                <a:effectLst>
                  <a:outerShdw blurRad="38100" dist="38100" dir="2700000" algn="tl">
                    <a:srgbClr val="C0C0C0"/>
                  </a:outerShdw>
                </a:effectLst>
                <a:latin typeface="Calibri" panose="020F0502020204030204" pitchFamily="34" charset="0"/>
              </a:rPr>
              <a:t>OAAA Vision and Mission</a:t>
            </a:r>
          </a:p>
        </p:txBody>
      </p:sp>
      <p:sp>
        <p:nvSpPr>
          <p:cNvPr id="17413" name="Rectangle 3"/>
          <p:cNvSpPr>
            <a:spLocks noChangeArrowheads="1"/>
          </p:cNvSpPr>
          <p:nvPr/>
        </p:nvSpPr>
        <p:spPr bwMode="auto">
          <a:xfrm>
            <a:off x="711200" y="1130300"/>
            <a:ext cx="7734300" cy="2209800"/>
          </a:xfrm>
          <a:prstGeom prst="rect">
            <a:avLst/>
          </a:prstGeom>
          <a:solidFill>
            <a:srgbClr val="5CDC7A"/>
          </a:solidFill>
          <a:ln w="9525">
            <a:solidFill>
              <a:schemeClr val="tx1"/>
            </a:solidFill>
            <a:miter lim="800000"/>
            <a:headEnd/>
            <a:tailEnd/>
          </a:ln>
        </p:spPr>
        <p:txBody>
          <a:bodyPr/>
          <a:lstStyle/>
          <a:p>
            <a:pPr marL="347663" indent="-347663" algn="ctr" fontAlgn="base">
              <a:lnSpc>
                <a:spcPct val="95000"/>
              </a:lnSpc>
              <a:spcBef>
                <a:spcPct val="0"/>
              </a:spcBef>
              <a:spcAft>
                <a:spcPct val="50000"/>
              </a:spcAft>
            </a:pPr>
            <a:r>
              <a:rPr lang="en-US" sz="2800" b="1" dirty="0">
                <a:solidFill>
                  <a:srgbClr val="000000"/>
                </a:solidFill>
                <a:latin typeface="Calibri" panose="020F0502020204030204" pitchFamily="34" charset="0"/>
              </a:rPr>
              <a:t>OAAA Vision</a:t>
            </a:r>
          </a:p>
          <a:p>
            <a:pPr marL="347663" indent="-347663" algn="ctr" fontAlgn="base">
              <a:lnSpc>
                <a:spcPct val="95000"/>
              </a:lnSpc>
              <a:spcBef>
                <a:spcPct val="0"/>
              </a:spcBef>
              <a:spcAft>
                <a:spcPct val="50000"/>
              </a:spcAft>
            </a:pPr>
            <a:r>
              <a:rPr lang="en-US"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OAAA aspires to be an internationally recognized authority for accreditation and promotion of quality in higher education in Oman.</a:t>
            </a:r>
          </a:p>
        </p:txBody>
      </p:sp>
      <p:sp>
        <p:nvSpPr>
          <p:cNvPr id="17415" name="Rectangle 3"/>
          <p:cNvSpPr>
            <a:spLocks noChangeArrowheads="1"/>
          </p:cNvSpPr>
          <p:nvPr/>
        </p:nvSpPr>
        <p:spPr bwMode="auto">
          <a:xfrm>
            <a:off x="711200" y="3543300"/>
            <a:ext cx="7747000" cy="2489200"/>
          </a:xfrm>
          <a:prstGeom prst="rect">
            <a:avLst/>
          </a:prstGeom>
          <a:solidFill>
            <a:srgbClr val="CC0000"/>
          </a:solidFill>
          <a:ln w="9525">
            <a:solidFill>
              <a:schemeClr val="tx1"/>
            </a:solidFill>
            <a:miter lim="800000"/>
            <a:headEnd/>
            <a:tailEnd/>
          </a:ln>
        </p:spPr>
        <p:txBody>
          <a:bodyPr/>
          <a:lstStyle/>
          <a:p>
            <a:pPr marL="63500" indent="-63500" algn="ctr" fontAlgn="base">
              <a:lnSpc>
                <a:spcPct val="95000"/>
              </a:lnSpc>
              <a:spcBef>
                <a:spcPct val="0"/>
              </a:spcBef>
              <a:spcAft>
                <a:spcPct val="50000"/>
              </a:spcAft>
            </a:pPr>
            <a:r>
              <a:rPr lang="en-US" sz="2800" b="1" dirty="0">
                <a:solidFill>
                  <a:srgbClr val="FFFFFF"/>
                </a:solidFill>
                <a:latin typeface="Calibri" panose="020F0502020204030204" pitchFamily="34" charset="0"/>
              </a:rPr>
              <a:t>OAAA Mission</a:t>
            </a:r>
          </a:p>
          <a:p>
            <a:pPr marL="63500" indent="-63500" algn="ctr" fontAlgn="base">
              <a:lnSpc>
                <a:spcPct val="95000"/>
              </a:lnSpc>
              <a:spcBef>
                <a:spcPct val="0"/>
              </a:spcBef>
              <a:spcAft>
                <a:spcPct val="50000"/>
              </a:spcAft>
            </a:pPr>
            <a:r>
              <a:rPr lang="en-US" b="1" dirty="0">
                <a:solidFill>
                  <a:srgbClr val="FFFFFF"/>
                </a:solidFill>
                <a:latin typeface="Calibri" panose="020F0502020204030204" pitchFamily="34" charset="0"/>
              </a:rPr>
              <a:t>	</a:t>
            </a:r>
            <a:r>
              <a:rPr lang="en-US" sz="2000" b="1" dirty="0">
                <a:solidFill>
                  <a:srgbClr val="FFFFFF"/>
                </a:solidFill>
                <a:latin typeface="Calibri" panose="020F0502020204030204" pitchFamily="34" charset="0"/>
              </a:rPr>
              <a:t>To encourage and support the Omani higher education sector in meeting international standards; to maintain the national qualifications framework; and, through a transparent rigorous system of institutional and program accreditation, provide reliable information to the public and other stakeholders on the quality of higher education in Oman.</a:t>
            </a:r>
            <a:r>
              <a:rPr lang="en-US" sz="2000" dirty="0">
                <a:solidFill>
                  <a:srgbClr val="FFFFFF"/>
                </a:solidFill>
                <a:latin typeface="Calibri" panose="020F0502020204030204" pitchFamily="34" charset="0"/>
              </a:rPr>
              <a:t> </a:t>
            </a:r>
          </a:p>
        </p:txBody>
      </p:sp>
    </p:spTree>
    <p:extLst>
      <p:ext uri="{BB962C8B-B14F-4D97-AF65-F5344CB8AC3E}">
        <p14:creationId xmlns:p14="http://schemas.microsoft.com/office/powerpoint/2010/main" val="329969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0" y="0"/>
            <a:ext cx="9144000" cy="646331"/>
          </a:xfrm>
          <a:prstGeom prst="rect">
            <a:avLst/>
          </a:prstGeom>
          <a:noFill/>
          <a:ln w="9525">
            <a:noFill/>
            <a:miter lim="800000"/>
            <a:headEnd/>
            <a:tailEnd/>
          </a:ln>
          <a:effectLst/>
        </p:spPr>
        <p:txBody>
          <a:bodyPr>
            <a:spAutoFit/>
          </a:bodyPr>
          <a:lstStyle/>
          <a:p>
            <a:pPr algn="ctr">
              <a:defRPr/>
            </a:pPr>
            <a:r>
              <a:rPr lang="en-US" sz="3600" b="1" dirty="0" smtClean="0">
                <a:solidFill>
                  <a:srgbClr val="C00000"/>
                </a:solidFill>
                <a:effectLst>
                  <a:outerShdw blurRad="38100" dist="38100" dir="2700000" algn="tl">
                    <a:srgbClr val="C0C0C0"/>
                  </a:outerShdw>
                </a:effectLst>
                <a:latin typeface="+mj-lt"/>
                <a:cs typeface="Arial" pitchFamily="34" charset="0"/>
              </a:rPr>
              <a:t>OAAA HEI </a:t>
            </a:r>
            <a:r>
              <a:rPr lang="en-US" sz="3600" b="1" dirty="0">
                <a:solidFill>
                  <a:srgbClr val="C00000"/>
                </a:solidFill>
                <a:effectLst>
                  <a:outerShdw blurRad="38100" dist="38100" dir="2700000" algn="tl">
                    <a:srgbClr val="C0C0C0"/>
                  </a:outerShdw>
                </a:effectLst>
                <a:latin typeface="+mj-lt"/>
                <a:cs typeface="Arial" pitchFamily="34" charset="0"/>
              </a:rPr>
              <a:t>QA Processes</a:t>
            </a:r>
          </a:p>
        </p:txBody>
      </p:sp>
      <p:sp>
        <p:nvSpPr>
          <p:cNvPr id="472067" name="AutoShape 3"/>
          <p:cNvSpPr>
            <a:spLocks noChangeArrowheads="1"/>
          </p:cNvSpPr>
          <p:nvPr/>
        </p:nvSpPr>
        <p:spPr bwMode="auto">
          <a:xfrm>
            <a:off x="3759200" y="2413000"/>
            <a:ext cx="774700" cy="81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35" y="5399"/>
                  <a:pt x="7748" y="6078"/>
                  <a:pt x="6722" y="7259"/>
                </a:cubicBezTo>
                <a:lnTo>
                  <a:pt x="2645" y="3718"/>
                </a:lnTo>
                <a:cubicBezTo>
                  <a:pt x="4696" y="1356"/>
                  <a:pt x="767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noFill/>
            <a:miter lim="800000"/>
            <a:headEnd/>
            <a:tailEnd/>
          </a:ln>
        </p:spPr>
        <p:txBody>
          <a:bodyPr wrap="none" anchor="ctr"/>
          <a:lstStyle/>
          <a:p>
            <a:endParaRPr lang="en-US"/>
          </a:p>
        </p:txBody>
      </p:sp>
      <p:grpSp>
        <p:nvGrpSpPr>
          <p:cNvPr id="2" name="Group 4"/>
          <p:cNvGrpSpPr>
            <a:grpSpLocks/>
          </p:cNvGrpSpPr>
          <p:nvPr/>
        </p:nvGrpSpPr>
        <p:grpSpPr bwMode="auto">
          <a:xfrm>
            <a:off x="4572000" y="3189288"/>
            <a:ext cx="1770063" cy="1265237"/>
            <a:chOff x="2880" y="2009"/>
            <a:chExt cx="1115" cy="797"/>
          </a:xfrm>
        </p:grpSpPr>
        <p:sp>
          <p:nvSpPr>
            <p:cNvPr id="3162" name="Rectangle 5"/>
            <p:cNvSpPr>
              <a:spLocks noChangeArrowheads="1"/>
            </p:cNvSpPr>
            <p:nvPr/>
          </p:nvSpPr>
          <p:spPr bwMode="auto">
            <a:xfrm>
              <a:off x="2880" y="2009"/>
              <a:ext cx="1115" cy="797"/>
            </a:xfrm>
            <a:prstGeom prst="rect">
              <a:avLst/>
            </a:prstGeom>
            <a:solidFill>
              <a:srgbClr val="CCECFF"/>
            </a:solidFill>
            <a:ln w="9525">
              <a:noFill/>
              <a:miter lim="800000"/>
              <a:headEnd/>
              <a:tailEnd/>
            </a:ln>
          </p:spPr>
          <p:txBody>
            <a:bodyPr/>
            <a:lstStyle/>
            <a:p>
              <a:endParaRPr lang="en-GB"/>
            </a:p>
          </p:txBody>
        </p:sp>
        <p:sp>
          <p:nvSpPr>
            <p:cNvPr id="3163" name="Rectangle 6"/>
            <p:cNvSpPr>
              <a:spLocks noChangeArrowheads="1"/>
            </p:cNvSpPr>
            <p:nvPr/>
          </p:nvSpPr>
          <p:spPr bwMode="auto">
            <a:xfrm>
              <a:off x="2880" y="2009"/>
              <a:ext cx="1115" cy="797"/>
            </a:xfrm>
            <a:prstGeom prst="rect">
              <a:avLst/>
            </a:prstGeom>
            <a:noFill/>
            <a:ln w="3175">
              <a:solidFill>
                <a:srgbClr val="000080"/>
              </a:solidFill>
              <a:miter lim="800000"/>
              <a:headEnd/>
              <a:tailEnd/>
            </a:ln>
          </p:spPr>
          <p:txBody>
            <a:bodyPr/>
            <a:lstStyle/>
            <a:p>
              <a:endParaRPr lang="en-GB"/>
            </a:p>
          </p:txBody>
        </p:sp>
        <p:sp>
          <p:nvSpPr>
            <p:cNvPr id="3164" name="Rectangle 7"/>
            <p:cNvSpPr>
              <a:spLocks noChangeArrowheads="1"/>
            </p:cNvSpPr>
            <p:nvPr/>
          </p:nvSpPr>
          <p:spPr bwMode="auto">
            <a:xfrm>
              <a:off x="2935" y="2198"/>
              <a:ext cx="962" cy="134"/>
            </a:xfrm>
            <a:prstGeom prst="rect">
              <a:avLst/>
            </a:prstGeom>
            <a:noFill/>
            <a:ln w="9525">
              <a:noFill/>
              <a:miter lim="800000"/>
              <a:headEnd/>
              <a:tailEnd/>
            </a:ln>
          </p:spPr>
          <p:txBody>
            <a:bodyPr wrap="none" lIns="0" tIns="0" rIns="0" bIns="0">
              <a:spAutoFit/>
            </a:bodyPr>
            <a:lstStyle/>
            <a:p>
              <a:r>
                <a:rPr lang="en-US" sz="1400" b="1">
                  <a:solidFill>
                    <a:srgbClr val="000080"/>
                  </a:solidFill>
                </a:rPr>
                <a:t>HEI Accreditation </a:t>
              </a:r>
              <a:endParaRPr lang="en-US" sz="1400"/>
            </a:p>
          </p:txBody>
        </p:sp>
        <p:sp>
          <p:nvSpPr>
            <p:cNvPr id="3165" name="Rectangle 8"/>
            <p:cNvSpPr>
              <a:spLocks noChangeArrowheads="1"/>
            </p:cNvSpPr>
            <p:nvPr/>
          </p:nvSpPr>
          <p:spPr bwMode="auto">
            <a:xfrm>
              <a:off x="2916" y="2336"/>
              <a:ext cx="335" cy="134"/>
            </a:xfrm>
            <a:prstGeom prst="rect">
              <a:avLst/>
            </a:prstGeom>
            <a:noFill/>
            <a:ln w="9525">
              <a:noFill/>
              <a:miter lim="800000"/>
              <a:headEnd/>
              <a:tailEnd/>
            </a:ln>
          </p:spPr>
          <p:txBody>
            <a:bodyPr wrap="none" lIns="0" tIns="0" rIns="0" bIns="0">
              <a:spAutoFit/>
            </a:bodyPr>
            <a:lstStyle/>
            <a:p>
              <a:r>
                <a:rPr lang="en-US" sz="1400" b="1">
                  <a:solidFill>
                    <a:srgbClr val="000080"/>
                  </a:solidFill>
                </a:rPr>
                <a:t>Stage </a:t>
              </a:r>
              <a:endParaRPr lang="en-US" sz="1400"/>
            </a:p>
          </p:txBody>
        </p:sp>
        <p:sp>
          <p:nvSpPr>
            <p:cNvPr id="3166" name="Rectangle 9"/>
            <p:cNvSpPr>
              <a:spLocks noChangeArrowheads="1"/>
            </p:cNvSpPr>
            <p:nvPr/>
          </p:nvSpPr>
          <p:spPr bwMode="auto">
            <a:xfrm>
              <a:off x="3261" y="2336"/>
              <a:ext cx="62" cy="134"/>
            </a:xfrm>
            <a:prstGeom prst="rect">
              <a:avLst/>
            </a:prstGeom>
            <a:noFill/>
            <a:ln w="9525">
              <a:noFill/>
              <a:miter lim="800000"/>
              <a:headEnd/>
              <a:tailEnd/>
            </a:ln>
          </p:spPr>
          <p:txBody>
            <a:bodyPr wrap="none" lIns="0" tIns="0" rIns="0" bIns="0">
              <a:spAutoFit/>
            </a:bodyPr>
            <a:lstStyle/>
            <a:p>
              <a:r>
                <a:rPr lang="en-US" sz="1400" b="1">
                  <a:solidFill>
                    <a:srgbClr val="000080"/>
                  </a:solidFill>
                </a:rPr>
                <a:t>2</a:t>
              </a:r>
              <a:endParaRPr lang="en-US" sz="1400"/>
            </a:p>
          </p:txBody>
        </p:sp>
        <p:sp>
          <p:nvSpPr>
            <p:cNvPr id="3167" name="Rectangle 10"/>
            <p:cNvSpPr>
              <a:spLocks noChangeArrowheads="1"/>
            </p:cNvSpPr>
            <p:nvPr/>
          </p:nvSpPr>
          <p:spPr bwMode="auto">
            <a:xfrm>
              <a:off x="3326" y="2336"/>
              <a:ext cx="68" cy="134"/>
            </a:xfrm>
            <a:prstGeom prst="rect">
              <a:avLst/>
            </a:prstGeom>
            <a:noFill/>
            <a:ln w="9525">
              <a:noFill/>
              <a:miter lim="800000"/>
              <a:headEnd/>
              <a:tailEnd/>
            </a:ln>
          </p:spPr>
          <p:txBody>
            <a:bodyPr wrap="none" lIns="0" tIns="0" rIns="0" bIns="0">
              <a:spAutoFit/>
            </a:bodyPr>
            <a:lstStyle/>
            <a:p>
              <a:r>
                <a:rPr lang="en-US" sz="1400" b="1">
                  <a:solidFill>
                    <a:srgbClr val="000080"/>
                  </a:solidFill>
                </a:rPr>
                <a:t>: </a:t>
              </a:r>
              <a:endParaRPr lang="en-US" sz="1400"/>
            </a:p>
          </p:txBody>
        </p:sp>
        <p:sp>
          <p:nvSpPr>
            <p:cNvPr id="3168" name="Rectangle 11"/>
            <p:cNvSpPr>
              <a:spLocks noChangeArrowheads="1"/>
            </p:cNvSpPr>
            <p:nvPr/>
          </p:nvSpPr>
          <p:spPr bwMode="auto">
            <a:xfrm>
              <a:off x="3396" y="2336"/>
              <a:ext cx="577" cy="134"/>
            </a:xfrm>
            <a:prstGeom prst="rect">
              <a:avLst/>
            </a:prstGeom>
            <a:noFill/>
            <a:ln w="9525">
              <a:noFill/>
              <a:miter lim="800000"/>
              <a:headEnd/>
              <a:tailEnd/>
            </a:ln>
          </p:spPr>
          <p:txBody>
            <a:bodyPr wrap="none" lIns="0" tIns="0" rIns="0" bIns="0">
              <a:spAutoFit/>
            </a:bodyPr>
            <a:lstStyle/>
            <a:p>
              <a:r>
                <a:rPr lang="en-US" sz="1400" b="1">
                  <a:solidFill>
                    <a:srgbClr val="000080"/>
                  </a:solidFill>
                </a:rPr>
                <a:t>Standards </a:t>
              </a:r>
              <a:endParaRPr lang="en-US" sz="1400"/>
            </a:p>
          </p:txBody>
        </p:sp>
        <p:sp>
          <p:nvSpPr>
            <p:cNvPr id="3169" name="Rectangle 12"/>
            <p:cNvSpPr>
              <a:spLocks noChangeArrowheads="1"/>
            </p:cNvSpPr>
            <p:nvPr/>
          </p:nvSpPr>
          <p:spPr bwMode="auto">
            <a:xfrm>
              <a:off x="3099" y="2474"/>
              <a:ext cx="658" cy="134"/>
            </a:xfrm>
            <a:prstGeom prst="rect">
              <a:avLst/>
            </a:prstGeom>
            <a:noFill/>
            <a:ln w="9525">
              <a:noFill/>
              <a:miter lim="800000"/>
              <a:headEnd/>
              <a:tailEnd/>
            </a:ln>
          </p:spPr>
          <p:txBody>
            <a:bodyPr wrap="none" lIns="0" tIns="0" rIns="0" bIns="0">
              <a:spAutoFit/>
            </a:bodyPr>
            <a:lstStyle/>
            <a:p>
              <a:r>
                <a:rPr lang="en-US" sz="1400" b="1">
                  <a:solidFill>
                    <a:srgbClr val="000080"/>
                  </a:solidFill>
                </a:rPr>
                <a:t>Assessment</a:t>
              </a:r>
              <a:endParaRPr lang="en-US" sz="1400"/>
            </a:p>
          </p:txBody>
        </p:sp>
      </p:grpSp>
      <p:grpSp>
        <p:nvGrpSpPr>
          <p:cNvPr id="3" name="Group 13"/>
          <p:cNvGrpSpPr>
            <a:grpSpLocks/>
          </p:cNvGrpSpPr>
          <p:nvPr/>
        </p:nvGrpSpPr>
        <p:grpSpPr bwMode="auto">
          <a:xfrm>
            <a:off x="3306763" y="912813"/>
            <a:ext cx="1770062" cy="1265237"/>
            <a:chOff x="2083" y="575"/>
            <a:chExt cx="1115" cy="797"/>
          </a:xfrm>
        </p:grpSpPr>
        <p:sp>
          <p:nvSpPr>
            <p:cNvPr id="3154" name="Rectangle 14"/>
            <p:cNvSpPr>
              <a:spLocks noChangeArrowheads="1"/>
            </p:cNvSpPr>
            <p:nvPr/>
          </p:nvSpPr>
          <p:spPr bwMode="auto">
            <a:xfrm>
              <a:off x="2083" y="575"/>
              <a:ext cx="1115" cy="797"/>
            </a:xfrm>
            <a:prstGeom prst="rect">
              <a:avLst/>
            </a:prstGeom>
            <a:solidFill>
              <a:srgbClr val="CCECFF"/>
            </a:solidFill>
            <a:ln w="9525">
              <a:noFill/>
              <a:miter lim="800000"/>
              <a:headEnd/>
              <a:tailEnd/>
            </a:ln>
          </p:spPr>
          <p:txBody>
            <a:bodyPr/>
            <a:lstStyle/>
            <a:p>
              <a:endParaRPr lang="en-GB"/>
            </a:p>
          </p:txBody>
        </p:sp>
        <p:sp>
          <p:nvSpPr>
            <p:cNvPr id="3155" name="Rectangle 15"/>
            <p:cNvSpPr>
              <a:spLocks noChangeArrowheads="1"/>
            </p:cNvSpPr>
            <p:nvPr/>
          </p:nvSpPr>
          <p:spPr bwMode="auto">
            <a:xfrm>
              <a:off x="2083" y="575"/>
              <a:ext cx="1115" cy="797"/>
            </a:xfrm>
            <a:prstGeom prst="rect">
              <a:avLst/>
            </a:prstGeom>
            <a:noFill/>
            <a:ln w="3175">
              <a:solidFill>
                <a:srgbClr val="000080"/>
              </a:solidFill>
              <a:miter lim="800000"/>
              <a:headEnd/>
              <a:tailEnd/>
            </a:ln>
          </p:spPr>
          <p:txBody>
            <a:bodyPr/>
            <a:lstStyle/>
            <a:p>
              <a:endParaRPr lang="en-GB"/>
            </a:p>
          </p:txBody>
        </p:sp>
        <p:sp>
          <p:nvSpPr>
            <p:cNvPr id="3156" name="Rectangle 16"/>
            <p:cNvSpPr>
              <a:spLocks noChangeArrowheads="1"/>
            </p:cNvSpPr>
            <p:nvPr/>
          </p:nvSpPr>
          <p:spPr bwMode="auto">
            <a:xfrm>
              <a:off x="2139" y="764"/>
              <a:ext cx="962" cy="134"/>
            </a:xfrm>
            <a:prstGeom prst="rect">
              <a:avLst/>
            </a:prstGeom>
            <a:noFill/>
            <a:ln w="9525">
              <a:noFill/>
              <a:miter lim="800000"/>
              <a:headEnd/>
              <a:tailEnd/>
            </a:ln>
          </p:spPr>
          <p:txBody>
            <a:bodyPr wrap="none" lIns="0" tIns="0" rIns="0" bIns="0">
              <a:spAutoFit/>
            </a:bodyPr>
            <a:lstStyle/>
            <a:p>
              <a:r>
                <a:rPr lang="en-US" sz="1400" b="1">
                  <a:solidFill>
                    <a:srgbClr val="000080"/>
                  </a:solidFill>
                </a:rPr>
                <a:t>HEI Accreditation </a:t>
              </a:r>
              <a:endParaRPr lang="en-US" sz="1400"/>
            </a:p>
          </p:txBody>
        </p:sp>
        <p:sp>
          <p:nvSpPr>
            <p:cNvPr id="3157" name="Rectangle 17"/>
            <p:cNvSpPr>
              <a:spLocks noChangeArrowheads="1"/>
            </p:cNvSpPr>
            <p:nvPr/>
          </p:nvSpPr>
          <p:spPr bwMode="auto">
            <a:xfrm>
              <a:off x="2206" y="902"/>
              <a:ext cx="335" cy="134"/>
            </a:xfrm>
            <a:prstGeom prst="rect">
              <a:avLst/>
            </a:prstGeom>
            <a:noFill/>
            <a:ln w="9525">
              <a:noFill/>
              <a:miter lim="800000"/>
              <a:headEnd/>
              <a:tailEnd/>
            </a:ln>
          </p:spPr>
          <p:txBody>
            <a:bodyPr wrap="none" lIns="0" tIns="0" rIns="0" bIns="0">
              <a:spAutoFit/>
            </a:bodyPr>
            <a:lstStyle/>
            <a:p>
              <a:r>
                <a:rPr lang="en-US" sz="1400" b="1" dirty="0">
                  <a:solidFill>
                    <a:srgbClr val="000080"/>
                  </a:solidFill>
                </a:rPr>
                <a:t>Stage </a:t>
              </a:r>
              <a:endParaRPr lang="en-US" sz="1400" dirty="0"/>
            </a:p>
          </p:txBody>
        </p:sp>
        <p:sp>
          <p:nvSpPr>
            <p:cNvPr id="3158" name="Rectangle 18"/>
            <p:cNvSpPr>
              <a:spLocks noChangeArrowheads="1"/>
            </p:cNvSpPr>
            <p:nvPr/>
          </p:nvSpPr>
          <p:spPr bwMode="auto">
            <a:xfrm>
              <a:off x="2551" y="902"/>
              <a:ext cx="62" cy="134"/>
            </a:xfrm>
            <a:prstGeom prst="rect">
              <a:avLst/>
            </a:prstGeom>
            <a:noFill/>
            <a:ln w="9525">
              <a:noFill/>
              <a:miter lim="800000"/>
              <a:headEnd/>
              <a:tailEnd/>
            </a:ln>
          </p:spPr>
          <p:txBody>
            <a:bodyPr wrap="none" lIns="0" tIns="0" rIns="0" bIns="0">
              <a:spAutoFit/>
            </a:bodyPr>
            <a:lstStyle/>
            <a:p>
              <a:r>
                <a:rPr lang="en-US" sz="1400" b="1">
                  <a:solidFill>
                    <a:srgbClr val="000080"/>
                  </a:solidFill>
                </a:rPr>
                <a:t>1</a:t>
              </a:r>
              <a:endParaRPr lang="en-US" sz="1400"/>
            </a:p>
          </p:txBody>
        </p:sp>
        <p:sp>
          <p:nvSpPr>
            <p:cNvPr id="3159" name="Rectangle 19"/>
            <p:cNvSpPr>
              <a:spLocks noChangeArrowheads="1"/>
            </p:cNvSpPr>
            <p:nvPr/>
          </p:nvSpPr>
          <p:spPr bwMode="auto">
            <a:xfrm>
              <a:off x="2615" y="902"/>
              <a:ext cx="68" cy="134"/>
            </a:xfrm>
            <a:prstGeom prst="rect">
              <a:avLst/>
            </a:prstGeom>
            <a:noFill/>
            <a:ln w="9525">
              <a:noFill/>
              <a:miter lim="800000"/>
              <a:headEnd/>
              <a:tailEnd/>
            </a:ln>
          </p:spPr>
          <p:txBody>
            <a:bodyPr wrap="none" lIns="0" tIns="0" rIns="0" bIns="0">
              <a:spAutoFit/>
            </a:bodyPr>
            <a:lstStyle/>
            <a:p>
              <a:r>
                <a:rPr lang="en-US" sz="1400" b="1">
                  <a:solidFill>
                    <a:srgbClr val="000080"/>
                  </a:solidFill>
                </a:rPr>
                <a:t>: </a:t>
              </a:r>
              <a:endParaRPr lang="en-US" sz="1400"/>
            </a:p>
          </p:txBody>
        </p:sp>
        <p:sp>
          <p:nvSpPr>
            <p:cNvPr id="3160" name="Rectangle 20"/>
            <p:cNvSpPr>
              <a:spLocks noChangeArrowheads="1"/>
            </p:cNvSpPr>
            <p:nvPr/>
          </p:nvSpPr>
          <p:spPr bwMode="auto">
            <a:xfrm>
              <a:off x="2686" y="902"/>
              <a:ext cx="378" cy="134"/>
            </a:xfrm>
            <a:prstGeom prst="rect">
              <a:avLst/>
            </a:prstGeom>
            <a:noFill/>
            <a:ln w="9525">
              <a:noFill/>
              <a:miter lim="800000"/>
              <a:headEnd/>
              <a:tailEnd/>
            </a:ln>
          </p:spPr>
          <p:txBody>
            <a:bodyPr wrap="none" lIns="0" tIns="0" rIns="0" bIns="0">
              <a:spAutoFit/>
            </a:bodyPr>
            <a:lstStyle/>
            <a:p>
              <a:r>
                <a:rPr lang="en-US" sz="1400" b="1">
                  <a:solidFill>
                    <a:srgbClr val="000080"/>
                  </a:solidFill>
                </a:rPr>
                <a:t>Quality</a:t>
              </a:r>
              <a:endParaRPr lang="en-US" sz="1400"/>
            </a:p>
          </p:txBody>
        </p:sp>
        <p:sp>
          <p:nvSpPr>
            <p:cNvPr id="3161" name="Rectangle 21"/>
            <p:cNvSpPr>
              <a:spLocks noChangeArrowheads="1"/>
            </p:cNvSpPr>
            <p:nvPr/>
          </p:nvSpPr>
          <p:spPr bwMode="auto">
            <a:xfrm>
              <a:off x="2494" y="1040"/>
              <a:ext cx="285" cy="134"/>
            </a:xfrm>
            <a:prstGeom prst="rect">
              <a:avLst/>
            </a:prstGeom>
            <a:noFill/>
            <a:ln w="9525">
              <a:noFill/>
              <a:miter lim="800000"/>
              <a:headEnd/>
              <a:tailEnd/>
            </a:ln>
          </p:spPr>
          <p:txBody>
            <a:bodyPr wrap="none" lIns="0" tIns="0" rIns="0" bIns="0">
              <a:spAutoFit/>
            </a:bodyPr>
            <a:lstStyle/>
            <a:p>
              <a:r>
                <a:rPr lang="en-US" sz="1400" b="1">
                  <a:solidFill>
                    <a:srgbClr val="000080"/>
                  </a:solidFill>
                </a:rPr>
                <a:t>Audit</a:t>
              </a:r>
              <a:endParaRPr lang="en-US" sz="1400"/>
            </a:p>
          </p:txBody>
        </p:sp>
      </p:grpSp>
      <p:grpSp>
        <p:nvGrpSpPr>
          <p:cNvPr id="4" name="Group 22"/>
          <p:cNvGrpSpPr>
            <a:grpSpLocks/>
          </p:cNvGrpSpPr>
          <p:nvPr/>
        </p:nvGrpSpPr>
        <p:grpSpPr bwMode="auto">
          <a:xfrm>
            <a:off x="3306763" y="5465763"/>
            <a:ext cx="1770062" cy="1265237"/>
            <a:chOff x="2083" y="3443"/>
            <a:chExt cx="1115" cy="797"/>
          </a:xfrm>
        </p:grpSpPr>
        <p:sp>
          <p:nvSpPr>
            <p:cNvPr id="3150" name="Rectangle 23"/>
            <p:cNvSpPr>
              <a:spLocks noChangeArrowheads="1"/>
            </p:cNvSpPr>
            <p:nvPr/>
          </p:nvSpPr>
          <p:spPr bwMode="auto">
            <a:xfrm>
              <a:off x="2083" y="3443"/>
              <a:ext cx="1115" cy="797"/>
            </a:xfrm>
            <a:prstGeom prst="rect">
              <a:avLst/>
            </a:prstGeom>
            <a:solidFill>
              <a:srgbClr val="CCECFF"/>
            </a:solidFill>
            <a:ln w="9525">
              <a:noFill/>
              <a:miter lim="800000"/>
              <a:headEnd/>
              <a:tailEnd/>
            </a:ln>
          </p:spPr>
          <p:txBody>
            <a:bodyPr/>
            <a:lstStyle/>
            <a:p>
              <a:endParaRPr lang="en-GB"/>
            </a:p>
          </p:txBody>
        </p:sp>
        <p:sp>
          <p:nvSpPr>
            <p:cNvPr id="3151" name="Rectangle 24"/>
            <p:cNvSpPr>
              <a:spLocks noChangeArrowheads="1"/>
            </p:cNvSpPr>
            <p:nvPr/>
          </p:nvSpPr>
          <p:spPr bwMode="auto">
            <a:xfrm>
              <a:off x="2083" y="3443"/>
              <a:ext cx="1115" cy="797"/>
            </a:xfrm>
            <a:prstGeom prst="rect">
              <a:avLst/>
            </a:prstGeom>
            <a:noFill/>
            <a:ln w="3175">
              <a:solidFill>
                <a:srgbClr val="000080"/>
              </a:solidFill>
              <a:miter lim="800000"/>
              <a:headEnd/>
              <a:tailEnd/>
            </a:ln>
          </p:spPr>
          <p:txBody>
            <a:bodyPr/>
            <a:lstStyle/>
            <a:p>
              <a:endParaRPr lang="en-GB"/>
            </a:p>
          </p:txBody>
        </p:sp>
        <p:sp>
          <p:nvSpPr>
            <p:cNvPr id="3152" name="Rectangle 25"/>
            <p:cNvSpPr>
              <a:spLocks noChangeArrowheads="1"/>
            </p:cNvSpPr>
            <p:nvPr/>
          </p:nvSpPr>
          <p:spPr bwMode="auto">
            <a:xfrm>
              <a:off x="2225" y="3701"/>
              <a:ext cx="795" cy="134"/>
            </a:xfrm>
            <a:prstGeom prst="rect">
              <a:avLst/>
            </a:prstGeom>
            <a:noFill/>
            <a:ln w="9525">
              <a:noFill/>
              <a:miter lim="800000"/>
              <a:headEnd/>
              <a:tailEnd/>
            </a:ln>
          </p:spPr>
          <p:txBody>
            <a:bodyPr wrap="none" lIns="0" tIns="0" rIns="0" bIns="0">
              <a:spAutoFit/>
            </a:bodyPr>
            <a:lstStyle/>
            <a:p>
              <a:r>
                <a:rPr lang="en-US" sz="1400" b="1">
                  <a:solidFill>
                    <a:srgbClr val="000080"/>
                  </a:solidFill>
                </a:rPr>
                <a:t>HEI Standards </a:t>
              </a:r>
              <a:endParaRPr lang="en-US" sz="1400"/>
            </a:p>
          </p:txBody>
        </p:sp>
        <p:sp>
          <p:nvSpPr>
            <p:cNvPr id="3153" name="Rectangle 26"/>
            <p:cNvSpPr>
              <a:spLocks noChangeArrowheads="1"/>
            </p:cNvSpPr>
            <p:nvPr/>
          </p:nvSpPr>
          <p:spPr bwMode="auto">
            <a:xfrm>
              <a:off x="2238" y="3839"/>
              <a:ext cx="782" cy="134"/>
            </a:xfrm>
            <a:prstGeom prst="rect">
              <a:avLst/>
            </a:prstGeom>
            <a:noFill/>
            <a:ln w="9525">
              <a:noFill/>
              <a:miter lim="800000"/>
              <a:headEnd/>
              <a:tailEnd/>
            </a:ln>
          </p:spPr>
          <p:txBody>
            <a:bodyPr wrap="none" lIns="0" tIns="0" rIns="0" bIns="0">
              <a:spAutoFit/>
            </a:bodyPr>
            <a:lstStyle/>
            <a:p>
              <a:r>
                <a:rPr lang="en-US" sz="1400" b="1">
                  <a:solidFill>
                    <a:srgbClr val="000080"/>
                  </a:solidFill>
                </a:rPr>
                <a:t>Reassessment</a:t>
              </a:r>
              <a:endParaRPr lang="en-US" sz="1400"/>
            </a:p>
          </p:txBody>
        </p:sp>
      </p:grpSp>
      <p:grpSp>
        <p:nvGrpSpPr>
          <p:cNvPr id="5" name="Group 27"/>
          <p:cNvGrpSpPr>
            <a:grpSpLocks/>
          </p:cNvGrpSpPr>
          <p:nvPr/>
        </p:nvGrpSpPr>
        <p:grpSpPr bwMode="auto">
          <a:xfrm>
            <a:off x="7092950" y="3182938"/>
            <a:ext cx="1787525" cy="1281112"/>
            <a:chOff x="4468" y="2005"/>
            <a:chExt cx="1126" cy="807"/>
          </a:xfrm>
        </p:grpSpPr>
        <p:sp>
          <p:nvSpPr>
            <p:cNvPr id="3148" name="Rectangle 28"/>
            <p:cNvSpPr>
              <a:spLocks noChangeArrowheads="1"/>
            </p:cNvSpPr>
            <p:nvPr/>
          </p:nvSpPr>
          <p:spPr bwMode="auto">
            <a:xfrm>
              <a:off x="4474" y="2010"/>
              <a:ext cx="1115" cy="797"/>
            </a:xfrm>
            <a:prstGeom prst="rect">
              <a:avLst/>
            </a:prstGeom>
            <a:solidFill>
              <a:srgbClr val="F0FFF0"/>
            </a:solidFill>
            <a:ln w="9525">
              <a:noFill/>
              <a:miter lim="800000"/>
              <a:headEnd/>
              <a:tailEnd/>
            </a:ln>
          </p:spPr>
          <p:txBody>
            <a:bodyPr anchor="ctr" anchorCtr="1"/>
            <a:lstStyle/>
            <a:p>
              <a:r>
                <a:rPr lang="en-US" sz="1400" b="1"/>
                <a:t>Appeal</a:t>
              </a:r>
            </a:p>
          </p:txBody>
        </p:sp>
        <p:sp>
          <p:nvSpPr>
            <p:cNvPr id="3149" name="Freeform 29"/>
            <p:cNvSpPr>
              <a:spLocks noEditPoints="1"/>
            </p:cNvSpPr>
            <p:nvPr/>
          </p:nvSpPr>
          <p:spPr bwMode="auto">
            <a:xfrm>
              <a:off x="4468" y="2005"/>
              <a:ext cx="1126" cy="807"/>
            </a:xfrm>
            <a:custGeom>
              <a:avLst/>
              <a:gdLst>
                <a:gd name="T0" fmla="*/ 1 w 2252"/>
                <a:gd name="T1" fmla="*/ 0 h 1615"/>
                <a:gd name="T2" fmla="*/ 1 w 2252"/>
                <a:gd name="T3" fmla="*/ 0 h 1615"/>
                <a:gd name="T4" fmla="*/ 1 w 2252"/>
                <a:gd name="T5" fmla="*/ 0 h 1615"/>
                <a:gd name="T6" fmla="*/ 0 w 2252"/>
                <a:gd name="T7" fmla="*/ 0 h 1615"/>
                <a:gd name="T8" fmla="*/ 0 w 2252"/>
                <a:gd name="T9" fmla="*/ 0 h 1615"/>
                <a:gd name="T10" fmla="*/ 1 w 2252"/>
                <a:gd name="T11" fmla="*/ 0 h 1615"/>
                <a:gd name="T12" fmla="*/ 1 w 2252"/>
                <a:gd name="T13" fmla="*/ 0 h 1615"/>
                <a:gd name="T14" fmla="*/ 1 w 2252"/>
                <a:gd name="T15" fmla="*/ 0 h 1615"/>
                <a:gd name="T16" fmla="*/ 1 w 2252"/>
                <a:gd name="T17" fmla="*/ 0 h 1615"/>
                <a:gd name="T18" fmla="*/ 1 w 2252"/>
                <a:gd name="T19" fmla="*/ 0 h 1615"/>
                <a:gd name="T20" fmla="*/ 1 w 2252"/>
                <a:gd name="T21" fmla="*/ 0 h 1615"/>
                <a:gd name="T22" fmla="*/ 1 w 2252"/>
                <a:gd name="T23" fmla="*/ 0 h 1615"/>
                <a:gd name="T24" fmla="*/ 0 w 2252"/>
                <a:gd name="T25" fmla="*/ 0 h 1615"/>
                <a:gd name="T26" fmla="*/ 1 w 2252"/>
                <a:gd name="T27" fmla="*/ 0 h 1615"/>
                <a:gd name="T28" fmla="*/ 1 w 2252"/>
                <a:gd name="T29" fmla="*/ 0 h 1615"/>
                <a:gd name="T30" fmla="*/ 1 w 2252"/>
                <a:gd name="T31" fmla="*/ 0 h 1615"/>
                <a:gd name="T32" fmla="*/ 1 w 2252"/>
                <a:gd name="T33" fmla="*/ 0 h 1615"/>
                <a:gd name="T34" fmla="*/ 1 w 2252"/>
                <a:gd name="T35" fmla="*/ 0 h 1615"/>
                <a:gd name="T36" fmla="*/ 1 w 2252"/>
                <a:gd name="T37" fmla="*/ 0 h 1615"/>
                <a:gd name="T38" fmla="*/ 1 w 2252"/>
                <a:gd name="T39" fmla="*/ 0 h 1615"/>
                <a:gd name="T40" fmla="*/ 1 w 2252"/>
                <a:gd name="T41" fmla="*/ 0 h 1615"/>
                <a:gd name="T42" fmla="*/ 1 w 2252"/>
                <a:gd name="T43" fmla="*/ 0 h 1615"/>
                <a:gd name="T44" fmla="*/ 1 w 2252"/>
                <a:gd name="T45" fmla="*/ 0 h 1615"/>
                <a:gd name="T46" fmla="*/ 1 w 2252"/>
                <a:gd name="T47" fmla="*/ 0 h 1615"/>
                <a:gd name="T48" fmla="*/ 1 w 2252"/>
                <a:gd name="T49" fmla="*/ 0 h 1615"/>
                <a:gd name="T50" fmla="*/ 1 w 2252"/>
                <a:gd name="T51" fmla="*/ 0 h 1615"/>
                <a:gd name="T52" fmla="*/ 1 w 2252"/>
                <a:gd name="T53" fmla="*/ 0 h 1615"/>
                <a:gd name="T54" fmla="*/ 1 w 2252"/>
                <a:gd name="T55" fmla="*/ 0 h 1615"/>
                <a:gd name="T56" fmla="*/ 1 w 2252"/>
                <a:gd name="T57" fmla="*/ 0 h 1615"/>
                <a:gd name="T58" fmla="*/ 1 w 2252"/>
                <a:gd name="T59" fmla="*/ 0 h 1615"/>
                <a:gd name="T60" fmla="*/ 1 w 2252"/>
                <a:gd name="T61" fmla="*/ 0 h 1615"/>
                <a:gd name="T62" fmla="*/ 1 w 2252"/>
                <a:gd name="T63" fmla="*/ 0 h 1615"/>
                <a:gd name="T64" fmla="*/ 1 w 2252"/>
                <a:gd name="T65" fmla="*/ 0 h 1615"/>
                <a:gd name="T66" fmla="*/ 1 w 2252"/>
                <a:gd name="T67" fmla="*/ 0 h 1615"/>
                <a:gd name="T68" fmla="*/ 1 w 2252"/>
                <a:gd name="T69" fmla="*/ 0 h 1615"/>
                <a:gd name="T70" fmla="*/ 1 w 2252"/>
                <a:gd name="T71" fmla="*/ 0 h 1615"/>
                <a:gd name="T72" fmla="*/ 1 w 2252"/>
                <a:gd name="T73" fmla="*/ 0 h 1615"/>
                <a:gd name="T74" fmla="*/ 1 w 2252"/>
                <a:gd name="T75" fmla="*/ 0 h 1615"/>
                <a:gd name="T76" fmla="*/ 1 w 2252"/>
                <a:gd name="T77" fmla="*/ 0 h 1615"/>
                <a:gd name="T78" fmla="*/ 1 w 2252"/>
                <a:gd name="T79" fmla="*/ 0 h 1615"/>
                <a:gd name="T80" fmla="*/ 1 w 2252"/>
                <a:gd name="T81" fmla="*/ 0 h 1615"/>
                <a:gd name="T82" fmla="*/ 1 w 2252"/>
                <a:gd name="T83" fmla="*/ 0 h 1615"/>
                <a:gd name="T84" fmla="*/ 1 w 2252"/>
                <a:gd name="T85" fmla="*/ 0 h 1615"/>
                <a:gd name="T86" fmla="*/ 1 w 2252"/>
                <a:gd name="T87" fmla="*/ 0 h 1615"/>
                <a:gd name="T88" fmla="*/ 1 w 2252"/>
                <a:gd name="T89" fmla="*/ 0 h 1615"/>
                <a:gd name="T90" fmla="*/ 1 w 2252"/>
                <a:gd name="T91" fmla="*/ 0 h 1615"/>
                <a:gd name="T92" fmla="*/ 1 w 2252"/>
                <a:gd name="T93" fmla="*/ 0 h 1615"/>
                <a:gd name="T94" fmla="*/ 1 w 2252"/>
                <a:gd name="T95" fmla="*/ 0 h 1615"/>
                <a:gd name="T96" fmla="*/ 1 w 2252"/>
                <a:gd name="T97" fmla="*/ 0 h 1615"/>
                <a:gd name="T98" fmla="*/ 1 w 2252"/>
                <a:gd name="T99" fmla="*/ 0 h 1615"/>
                <a:gd name="T100" fmla="*/ 1 w 2252"/>
                <a:gd name="T101" fmla="*/ 0 h 1615"/>
                <a:gd name="T102" fmla="*/ 1 w 2252"/>
                <a:gd name="T103" fmla="*/ 0 h 1615"/>
                <a:gd name="T104" fmla="*/ 1 w 2252"/>
                <a:gd name="T105" fmla="*/ 0 h 1615"/>
                <a:gd name="T106" fmla="*/ 1 w 2252"/>
                <a:gd name="T107" fmla="*/ 0 h 1615"/>
                <a:gd name="T108" fmla="*/ 1 w 2252"/>
                <a:gd name="T109" fmla="*/ 0 h 1615"/>
                <a:gd name="T110" fmla="*/ 1 w 2252"/>
                <a:gd name="T111" fmla="*/ 0 h 1615"/>
                <a:gd name="T112" fmla="*/ 1 w 2252"/>
                <a:gd name="T113" fmla="*/ 0 h 1615"/>
                <a:gd name="T114" fmla="*/ 1 w 2252"/>
                <a:gd name="T115" fmla="*/ 0 h 1615"/>
                <a:gd name="T116" fmla="*/ 1 w 2252"/>
                <a:gd name="T117" fmla="*/ 0 h 1615"/>
                <a:gd name="T118" fmla="*/ 1 w 2252"/>
                <a:gd name="T119" fmla="*/ 0 h 1615"/>
                <a:gd name="T120" fmla="*/ 1 w 2252"/>
                <a:gd name="T121" fmla="*/ 0 h 1615"/>
                <a:gd name="T122" fmla="*/ 1 w 2252"/>
                <a:gd name="T123" fmla="*/ 0 h 1615"/>
                <a:gd name="T124" fmla="*/ 1 w 2252"/>
                <a:gd name="T125" fmla="*/ 0 h 16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2"/>
                <a:gd name="T190" fmla="*/ 0 h 1615"/>
                <a:gd name="T191" fmla="*/ 2252 w 2252"/>
                <a:gd name="T192" fmla="*/ 1615 h 16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2" h="1615">
                  <a:moveTo>
                    <a:pt x="22" y="32"/>
                  </a:moveTo>
                  <a:lnTo>
                    <a:pt x="22" y="53"/>
                  </a:lnTo>
                  <a:lnTo>
                    <a:pt x="20" y="55"/>
                  </a:lnTo>
                  <a:lnTo>
                    <a:pt x="20" y="57"/>
                  </a:lnTo>
                  <a:lnTo>
                    <a:pt x="19" y="59"/>
                  </a:lnTo>
                  <a:lnTo>
                    <a:pt x="18" y="60"/>
                  </a:lnTo>
                  <a:lnTo>
                    <a:pt x="16" y="61"/>
                  </a:lnTo>
                  <a:lnTo>
                    <a:pt x="15" y="63"/>
                  </a:lnTo>
                  <a:lnTo>
                    <a:pt x="12" y="63"/>
                  </a:lnTo>
                  <a:lnTo>
                    <a:pt x="11" y="64"/>
                  </a:lnTo>
                  <a:lnTo>
                    <a:pt x="8" y="63"/>
                  </a:lnTo>
                  <a:lnTo>
                    <a:pt x="6" y="63"/>
                  </a:lnTo>
                  <a:lnTo>
                    <a:pt x="4" y="61"/>
                  </a:lnTo>
                  <a:lnTo>
                    <a:pt x="3" y="60"/>
                  </a:lnTo>
                  <a:lnTo>
                    <a:pt x="2" y="59"/>
                  </a:lnTo>
                  <a:lnTo>
                    <a:pt x="0" y="57"/>
                  </a:lnTo>
                  <a:lnTo>
                    <a:pt x="0" y="55"/>
                  </a:lnTo>
                  <a:lnTo>
                    <a:pt x="0" y="53"/>
                  </a:lnTo>
                  <a:lnTo>
                    <a:pt x="0" y="32"/>
                  </a:lnTo>
                  <a:lnTo>
                    <a:pt x="0" y="30"/>
                  </a:lnTo>
                  <a:lnTo>
                    <a:pt x="0" y="27"/>
                  </a:lnTo>
                  <a:lnTo>
                    <a:pt x="2" y="26"/>
                  </a:lnTo>
                  <a:lnTo>
                    <a:pt x="3" y="24"/>
                  </a:lnTo>
                  <a:lnTo>
                    <a:pt x="4" y="23"/>
                  </a:lnTo>
                  <a:lnTo>
                    <a:pt x="6" y="22"/>
                  </a:lnTo>
                  <a:lnTo>
                    <a:pt x="8" y="22"/>
                  </a:lnTo>
                  <a:lnTo>
                    <a:pt x="11" y="22"/>
                  </a:lnTo>
                  <a:lnTo>
                    <a:pt x="12" y="22"/>
                  </a:lnTo>
                  <a:lnTo>
                    <a:pt x="15" y="22"/>
                  </a:lnTo>
                  <a:lnTo>
                    <a:pt x="16" y="23"/>
                  </a:lnTo>
                  <a:lnTo>
                    <a:pt x="18" y="24"/>
                  </a:lnTo>
                  <a:lnTo>
                    <a:pt x="19" y="26"/>
                  </a:lnTo>
                  <a:lnTo>
                    <a:pt x="20" y="27"/>
                  </a:lnTo>
                  <a:lnTo>
                    <a:pt x="20" y="30"/>
                  </a:lnTo>
                  <a:lnTo>
                    <a:pt x="22" y="32"/>
                  </a:lnTo>
                  <a:close/>
                  <a:moveTo>
                    <a:pt x="22" y="96"/>
                  </a:moveTo>
                  <a:lnTo>
                    <a:pt x="22" y="117"/>
                  </a:lnTo>
                  <a:lnTo>
                    <a:pt x="20" y="119"/>
                  </a:lnTo>
                  <a:lnTo>
                    <a:pt x="20" y="121"/>
                  </a:lnTo>
                  <a:lnTo>
                    <a:pt x="19" y="123"/>
                  </a:lnTo>
                  <a:lnTo>
                    <a:pt x="18" y="124"/>
                  </a:lnTo>
                  <a:lnTo>
                    <a:pt x="16" y="125"/>
                  </a:lnTo>
                  <a:lnTo>
                    <a:pt x="15" y="126"/>
                  </a:lnTo>
                  <a:lnTo>
                    <a:pt x="12" y="126"/>
                  </a:lnTo>
                  <a:lnTo>
                    <a:pt x="11" y="128"/>
                  </a:lnTo>
                  <a:lnTo>
                    <a:pt x="8" y="126"/>
                  </a:lnTo>
                  <a:lnTo>
                    <a:pt x="6" y="126"/>
                  </a:lnTo>
                  <a:lnTo>
                    <a:pt x="4" y="125"/>
                  </a:lnTo>
                  <a:lnTo>
                    <a:pt x="3" y="124"/>
                  </a:lnTo>
                  <a:lnTo>
                    <a:pt x="2" y="123"/>
                  </a:lnTo>
                  <a:lnTo>
                    <a:pt x="0" y="121"/>
                  </a:lnTo>
                  <a:lnTo>
                    <a:pt x="0" y="119"/>
                  </a:lnTo>
                  <a:lnTo>
                    <a:pt x="0" y="117"/>
                  </a:lnTo>
                  <a:lnTo>
                    <a:pt x="0" y="96"/>
                  </a:lnTo>
                  <a:lnTo>
                    <a:pt x="0" y="93"/>
                  </a:lnTo>
                  <a:lnTo>
                    <a:pt x="0" y="91"/>
                  </a:lnTo>
                  <a:lnTo>
                    <a:pt x="2" y="89"/>
                  </a:lnTo>
                  <a:lnTo>
                    <a:pt x="3" y="88"/>
                  </a:lnTo>
                  <a:lnTo>
                    <a:pt x="4" y="87"/>
                  </a:lnTo>
                  <a:lnTo>
                    <a:pt x="6" y="85"/>
                  </a:lnTo>
                  <a:lnTo>
                    <a:pt x="8" y="85"/>
                  </a:lnTo>
                  <a:lnTo>
                    <a:pt x="11" y="85"/>
                  </a:lnTo>
                  <a:lnTo>
                    <a:pt x="12" y="85"/>
                  </a:lnTo>
                  <a:lnTo>
                    <a:pt x="15" y="85"/>
                  </a:lnTo>
                  <a:lnTo>
                    <a:pt x="16" y="87"/>
                  </a:lnTo>
                  <a:lnTo>
                    <a:pt x="18" y="88"/>
                  </a:lnTo>
                  <a:lnTo>
                    <a:pt x="19" y="89"/>
                  </a:lnTo>
                  <a:lnTo>
                    <a:pt x="20" y="91"/>
                  </a:lnTo>
                  <a:lnTo>
                    <a:pt x="20" y="93"/>
                  </a:lnTo>
                  <a:lnTo>
                    <a:pt x="22" y="96"/>
                  </a:lnTo>
                  <a:close/>
                  <a:moveTo>
                    <a:pt x="22" y="160"/>
                  </a:moveTo>
                  <a:lnTo>
                    <a:pt x="22" y="181"/>
                  </a:lnTo>
                  <a:lnTo>
                    <a:pt x="20" y="182"/>
                  </a:lnTo>
                  <a:lnTo>
                    <a:pt x="20" y="185"/>
                  </a:lnTo>
                  <a:lnTo>
                    <a:pt x="19" y="186"/>
                  </a:lnTo>
                  <a:lnTo>
                    <a:pt x="18" y="188"/>
                  </a:lnTo>
                  <a:lnTo>
                    <a:pt x="16" y="189"/>
                  </a:lnTo>
                  <a:lnTo>
                    <a:pt x="15" y="190"/>
                  </a:lnTo>
                  <a:lnTo>
                    <a:pt x="12" y="190"/>
                  </a:lnTo>
                  <a:lnTo>
                    <a:pt x="11" y="192"/>
                  </a:lnTo>
                  <a:lnTo>
                    <a:pt x="8" y="190"/>
                  </a:lnTo>
                  <a:lnTo>
                    <a:pt x="6" y="190"/>
                  </a:lnTo>
                  <a:lnTo>
                    <a:pt x="4" y="189"/>
                  </a:lnTo>
                  <a:lnTo>
                    <a:pt x="3" y="188"/>
                  </a:lnTo>
                  <a:lnTo>
                    <a:pt x="2" y="186"/>
                  </a:lnTo>
                  <a:lnTo>
                    <a:pt x="0" y="185"/>
                  </a:lnTo>
                  <a:lnTo>
                    <a:pt x="0" y="182"/>
                  </a:lnTo>
                  <a:lnTo>
                    <a:pt x="0" y="181"/>
                  </a:lnTo>
                  <a:lnTo>
                    <a:pt x="0" y="160"/>
                  </a:lnTo>
                  <a:lnTo>
                    <a:pt x="0" y="157"/>
                  </a:lnTo>
                  <a:lnTo>
                    <a:pt x="0" y="154"/>
                  </a:lnTo>
                  <a:lnTo>
                    <a:pt x="2" y="153"/>
                  </a:lnTo>
                  <a:lnTo>
                    <a:pt x="3" y="152"/>
                  </a:lnTo>
                  <a:lnTo>
                    <a:pt x="4" y="150"/>
                  </a:lnTo>
                  <a:lnTo>
                    <a:pt x="6" y="149"/>
                  </a:lnTo>
                  <a:lnTo>
                    <a:pt x="8" y="149"/>
                  </a:lnTo>
                  <a:lnTo>
                    <a:pt x="11" y="149"/>
                  </a:lnTo>
                  <a:lnTo>
                    <a:pt x="12" y="149"/>
                  </a:lnTo>
                  <a:lnTo>
                    <a:pt x="15" y="149"/>
                  </a:lnTo>
                  <a:lnTo>
                    <a:pt x="16" y="150"/>
                  </a:lnTo>
                  <a:lnTo>
                    <a:pt x="18" y="152"/>
                  </a:lnTo>
                  <a:lnTo>
                    <a:pt x="19" y="153"/>
                  </a:lnTo>
                  <a:lnTo>
                    <a:pt x="20" y="154"/>
                  </a:lnTo>
                  <a:lnTo>
                    <a:pt x="20" y="157"/>
                  </a:lnTo>
                  <a:lnTo>
                    <a:pt x="22" y="160"/>
                  </a:lnTo>
                  <a:close/>
                  <a:moveTo>
                    <a:pt x="22" y="223"/>
                  </a:moveTo>
                  <a:lnTo>
                    <a:pt x="22" y="245"/>
                  </a:lnTo>
                  <a:lnTo>
                    <a:pt x="20" y="246"/>
                  </a:lnTo>
                  <a:lnTo>
                    <a:pt x="20" y="249"/>
                  </a:lnTo>
                  <a:lnTo>
                    <a:pt x="19" y="250"/>
                  </a:lnTo>
                  <a:lnTo>
                    <a:pt x="18" y="251"/>
                  </a:lnTo>
                  <a:lnTo>
                    <a:pt x="16" y="253"/>
                  </a:lnTo>
                  <a:lnTo>
                    <a:pt x="15" y="254"/>
                  </a:lnTo>
                  <a:lnTo>
                    <a:pt x="12" y="254"/>
                  </a:lnTo>
                  <a:lnTo>
                    <a:pt x="11" y="255"/>
                  </a:lnTo>
                  <a:lnTo>
                    <a:pt x="8" y="254"/>
                  </a:lnTo>
                  <a:lnTo>
                    <a:pt x="6" y="254"/>
                  </a:lnTo>
                  <a:lnTo>
                    <a:pt x="4" y="253"/>
                  </a:lnTo>
                  <a:lnTo>
                    <a:pt x="3" y="251"/>
                  </a:lnTo>
                  <a:lnTo>
                    <a:pt x="2" y="250"/>
                  </a:lnTo>
                  <a:lnTo>
                    <a:pt x="0" y="249"/>
                  </a:lnTo>
                  <a:lnTo>
                    <a:pt x="0" y="246"/>
                  </a:lnTo>
                  <a:lnTo>
                    <a:pt x="0" y="245"/>
                  </a:lnTo>
                  <a:lnTo>
                    <a:pt x="0" y="223"/>
                  </a:lnTo>
                  <a:lnTo>
                    <a:pt x="0" y="221"/>
                  </a:lnTo>
                  <a:lnTo>
                    <a:pt x="0" y="218"/>
                  </a:lnTo>
                  <a:lnTo>
                    <a:pt x="2" y="217"/>
                  </a:lnTo>
                  <a:lnTo>
                    <a:pt x="3" y="215"/>
                  </a:lnTo>
                  <a:lnTo>
                    <a:pt x="4" y="214"/>
                  </a:lnTo>
                  <a:lnTo>
                    <a:pt x="6" y="213"/>
                  </a:lnTo>
                  <a:lnTo>
                    <a:pt x="8" y="213"/>
                  </a:lnTo>
                  <a:lnTo>
                    <a:pt x="11" y="213"/>
                  </a:lnTo>
                  <a:lnTo>
                    <a:pt x="12" y="213"/>
                  </a:lnTo>
                  <a:lnTo>
                    <a:pt x="15" y="213"/>
                  </a:lnTo>
                  <a:lnTo>
                    <a:pt x="16" y="214"/>
                  </a:lnTo>
                  <a:lnTo>
                    <a:pt x="18" y="215"/>
                  </a:lnTo>
                  <a:lnTo>
                    <a:pt x="19" y="217"/>
                  </a:lnTo>
                  <a:lnTo>
                    <a:pt x="20" y="218"/>
                  </a:lnTo>
                  <a:lnTo>
                    <a:pt x="20" y="221"/>
                  </a:lnTo>
                  <a:lnTo>
                    <a:pt x="22" y="223"/>
                  </a:lnTo>
                  <a:close/>
                  <a:moveTo>
                    <a:pt x="22" y="287"/>
                  </a:moveTo>
                  <a:lnTo>
                    <a:pt x="22" y="308"/>
                  </a:lnTo>
                  <a:lnTo>
                    <a:pt x="20" y="310"/>
                  </a:lnTo>
                  <a:lnTo>
                    <a:pt x="20" y="312"/>
                  </a:lnTo>
                  <a:lnTo>
                    <a:pt x="19" y="314"/>
                  </a:lnTo>
                  <a:lnTo>
                    <a:pt x="18" y="315"/>
                  </a:lnTo>
                  <a:lnTo>
                    <a:pt x="16" y="316"/>
                  </a:lnTo>
                  <a:lnTo>
                    <a:pt x="15" y="318"/>
                  </a:lnTo>
                  <a:lnTo>
                    <a:pt x="12" y="318"/>
                  </a:lnTo>
                  <a:lnTo>
                    <a:pt x="11" y="319"/>
                  </a:lnTo>
                  <a:lnTo>
                    <a:pt x="8" y="318"/>
                  </a:lnTo>
                  <a:lnTo>
                    <a:pt x="6" y="318"/>
                  </a:lnTo>
                  <a:lnTo>
                    <a:pt x="4" y="316"/>
                  </a:lnTo>
                  <a:lnTo>
                    <a:pt x="3" y="315"/>
                  </a:lnTo>
                  <a:lnTo>
                    <a:pt x="2" y="314"/>
                  </a:lnTo>
                  <a:lnTo>
                    <a:pt x="0" y="312"/>
                  </a:lnTo>
                  <a:lnTo>
                    <a:pt x="0" y="310"/>
                  </a:lnTo>
                  <a:lnTo>
                    <a:pt x="0" y="308"/>
                  </a:lnTo>
                  <a:lnTo>
                    <a:pt x="0" y="287"/>
                  </a:lnTo>
                  <a:lnTo>
                    <a:pt x="0" y="285"/>
                  </a:lnTo>
                  <a:lnTo>
                    <a:pt x="0" y="282"/>
                  </a:lnTo>
                  <a:lnTo>
                    <a:pt x="2" y="281"/>
                  </a:lnTo>
                  <a:lnTo>
                    <a:pt x="3" y="279"/>
                  </a:lnTo>
                  <a:lnTo>
                    <a:pt x="4" y="278"/>
                  </a:lnTo>
                  <a:lnTo>
                    <a:pt x="6" y="277"/>
                  </a:lnTo>
                  <a:lnTo>
                    <a:pt x="8" y="277"/>
                  </a:lnTo>
                  <a:lnTo>
                    <a:pt x="11" y="277"/>
                  </a:lnTo>
                  <a:lnTo>
                    <a:pt x="12" y="277"/>
                  </a:lnTo>
                  <a:lnTo>
                    <a:pt x="15" y="277"/>
                  </a:lnTo>
                  <a:lnTo>
                    <a:pt x="16" y="278"/>
                  </a:lnTo>
                  <a:lnTo>
                    <a:pt x="18" y="279"/>
                  </a:lnTo>
                  <a:lnTo>
                    <a:pt x="19" y="281"/>
                  </a:lnTo>
                  <a:lnTo>
                    <a:pt x="20" y="282"/>
                  </a:lnTo>
                  <a:lnTo>
                    <a:pt x="20" y="285"/>
                  </a:lnTo>
                  <a:lnTo>
                    <a:pt x="22" y="287"/>
                  </a:lnTo>
                  <a:close/>
                  <a:moveTo>
                    <a:pt x="22" y="351"/>
                  </a:moveTo>
                  <a:lnTo>
                    <a:pt x="22" y="372"/>
                  </a:lnTo>
                  <a:lnTo>
                    <a:pt x="20" y="373"/>
                  </a:lnTo>
                  <a:lnTo>
                    <a:pt x="20" y="376"/>
                  </a:lnTo>
                  <a:lnTo>
                    <a:pt x="19" y="377"/>
                  </a:lnTo>
                  <a:lnTo>
                    <a:pt x="18" y="379"/>
                  </a:lnTo>
                  <a:lnTo>
                    <a:pt x="16" y="380"/>
                  </a:lnTo>
                  <a:lnTo>
                    <a:pt x="15" y="381"/>
                  </a:lnTo>
                  <a:lnTo>
                    <a:pt x="12" y="381"/>
                  </a:lnTo>
                  <a:lnTo>
                    <a:pt x="11" y="383"/>
                  </a:lnTo>
                  <a:lnTo>
                    <a:pt x="8" y="381"/>
                  </a:lnTo>
                  <a:lnTo>
                    <a:pt x="6" y="381"/>
                  </a:lnTo>
                  <a:lnTo>
                    <a:pt x="4" y="380"/>
                  </a:lnTo>
                  <a:lnTo>
                    <a:pt x="3" y="379"/>
                  </a:lnTo>
                  <a:lnTo>
                    <a:pt x="2" y="377"/>
                  </a:lnTo>
                  <a:lnTo>
                    <a:pt x="0" y="376"/>
                  </a:lnTo>
                  <a:lnTo>
                    <a:pt x="0" y="373"/>
                  </a:lnTo>
                  <a:lnTo>
                    <a:pt x="0" y="372"/>
                  </a:lnTo>
                  <a:lnTo>
                    <a:pt x="0" y="351"/>
                  </a:lnTo>
                  <a:lnTo>
                    <a:pt x="0" y="348"/>
                  </a:lnTo>
                  <a:lnTo>
                    <a:pt x="0" y="346"/>
                  </a:lnTo>
                  <a:lnTo>
                    <a:pt x="2" y="344"/>
                  </a:lnTo>
                  <a:lnTo>
                    <a:pt x="3" y="343"/>
                  </a:lnTo>
                  <a:lnTo>
                    <a:pt x="4" y="342"/>
                  </a:lnTo>
                  <a:lnTo>
                    <a:pt x="6" y="340"/>
                  </a:lnTo>
                  <a:lnTo>
                    <a:pt x="8" y="340"/>
                  </a:lnTo>
                  <a:lnTo>
                    <a:pt x="11" y="340"/>
                  </a:lnTo>
                  <a:lnTo>
                    <a:pt x="12" y="340"/>
                  </a:lnTo>
                  <a:lnTo>
                    <a:pt x="15" y="340"/>
                  </a:lnTo>
                  <a:lnTo>
                    <a:pt x="16" y="342"/>
                  </a:lnTo>
                  <a:lnTo>
                    <a:pt x="18" y="343"/>
                  </a:lnTo>
                  <a:lnTo>
                    <a:pt x="19" y="344"/>
                  </a:lnTo>
                  <a:lnTo>
                    <a:pt x="20" y="346"/>
                  </a:lnTo>
                  <a:lnTo>
                    <a:pt x="20" y="348"/>
                  </a:lnTo>
                  <a:lnTo>
                    <a:pt x="22" y="351"/>
                  </a:lnTo>
                  <a:close/>
                  <a:moveTo>
                    <a:pt x="22" y="415"/>
                  </a:moveTo>
                  <a:lnTo>
                    <a:pt x="22" y="436"/>
                  </a:lnTo>
                  <a:lnTo>
                    <a:pt x="20" y="437"/>
                  </a:lnTo>
                  <a:lnTo>
                    <a:pt x="20" y="440"/>
                  </a:lnTo>
                  <a:lnTo>
                    <a:pt x="19" y="441"/>
                  </a:lnTo>
                  <a:lnTo>
                    <a:pt x="18" y="443"/>
                  </a:lnTo>
                  <a:lnTo>
                    <a:pt x="16" y="444"/>
                  </a:lnTo>
                  <a:lnTo>
                    <a:pt x="15" y="445"/>
                  </a:lnTo>
                  <a:lnTo>
                    <a:pt x="12" y="445"/>
                  </a:lnTo>
                  <a:lnTo>
                    <a:pt x="11" y="446"/>
                  </a:lnTo>
                  <a:lnTo>
                    <a:pt x="8" y="445"/>
                  </a:lnTo>
                  <a:lnTo>
                    <a:pt x="6" y="445"/>
                  </a:lnTo>
                  <a:lnTo>
                    <a:pt x="4" y="444"/>
                  </a:lnTo>
                  <a:lnTo>
                    <a:pt x="3" y="443"/>
                  </a:lnTo>
                  <a:lnTo>
                    <a:pt x="2" y="441"/>
                  </a:lnTo>
                  <a:lnTo>
                    <a:pt x="0" y="440"/>
                  </a:lnTo>
                  <a:lnTo>
                    <a:pt x="0" y="437"/>
                  </a:lnTo>
                  <a:lnTo>
                    <a:pt x="0" y="436"/>
                  </a:lnTo>
                  <a:lnTo>
                    <a:pt x="0" y="415"/>
                  </a:lnTo>
                  <a:lnTo>
                    <a:pt x="0" y="412"/>
                  </a:lnTo>
                  <a:lnTo>
                    <a:pt x="0" y="409"/>
                  </a:lnTo>
                  <a:lnTo>
                    <a:pt x="2" y="408"/>
                  </a:lnTo>
                  <a:lnTo>
                    <a:pt x="3" y="407"/>
                  </a:lnTo>
                  <a:lnTo>
                    <a:pt x="4" y="405"/>
                  </a:lnTo>
                  <a:lnTo>
                    <a:pt x="6" y="404"/>
                  </a:lnTo>
                  <a:lnTo>
                    <a:pt x="8" y="404"/>
                  </a:lnTo>
                  <a:lnTo>
                    <a:pt x="11" y="404"/>
                  </a:lnTo>
                  <a:lnTo>
                    <a:pt x="12" y="404"/>
                  </a:lnTo>
                  <a:lnTo>
                    <a:pt x="15" y="404"/>
                  </a:lnTo>
                  <a:lnTo>
                    <a:pt x="16" y="405"/>
                  </a:lnTo>
                  <a:lnTo>
                    <a:pt x="18" y="407"/>
                  </a:lnTo>
                  <a:lnTo>
                    <a:pt x="19" y="408"/>
                  </a:lnTo>
                  <a:lnTo>
                    <a:pt x="20" y="409"/>
                  </a:lnTo>
                  <a:lnTo>
                    <a:pt x="20" y="412"/>
                  </a:lnTo>
                  <a:lnTo>
                    <a:pt x="22" y="415"/>
                  </a:lnTo>
                  <a:close/>
                  <a:moveTo>
                    <a:pt x="22" y="478"/>
                  </a:moveTo>
                  <a:lnTo>
                    <a:pt x="22" y="500"/>
                  </a:lnTo>
                  <a:lnTo>
                    <a:pt x="20" y="501"/>
                  </a:lnTo>
                  <a:lnTo>
                    <a:pt x="20" y="504"/>
                  </a:lnTo>
                  <a:lnTo>
                    <a:pt x="19" y="505"/>
                  </a:lnTo>
                  <a:lnTo>
                    <a:pt x="18" y="506"/>
                  </a:lnTo>
                  <a:lnTo>
                    <a:pt x="16" y="508"/>
                  </a:lnTo>
                  <a:lnTo>
                    <a:pt x="15" y="509"/>
                  </a:lnTo>
                  <a:lnTo>
                    <a:pt x="12" y="509"/>
                  </a:lnTo>
                  <a:lnTo>
                    <a:pt x="11" y="510"/>
                  </a:lnTo>
                  <a:lnTo>
                    <a:pt x="8" y="509"/>
                  </a:lnTo>
                  <a:lnTo>
                    <a:pt x="6" y="509"/>
                  </a:lnTo>
                  <a:lnTo>
                    <a:pt x="4" y="508"/>
                  </a:lnTo>
                  <a:lnTo>
                    <a:pt x="3" y="506"/>
                  </a:lnTo>
                  <a:lnTo>
                    <a:pt x="2" y="505"/>
                  </a:lnTo>
                  <a:lnTo>
                    <a:pt x="0" y="504"/>
                  </a:lnTo>
                  <a:lnTo>
                    <a:pt x="0" y="501"/>
                  </a:lnTo>
                  <a:lnTo>
                    <a:pt x="0" y="500"/>
                  </a:lnTo>
                  <a:lnTo>
                    <a:pt x="0" y="478"/>
                  </a:lnTo>
                  <a:lnTo>
                    <a:pt x="0" y="476"/>
                  </a:lnTo>
                  <a:lnTo>
                    <a:pt x="0" y="473"/>
                  </a:lnTo>
                  <a:lnTo>
                    <a:pt x="2" y="472"/>
                  </a:lnTo>
                  <a:lnTo>
                    <a:pt x="3" y="470"/>
                  </a:lnTo>
                  <a:lnTo>
                    <a:pt x="4" y="469"/>
                  </a:lnTo>
                  <a:lnTo>
                    <a:pt x="6" y="468"/>
                  </a:lnTo>
                  <a:lnTo>
                    <a:pt x="8" y="468"/>
                  </a:lnTo>
                  <a:lnTo>
                    <a:pt x="11" y="468"/>
                  </a:lnTo>
                  <a:lnTo>
                    <a:pt x="12" y="468"/>
                  </a:lnTo>
                  <a:lnTo>
                    <a:pt x="15" y="468"/>
                  </a:lnTo>
                  <a:lnTo>
                    <a:pt x="16" y="469"/>
                  </a:lnTo>
                  <a:lnTo>
                    <a:pt x="18" y="470"/>
                  </a:lnTo>
                  <a:lnTo>
                    <a:pt x="19" y="472"/>
                  </a:lnTo>
                  <a:lnTo>
                    <a:pt x="20" y="473"/>
                  </a:lnTo>
                  <a:lnTo>
                    <a:pt x="20" y="476"/>
                  </a:lnTo>
                  <a:lnTo>
                    <a:pt x="22" y="478"/>
                  </a:lnTo>
                  <a:close/>
                  <a:moveTo>
                    <a:pt x="22" y="542"/>
                  </a:moveTo>
                  <a:lnTo>
                    <a:pt x="22" y="563"/>
                  </a:lnTo>
                  <a:lnTo>
                    <a:pt x="20" y="565"/>
                  </a:lnTo>
                  <a:lnTo>
                    <a:pt x="20" y="567"/>
                  </a:lnTo>
                  <a:lnTo>
                    <a:pt x="19" y="569"/>
                  </a:lnTo>
                  <a:lnTo>
                    <a:pt x="18" y="570"/>
                  </a:lnTo>
                  <a:lnTo>
                    <a:pt x="16" y="571"/>
                  </a:lnTo>
                  <a:lnTo>
                    <a:pt x="15" y="573"/>
                  </a:lnTo>
                  <a:lnTo>
                    <a:pt x="12" y="573"/>
                  </a:lnTo>
                  <a:lnTo>
                    <a:pt x="11" y="574"/>
                  </a:lnTo>
                  <a:lnTo>
                    <a:pt x="8" y="573"/>
                  </a:lnTo>
                  <a:lnTo>
                    <a:pt x="6" y="573"/>
                  </a:lnTo>
                  <a:lnTo>
                    <a:pt x="4" y="571"/>
                  </a:lnTo>
                  <a:lnTo>
                    <a:pt x="3" y="570"/>
                  </a:lnTo>
                  <a:lnTo>
                    <a:pt x="2" y="569"/>
                  </a:lnTo>
                  <a:lnTo>
                    <a:pt x="0" y="567"/>
                  </a:lnTo>
                  <a:lnTo>
                    <a:pt x="0" y="565"/>
                  </a:lnTo>
                  <a:lnTo>
                    <a:pt x="0" y="563"/>
                  </a:lnTo>
                  <a:lnTo>
                    <a:pt x="0" y="542"/>
                  </a:lnTo>
                  <a:lnTo>
                    <a:pt x="0" y="539"/>
                  </a:lnTo>
                  <a:lnTo>
                    <a:pt x="0" y="537"/>
                  </a:lnTo>
                  <a:lnTo>
                    <a:pt x="2" y="535"/>
                  </a:lnTo>
                  <a:lnTo>
                    <a:pt x="3" y="534"/>
                  </a:lnTo>
                  <a:lnTo>
                    <a:pt x="4" y="533"/>
                  </a:lnTo>
                  <a:lnTo>
                    <a:pt x="6" y="531"/>
                  </a:lnTo>
                  <a:lnTo>
                    <a:pt x="8" y="531"/>
                  </a:lnTo>
                  <a:lnTo>
                    <a:pt x="11" y="531"/>
                  </a:lnTo>
                  <a:lnTo>
                    <a:pt x="12" y="531"/>
                  </a:lnTo>
                  <a:lnTo>
                    <a:pt x="15" y="531"/>
                  </a:lnTo>
                  <a:lnTo>
                    <a:pt x="16" y="533"/>
                  </a:lnTo>
                  <a:lnTo>
                    <a:pt x="18" y="534"/>
                  </a:lnTo>
                  <a:lnTo>
                    <a:pt x="19" y="535"/>
                  </a:lnTo>
                  <a:lnTo>
                    <a:pt x="20" y="537"/>
                  </a:lnTo>
                  <a:lnTo>
                    <a:pt x="20" y="539"/>
                  </a:lnTo>
                  <a:lnTo>
                    <a:pt x="22" y="542"/>
                  </a:lnTo>
                  <a:close/>
                  <a:moveTo>
                    <a:pt x="22" y="606"/>
                  </a:moveTo>
                  <a:lnTo>
                    <a:pt x="22" y="627"/>
                  </a:lnTo>
                  <a:lnTo>
                    <a:pt x="20" y="628"/>
                  </a:lnTo>
                  <a:lnTo>
                    <a:pt x="20" y="631"/>
                  </a:lnTo>
                  <a:lnTo>
                    <a:pt x="19" y="632"/>
                  </a:lnTo>
                  <a:lnTo>
                    <a:pt x="18" y="634"/>
                  </a:lnTo>
                  <a:lnTo>
                    <a:pt x="16" y="635"/>
                  </a:lnTo>
                  <a:lnTo>
                    <a:pt x="15" y="636"/>
                  </a:lnTo>
                  <a:lnTo>
                    <a:pt x="12" y="636"/>
                  </a:lnTo>
                  <a:lnTo>
                    <a:pt x="11" y="638"/>
                  </a:lnTo>
                  <a:lnTo>
                    <a:pt x="8" y="636"/>
                  </a:lnTo>
                  <a:lnTo>
                    <a:pt x="6" y="636"/>
                  </a:lnTo>
                  <a:lnTo>
                    <a:pt x="4" y="635"/>
                  </a:lnTo>
                  <a:lnTo>
                    <a:pt x="3" y="634"/>
                  </a:lnTo>
                  <a:lnTo>
                    <a:pt x="2" y="632"/>
                  </a:lnTo>
                  <a:lnTo>
                    <a:pt x="0" y="631"/>
                  </a:lnTo>
                  <a:lnTo>
                    <a:pt x="0" y="628"/>
                  </a:lnTo>
                  <a:lnTo>
                    <a:pt x="0" y="627"/>
                  </a:lnTo>
                  <a:lnTo>
                    <a:pt x="0" y="606"/>
                  </a:lnTo>
                  <a:lnTo>
                    <a:pt x="0" y="603"/>
                  </a:lnTo>
                  <a:lnTo>
                    <a:pt x="0" y="601"/>
                  </a:lnTo>
                  <a:lnTo>
                    <a:pt x="2" y="599"/>
                  </a:lnTo>
                  <a:lnTo>
                    <a:pt x="3" y="598"/>
                  </a:lnTo>
                  <a:lnTo>
                    <a:pt x="4" y="597"/>
                  </a:lnTo>
                  <a:lnTo>
                    <a:pt x="6" y="595"/>
                  </a:lnTo>
                  <a:lnTo>
                    <a:pt x="8" y="595"/>
                  </a:lnTo>
                  <a:lnTo>
                    <a:pt x="11" y="595"/>
                  </a:lnTo>
                  <a:lnTo>
                    <a:pt x="12" y="595"/>
                  </a:lnTo>
                  <a:lnTo>
                    <a:pt x="15" y="595"/>
                  </a:lnTo>
                  <a:lnTo>
                    <a:pt x="16" y="597"/>
                  </a:lnTo>
                  <a:lnTo>
                    <a:pt x="18" y="598"/>
                  </a:lnTo>
                  <a:lnTo>
                    <a:pt x="19" y="599"/>
                  </a:lnTo>
                  <a:lnTo>
                    <a:pt x="20" y="601"/>
                  </a:lnTo>
                  <a:lnTo>
                    <a:pt x="20" y="603"/>
                  </a:lnTo>
                  <a:lnTo>
                    <a:pt x="22" y="606"/>
                  </a:lnTo>
                  <a:close/>
                  <a:moveTo>
                    <a:pt x="22" y="670"/>
                  </a:moveTo>
                  <a:lnTo>
                    <a:pt x="22" y="691"/>
                  </a:lnTo>
                  <a:lnTo>
                    <a:pt x="20" y="692"/>
                  </a:lnTo>
                  <a:lnTo>
                    <a:pt x="20" y="695"/>
                  </a:lnTo>
                  <a:lnTo>
                    <a:pt x="19" y="696"/>
                  </a:lnTo>
                  <a:lnTo>
                    <a:pt x="18" y="697"/>
                  </a:lnTo>
                  <a:lnTo>
                    <a:pt x="16" y="699"/>
                  </a:lnTo>
                  <a:lnTo>
                    <a:pt x="15" y="700"/>
                  </a:lnTo>
                  <a:lnTo>
                    <a:pt x="12" y="700"/>
                  </a:lnTo>
                  <a:lnTo>
                    <a:pt x="11" y="701"/>
                  </a:lnTo>
                  <a:lnTo>
                    <a:pt x="8" y="700"/>
                  </a:lnTo>
                  <a:lnTo>
                    <a:pt x="6" y="700"/>
                  </a:lnTo>
                  <a:lnTo>
                    <a:pt x="4" y="699"/>
                  </a:lnTo>
                  <a:lnTo>
                    <a:pt x="3" y="697"/>
                  </a:lnTo>
                  <a:lnTo>
                    <a:pt x="2" y="696"/>
                  </a:lnTo>
                  <a:lnTo>
                    <a:pt x="0" y="695"/>
                  </a:lnTo>
                  <a:lnTo>
                    <a:pt x="0" y="692"/>
                  </a:lnTo>
                  <a:lnTo>
                    <a:pt x="0" y="691"/>
                  </a:lnTo>
                  <a:lnTo>
                    <a:pt x="0" y="670"/>
                  </a:lnTo>
                  <a:lnTo>
                    <a:pt x="0" y="667"/>
                  </a:lnTo>
                  <a:lnTo>
                    <a:pt x="0" y="664"/>
                  </a:lnTo>
                  <a:lnTo>
                    <a:pt x="2" y="663"/>
                  </a:lnTo>
                  <a:lnTo>
                    <a:pt x="3" y="662"/>
                  </a:lnTo>
                  <a:lnTo>
                    <a:pt x="4" y="660"/>
                  </a:lnTo>
                  <a:lnTo>
                    <a:pt x="6" y="659"/>
                  </a:lnTo>
                  <a:lnTo>
                    <a:pt x="8" y="659"/>
                  </a:lnTo>
                  <a:lnTo>
                    <a:pt x="11" y="659"/>
                  </a:lnTo>
                  <a:lnTo>
                    <a:pt x="12" y="659"/>
                  </a:lnTo>
                  <a:lnTo>
                    <a:pt x="15" y="659"/>
                  </a:lnTo>
                  <a:lnTo>
                    <a:pt x="16" y="660"/>
                  </a:lnTo>
                  <a:lnTo>
                    <a:pt x="18" y="662"/>
                  </a:lnTo>
                  <a:lnTo>
                    <a:pt x="19" y="663"/>
                  </a:lnTo>
                  <a:lnTo>
                    <a:pt x="20" y="664"/>
                  </a:lnTo>
                  <a:lnTo>
                    <a:pt x="20" y="667"/>
                  </a:lnTo>
                  <a:lnTo>
                    <a:pt x="22" y="670"/>
                  </a:lnTo>
                  <a:close/>
                  <a:moveTo>
                    <a:pt x="22" y="733"/>
                  </a:moveTo>
                  <a:lnTo>
                    <a:pt x="22" y="755"/>
                  </a:lnTo>
                  <a:lnTo>
                    <a:pt x="20" y="756"/>
                  </a:lnTo>
                  <a:lnTo>
                    <a:pt x="20" y="759"/>
                  </a:lnTo>
                  <a:lnTo>
                    <a:pt x="19" y="760"/>
                  </a:lnTo>
                  <a:lnTo>
                    <a:pt x="18" y="761"/>
                  </a:lnTo>
                  <a:lnTo>
                    <a:pt x="16" y="763"/>
                  </a:lnTo>
                  <a:lnTo>
                    <a:pt x="15" y="764"/>
                  </a:lnTo>
                  <a:lnTo>
                    <a:pt x="12" y="764"/>
                  </a:lnTo>
                  <a:lnTo>
                    <a:pt x="11" y="765"/>
                  </a:lnTo>
                  <a:lnTo>
                    <a:pt x="8" y="764"/>
                  </a:lnTo>
                  <a:lnTo>
                    <a:pt x="6" y="764"/>
                  </a:lnTo>
                  <a:lnTo>
                    <a:pt x="4" y="763"/>
                  </a:lnTo>
                  <a:lnTo>
                    <a:pt x="3" y="761"/>
                  </a:lnTo>
                  <a:lnTo>
                    <a:pt x="2" y="760"/>
                  </a:lnTo>
                  <a:lnTo>
                    <a:pt x="0" y="759"/>
                  </a:lnTo>
                  <a:lnTo>
                    <a:pt x="0" y="756"/>
                  </a:lnTo>
                  <a:lnTo>
                    <a:pt x="0" y="755"/>
                  </a:lnTo>
                  <a:lnTo>
                    <a:pt x="0" y="733"/>
                  </a:lnTo>
                  <a:lnTo>
                    <a:pt x="0" y="731"/>
                  </a:lnTo>
                  <a:lnTo>
                    <a:pt x="0" y="728"/>
                  </a:lnTo>
                  <a:lnTo>
                    <a:pt x="2" y="727"/>
                  </a:lnTo>
                  <a:lnTo>
                    <a:pt x="3" y="725"/>
                  </a:lnTo>
                  <a:lnTo>
                    <a:pt x="4" y="724"/>
                  </a:lnTo>
                  <a:lnTo>
                    <a:pt x="6" y="723"/>
                  </a:lnTo>
                  <a:lnTo>
                    <a:pt x="8" y="723"/>
                  </a:lnTo>
                  <a:lnTo>
                    <a:pt x="11" y="723"/>
                  </a:lnTo>
                  <a:lnTo>
                    <a:pt x="12" y="723"/>
                  </a:lnTo>
                  <a:lnTo>
                    <a:pt x="15" y="723"/>
                  </a:lnTo>
                  <a:lnTo>
                    <a:pt x="16" y="724"/>
                  </a:lnTo>
                  <a:lnTo>
                    <a:pt x="18" y="725"/>
                  </a:lnTo>
                  <a:lnTo>
                    <a:pt x="19" y="727"/>
                  </a:lnTo>
                  <a:lnTo>
                    <a:pt x="20" y="728"/>
                  </a:lnTo>
                  <a:lnTo>
                    <a:pt x="20" y="731"/>
                  </a:lnTo>
                  <a:lnTo>
                    <a:pt x="22" y="733"/>
                  </a:lnTo>
                  <a:close/>
                  <a:moveTo>
                    <a:pt x="22" y="797"/>
                  </a:moveTo>
                  <a:lnTo>
                    <a:pt x="22" y="818"/>
                  </a:lnTo>
                  <a:lnTo>
                    <a:pt x="20" y="820"/>
                  </a:lnTo>
                  <a:lnTo>
                    <a:pt x="20" y="822"/>
                  </a:lnTo>
                  <a:lnTo>
                    <a:pt x="19" y="824"/>
                  </a:lnTo>
                  <a:lnTo>
                    <a:pt x="18" y="825"/>
                  </a:lnTo>
                  <a:lnTo>
                    <a:pt x="16" y="826"/>
                  </a:lnTo>
                  <a:lnTo>
                    <a:pt x="15" y="828"/>
                  </a:lnTo>
                  <a:lnTo>
                    <a:pt x="12" y="828"/>
                  </a:lnTo>
                  <a:lnTo>
                    <a:pt x="11" y="829"/>
                  </a:lnTo>
                  <a:lnTo>
                    <a:pt x="8" y="828"/>
                  </a:lnTo>
                  <a:lnTo>
                    <a:pt x="6" y="828"/>
                  </a:lnTo>
                  <a:lnTo>
                    <a:pt x="4" y="826"/>
                  </a:lnTo>
                  <a:lnTo>
                    <a:pt x="3" y="825"/>
                  </a:lnTo>
                  <a:lnTo>
                    <a:pt x="2" y="824"/>
                  </a:lnTo>
                  <a:lnTo>
                    <a:pt x="0" y="822"/>
                  </a:lnTo>
                  <a:lnTo>
                    <a:pt x="0" y="820"/>
                  </a:lnTo>
                  <a:lnTo>
                    <a:pt x="0" y="818"/>
                  </a:lnTo>
                  <a:lnTo>
                    <a:pt x="0" y="797"/>
                  </a:lnTo>
                  <a:lnTo>
                    <a:pt x="0" y="794"/>
                  </a:lnTo>
                  <a:lnTo>
                    <a:pt x="0" y="792"/>
                  </a:lnTo>
                  <a:lnTo>
                    <a:pt x="2" y="790"/>
                  </a:lnTo>
                  <a:lnTo>
                    <a:pt x="3" y="789"/>
                  </a:lnTo>
                  <a:lnTo>
                    <a:pt x="4" y="788"/>
                  </a:lnTo>
                  <a:lnTo>
                    <a:pt x="6" y="786"/>
                  </a:lnTo>
                  <a:lnTo>
                    <a:pt x="8" y="786"/>
                  </a:lnTo>
                  <a:lnTo>
                    <a:pt x="11" y="786"/>
                  </a:lnTo>
                  <a:lnTo>
                    <a:pt x="12" y="786"/>
                  </a:lnTo>
                  <a:lnTo>
                    <a:pt x="15" y="786"/>
                  </a:lnTo>
                  <a:lnTo>
                    <a:pt x="16" y="788"/>
                  </a:lnTo>
                  <a:lnTo>
                    <a:pt x="18" y="789"/>
                  </a:lnTo>
                  <a:lnTo>
                    <a:pt x="19" y="790"/>
                  </a:lnTo>
                  <a:lnTo>
                    <a:pt x="20" y="792"/>
                  </a:lnTo>
                  <a:lnTo>
                    <a:pt x="20" y="794"/>
                  </a:lnTo>
                  <a:lnTo>
                    <a:pt x="22" y="797"/>
                  </a:lnTo>
                  <a:close/>
                  <a:moveTo>
                    <a:pt x="22" y="861"/>
                  </a:moveTo>
                  <a:lnTo>
                    <a:pt x="22" y="882"/>
                  </a:lnTo>
                  <a:lnTo>
                    <a:pt x="20" y="883"/>
                  </a:lnTo>
                  <a:lnTo>
                    <a:pt x="20" y="886"/>
                  </a:lnTo>
                  <a:lnTo>
                    <a:pt x="19" y="887"/>
                  </a:lnTo>
                  <a:lnTo>
                    <a:pt x="18" y="889"/>
                  </a:lnTo>
                  <a:lnTo>
                    <a:pt x="16" y="890"/>
                  </a:lnTo>
                  <a:lnTo>
                    <a:pt x="15" y="891"/>
                  </a:lnTo>
                  <a:lnTo>
                    <a:pt x="12" y="891"/>
                  </a:lnTo>
                  <a:lnTo>
                    <a:pt x="11" y="893"/>
                  </a:lnTo>
                  <a:lnTo>
                    <a:pt x="8" y="891"/>
                  </a:lnTo>
                  <a:lnTo>
                    <a:pt x="6" y="891"/>
                  </a:lnTo>
                  <a:lnTo>
                    <a:pt x="4" y="890"/>
                  </a:lnTo>
                  <a:lnTo>
                    <a:pt x="3" y="889"/>
                  </a:lnTo>
                  <a:lnTo>
                    <a:pt x="2" y="887"/>
                  </a:lnTo>
                  <a:lnTo>
                    <a:pt x="0" y="886"/>
                  </a:lnTo>
                  <a:lnTo>
                    <a:pt x="0" y="883"/>
                  </a:lnTo>
                  <a:lnTo>
                    <a:pt x="0" y="882"/>
                  </a:lnTo>
                  <a:lnTo>
                    <a:pt x="0" y="861"/>
                  </a:lnTo>
                  <a:lnTo>
                    <a:pt x="0" y="858"/>
                  </a:lnTo>
                  <a:lnTo>
                    <a:pt x="0" y="855"/>
                  </a:lnTo>
                  <a:lnTo>
                    <a:pt x="2" y="854"/>
                  </a:lnTo>
                  <a:lnTo>
                    <a:pt x="3" y="853"/>
                  </a:lnTo>
                  <a:lnTo>
                    <a:pt x="4" y="851"/>
                  </a:lnTo>
                  <a:lnTo>
                    <a:pt x="6" y="850"/>
                  </a:lnTo>
                  <a:lnTo>
                    <a:pt x="8" y="850"/>
                  </a:lnTo>
                  <a:lnTo>
                    <a:pt x="11" y="850"/>
                  </a:lnTo>
                  <a:lnTo>
                    <a:pt x="12" y="850"/>
                  </a:lnTo>
                  <a:lnTo>
                    <a:pt x="15" y="850"/>
                  </a:lnTo>
                  <a:lnTo>
                    <a:pt x="16" y="851"/>
                  </a:lnTo>
                  <a:lnTo>
                    <a:pt x="18" y="853"/>
                  </a:lnTo>
                  <a:lnTo>
                    <a:pt x="19" y="854"/>
                  </a:lnTo>
                  <a:lnTo>
                    <a:pt x="20" y="855"/>
                  </a:lnTo>
                  <a:lnTo>
                    <a:pt x="20" y="858"/>
                  </a:lnTo>
                  <a:lnTo>
                    <a:pt x="22" y="861"/>
                  </a:lnTo>
                  <a:close/>
                  <a:moveTo>
                    <a:pt x="22" y="925"/>
                  </a:moveTo>
                  <a:lnTo>
                    <a:pt x="22" y="946"/>
                  </a:lnTo>
                  <a:lnTo>
                    <a:pt x="20" y="947"/>
                  </a:lnTo>
                  <a:lnTo>
                    <a:pt x="20" y="950"/>
                  </a:lnTo>
                  <a:lnTo>
                    <a:pt x="19" y="951"/>
                  </a:lnTo>
                  <a:lnTo>
                    <a:pt x="18" y="952"/>
                  </a:lnTo>
                  <a:lnTo>
                    <a:pt x="16" y="954"/>
                  </a:lnTo>
                  <a:lnTo>
                    <a:pt x="15" y="955"/>
                  </a:lnTo>
                  <a:lnTo>
                    <a:pt x="12" y="955"/>
                  </a:lnTo>
                  <a:lnTo>
                    <a:pt x="11" y="956"/>
                  </a:lnTo>
                  <a:lnTo>
                    <a:pt x="8" y="955"/>
                  </a:lnTo>
                  <a:lnTo>
                    <a:pt x="6" y="955"/>
                  </a:lnTo>
                  <a:lnTo>
                    <a:pt x="4" y="954"/>
                  </a:lnTo>
                  <a:lnTo>
                    <a:pt x="3" y="952"/>
                  </a:lnTo>
                  <a:lnTo>
                    <a:pt x="2" y="951"/>
                  </a:lnTo>
                  <a:lnTo>
                    <a:pt x="0" y="950"/>
                  </a:lnTo>
                  <a:lnTo>
                    <a:pt x="0" y="947"/>
                  </a:lnTo>
                  <a:lnTo>
                    <a:pt x="0" y="946"/>
                  </a:lnTo>
                  <a:lnTo>
                    <a:pt x="0" y="925"/>
                  </a:lnTo>
                  <a:lnTo>
                    <a:pt x="0" y="922"/>
                  </a:lnTo>
                  <a:lnTo>
                    <a:pt x="0" y="919"/>
                  </a:lnTo>
                  <a:lnTo>
                    <a:pt x="2" y="918"/>
                  </a:lnTo>
                  <a:lnTo>
                    <a:pt x="3" y="917"/>
                  </a:lnTo>
                  <a:lnTo>
                    <a:pt x="4" y="915"/>
                  </a:lnTo>
                  <a:lnTo>
                    <a:pt x="6" y="914"/>
                  </a:lnTo>
                  <a:lnTo>
                    <a:pt x="8" y="914"/>
                  </a:lnTo>
                  <a:lnTo>
                    <a:pt x="11" y="914"/>
                  </a:lnTo>
                  <a:lnTo>
                    <a:pt x="12" y="914"/>
                  </a:lnTo>
                  <a:lnTo>
                    <a:pt x="15" y="914"/>
                  </a:lnTo>
                  <a:lnTo>
                    <a:pt x="16" y="915"/>
                  </a:lnTo>
                  <a:lnTo>
                    <a:pt x="18" y="917"/>
                  </a:lnTo>
                  <a:lnTo>
                    <a:pt x="19" y="918"/>
                  </a:lnTo>
                  <a:lnTo>
                    <a:pt x="20" y="919"/>
                  </a:lnTo>
                  <a:lnTo>
                    <a:pt x="20" y="922"/>
                  </a:lnTo>
                  <a:lnTo>
                    <a:pt x="22" y="925"/>
                  </a:lnTo>
                  <a:close/>
                  <a:moveTo>
                    <a:pt x="22" y="988"/>
                  </a:moveTo>
                  <a:lnTo>
                    <a:pt x="22" y="1009"/>
                  </a:lnTo>
                  <a:lnTo>
                    <a:pt x="20" y="1011"/>
                  </a:lnTo>
                  <a:lnTo>
                    <a:pt x="20" y="1013"/>
                  </a:lnTo>
                  <a:lnTo>
                    <a:pt x="19" y="1015"/>
                  </a:lnTo>
                  <a:lnTo>
                    <a:pt x="18" y="1016"/>
                  </a:lnTo>
                  <a:lnTo>
                    <a:pt x="16" y="1017"/>
                  </a:lnTo>
                  <a:lnTo>
                    <a:pt x="15" y="1019"/>
                  </a:lnTo>
                  <a:lnTo>
                    <a:pt x="12" y="1019"/>
                  </a:lnTo>
                  <a:lnTo>
                    <a:pt x="11" y="1020"/>
                  </a:lnTo>
                  <a:lnTo>
                    <a:pt x="8" y="1019"/>
                  </a:lnTo>
                  <a:lnTo>
                    <a:pt x="6" y="1019"/>
                  </a:lnTo>
                  <a:lnTo>
                    <a:pt x="4" y="1017"/>
                  </a:lnTo>
                  <a:lnTo>
                    <a:pt x="3" y="1016"/>
                  </a:lnTo>
                  <a:lnTo>
                    <a:pt x="2" y="1015"/>
                  </a:lnTo>
                  <a:lnTo>
                    <a:pt x="0" y="1013"/>
                  </a:lnTo>
                  <a:lnTo>
                    <a:pt x="0" y="1011"/>
                  </a:lnTo>
                  <a:lnTo>
                    <a:pt x="0" y="1009"/>
                  </a:lnTo>
                  <a:lnTo>
                    <a:pt x="0" y="988"/>
                  </a:lnTo>
                  <a:lnTo>
                    <a:pt x="0" y="986"/>
                  </a:lnTo>
                  <a:lnTo>
                    <a:pt x="0" y="983"/>
                  </a:lnTo>
                  <a:lnTo>
                    <a:pt x="2" y="982"/>
                  </a:lnTo>
                  <a:lnTo>
                    <a:pt x="3" y="980"/>
                  </a:lnTo>
                  <a:lnTo>
                    <a:pt x="4" y="979"/>
                  </a:lnTo>
                  <a:lnTo>
                    <a:pt x="6" y="978"/>
                  </a:lnTo>
                  <a:lnTo>
                    <a:pt x="8" y="978"/>
                  </a:lnTo>
                  <a:lnTo>
                    <a:pt x="11" y="978"/>
                  </a:lnTo>
                  <a:lnTo>
                    <a:pt x="12" y="978"/>
                  </a:lnTo>
                  <a:lnTo>
                    <a:pt x="15" y="978"/>
                  </a:lnTo>
                  <a:lnTo>
                    <a:pt x="16" y="979"/>
                  </a:lnTo>
                  <a:lnTo>
                    <a:pt x="18" y="980"/>
                  </a:lnTo>
                  <a:lnTo>
                    <a:pt x="19" y="982"/>
                  </a:lnTo>
                  <a:lnTo>
                    <a:pt x="20" y="983"/>
                  </a:lnTo>
                  <a:lnTo>
                    <a:pt x="20" y="986"/>
                  </a:lnTo>
                  <a:lnTo>
                    <a:pt x="22" y="988"/>
                  </a:lnTo>
                  <a:close/>
                  <a:moveTo>
                    <a:pt x="22" y="1052"/>
                  </a:moveTo>
                  <a:lnTo>
                    <a:pt x="22" y="1073"/>
                  </a:lnTo>
                  <a:lnTo>
                    <a:pt x="20" y="1075"/>
                  </a:lnTo>
                  <a:lnTo>
                    <a:pt x="20" y="1077"/>
                  </a:lnTo>
                  <a:lnTo>
                    <a:pt x="19" y="1079"/>
                  </a:lnTo>
                  <a:lnTo>
                    <a:pt x="18" y="1080"/>
                  </a:lnTo>
                  <a:lnTo>
                    <a:pt x="16" y="1081"/>
                  </a:lnTo>
                  <a:lnTo>
                    <a:pt x="15" y="1083"/>
                  </a:lnTo>
                  <a:lnTo>
                    <a:pt x="12" y="1083"/>
                  </a:lnTo>
                  <a:lnTo>
                    <a:pt x="11" y="1084"/>
                  </a:lnTo>
                  <a:lnTo>
                    <a:pt x="8" y="1083"/>
                  </a:lnTo>
                  <a:lnTo>
                    <a:pt x="6" y="1083"/>
                  </a:lnTo>
                  <a:lnTo>
                    <a:pt x="4" y="1081"/>
                  </a:lnTo>
                  <a:lnTo>
                    <a:pt x="3" y="1080"/>
                  </a:lnTo>
                  <a:lnTo>
                    <a:pt x="2" y="1079"/>
                  </a:lnTo>
                  <a:lnTo>
                    <a:pt x="0" y="1077"/>
                  </a:lnTo>
                  <a:lnTo>
                    <a:pt x="0" y="1075"/>
                  </a:lnTo>
                  <a:lnTo>
                    <a:pt x="0" y="1073"/>
                  </a:lnTo>
                  <a:lnTo>
                    <a:pt x="0" y="1052"/>
                  </a:lnTo>
                  <a:lnTo>
                    <a:pt x="0" y="1049"/>
                  </a:lnTo>
                  <a:lnTo>
                    <a:pt x="0" y="1047"/>
                  </a:lnTo>
                  <a:lnTo>
                    <a:pt x="2" y="1045"/>
                  </a:lnTo>
                  <a:lnTo>
                    <a:pt x="3" y="1044"/>
                  </a:lnTo>
                  <a:lnTo>
                    <a:pt x="4" y="1043"/>
                  </a:lnTo>
                  <a:lnTo>
                    <a:pt x="6" y="1041"/>
                  </a:lnTo>
                  <a:lnTo>
                    <a:pt x="8" y="1041"/>
                  </a:lnTo>
                  <a:lnTo>
                    <a:pt x="11" y="1041"/>
                  </a:lnTo>
                  <a:lnTo>
                    <a:pt x="12" y="1041"/>
                  </a:lnTo>
                  <a:lnTo>
                    <a:pt x="15" y="1041"/>
                  </a:lnTo>
                  <a:lnTo>
                    <a:pt x="16" y="1043"/>
                  </a:lnTo>
                  <a:lnTo>
                    <a:pt x="18" y="1044"/>
                  </a:lnTo>
                  <a:lnTo>
                    <a:pt x="19" y="1045"/>
                  </a:lnTo>
                  <a:lnTo>
                    <a:pt x="20" y="1047"/>
                  </a:lnTo>
                  <a:lnTo>
                    <a:pt x="20" y="1049"/>
                  </a:lnTo>
                  <a:lnTo>
                    <a:pt x="22" y="1052"/>
                  </a:lnTo>
                  <a:close/>
                  <a:moveTo>
                    <a:pt x="22" y="1116"/>
                  </a:moveTo>
                  <a:lnTo>
                    <a:pt x="22" y="1137"/>
                  </a:lnTo>
                  <a:lnTo>
                    <a:pt x="20" y="1138"/>
                  </a:lnTo>
                  <a:lnTo>
                    <a:pt x="20" y="1141"/>
                  </a:lnTo>
                  <a:lnTo>
                    <a:pt x="19" y="1142"/>
                  </a:lnTo>
                  <a:lnTo>
                    <a:pt x="18" y="1144"/>
                  </a:lnTo>
                  <a:lnTo>
                    <a:pt x="16" y="1145"/>
                  </a:lnTo>
                  <a:lnTo>
                    <a:pt x="15" y="1146"/>
                  </a:lnTo>
                  <a:lnTo>
                    <a:pt x="12" y="1146"/>
                  </a:lnTo>
                  <a:lnTo>
                    <a:pt x="11" y="1148"/>
                  </a:lnTo>
                  <a:lnTo>
                    <a:pt x="8" y="1146"/>
                  </a:lnTo>
                  <a:lnTo>
                    <a:pt x="6" y="1146"/>
                  </a:lnTo>
                  <a:lnTo>
                    <a:pt x="4" y="1145"/>
                  </a:lnTo>
                  <a:lnTo>
                    <a:pt x="3" y="1144"/>
                  </a:lnTo>
                  <a:lnTo>
                    <a:pt x="2" y="1142"/>
                  </a:lnTo>
                  <a:lnTo>
                    <a:pt x="0" y="1141"/>
                  </a:lnTo>
                  <a:lnTo>
                    <a:pt x="0" y="1138"/>
                  </a:lnTo>
                  <a:lnTo>
                    <a:pt x="0" y="1137"/>
                  </a:lnTo>
                  <a:lnTo>
                    <a:pt x="0" y="1116"/>
                  </a:lnTo>
                  <a:lnTo>
                    <a:pt x="0" y="1113"/>
                  </a:lnTo>
                  <a:lnTo>
                    <a:pt x="0" y="1110"/>
                  </a:lnTo>
                  <a:lnTo>
                    <a:pt x="2" y="1109"/>
                  </a:lnTo>
                  <a:lnTo>
                    <a:pt x="3" y="1108"/>
                  </a:lnTo>
                  <a:lnTo>
                    <a:pt x="4" y="1106"/>
                  </a:lnTo>
                  <a:lnTo>
                    <a:pt x="6" y="1105"/>
                  </a:lnTo>
                  <a:lnTo>
                    <a:pt x="8" y="1105"/>
                  </a:lnTo>
                  <a:lnTo>
                    <a:pt x="11" y="1105"/>
                  </a:lnTo>
                  <a:lnTo>
                    <a:pt x="12" y="1105"/>
                  </a:lnTo>
                  <a:lnTo>
                    <a:pt x="15" y="1105"/>
                  </a:lnTo>
                  <a:lnTo>
                    <a:pt x="16" y="1106"/>
                  </a:lnTo>
                  <a:lnTo>
                    <a:pt x="18" y="1108"/>
                  </a:lnTo>
                  <a:lnTo>
                    <a:pt x="19" y="1109"/>
                  </a:lnTo>
                  <a:lnTo>
                    <a:pt x="20" y="1110"/>
                  </a:lnTo>
                  <a:lnTo>
                    <a:pt x="20" y="1113"/>
                  </a:lnTo>
                  <a:lnTo>
                    <a:pt x="22" y="1116"/>
                  </a:lnTo>
                  <a:close/>
                  <a:moveTo>
                    <a:pt x="22" y="1179"/>
                  </a:moveTo>
                  <a:lnTo>
                    <a:pt x="22" y="1201"/>
                  </a:lnTo>
                  <a:lnTo>
                    <a:pt x="20" y="1202"/>
                  </a:lnTo>
                  <a:lnTo>
                    <a:pt x="20" y="1205"/>
                  </a:lnTo>
                  <a:lnTo>
                    <a:pt x="19" y="1206"/>
                  </a:lnTo>
                  <a:lnTo>
                    <a:pt x="18" y="1207"/>
                  </a:lnTo>
                  <a:lnTo>
                    <a:pt x="16" y="1209"/>
                  </a:lnTo>
                  <a:lnTo>
                    <a:pt x="15" y="1210"/>
                  </a:lnTo>
                  <a:lnTo>
                    <a:pt x="12" y="1210"/>
                  </a:lnTo>
                  <a:lnTo>
                    <a:pt x="11" y="1211"/>
                  </a:lnTo>
                  <a:lnTo>
                    <a:pt x="8" y="1210"/>
                  </a:lnTo>
                  <a:lnTo>
                    <a:pt x="6" y="1210"/>
                  </a:lnTo>
                  <a:lnTo>
                    <a:pt x="4" y="1209"/>
                  </a:lnTo>
                  <a:lnTo>
                    <a:pt x="3" y="1207"/>
                  </a:lnTo>
                  <a:lnTo>
                    <a:pt x="2" y="1206"/>
                  </a:lnTo>
                  <a:lnTo>
                    <a:pt x="0" y="1205"/>
                  </a:lnTo>
                  <a:lnTo>
                    <a:pt x="0" y="1202"/>
                  </a:lnTo>
                  <a:lnTo>
                    <a:pt x="0" y="1201"/>
                  </a:lnTo>
                  <a:lnTo>
                    <a:pt x="0" y="1179"/>
                  </a:lnTo>
                  <a:lnTo>
                    <a:pt x="0" y="1177"/>
                  </a:lnTo>
                  <a:lnTo>
                    <a:pt x="0" y="1174"/>
                  </a:lnTo>
                  <a:lnTo>
                    <a:pt x="2" y="1173"/>
                  </a:lnTo>
                  <a:lnTo>
                    <a:pt x="3" y="1171"/>
                  </a:lnTo>
                  <a:lnTo>
                    <a:pt x="4" y="1170"/>
                  </a:lnTo>
                  <a:lnTo>
                    <a:pt x="6" y="1169"/>
                  </a:lnTo>
                  <a:lnTo>
                    <a:pt x="8" y="1169"/>
                  </a:lnTo>
                  <a:lnTo>
                    <a:pt x="11" y="1169"/>
                  </a:lnTo>
                  <a:lnTo>
                    <a:pt x="12" y="1169"/>
                  </a:lnTo>
                  <a:lnTo>
                    <a:pt x="15" y="1169"/>
                  </a:lnTo>
                  <a:lnTo>
                    <a:pt x="16" y="1170"/>
                  </a:lnTo>
                  <a:lnTo>
                    <a:pt x="18" y="1171"/>
                  </a:lnTo>
                  <a:lnTo>
                    <a:pt x="19" y="1173"/>
                  </a:lnTo>
                  <a:lnTo>
                    <a:pt x="20" y="1174"/>
                  </a:lnTo>
                  <a:lnTo>
                    <a:pt x="20" y="1177"/>
                  </a:lnTo>
                  <a:lnTo>
                    <a:pt x="22" y="1179"/>
                  </a:lnTo>
                  <a:close/>
                  <a:moveTo>
                    <a:pt x="22" y="1243"/>
                  </a:moveTo>
                  <a:lnTo>
                    <a:pt x="22" y="1264"/>
                  </a:lnTo>
                  <a:lnTo>
                    <a:pt x="20" y="1266"/>
                  </a:lnTo>
                  <a:lnTo>
                    <a:pt x="20" y="1268"/>
                  </a:lnTo>
                  <a:lnTo>
                    <a:pt x="19" y="1270"/>
                  </a:lnTo>
                  <a:lnTo>
                    <a:pt x="18" y="1271"/>
                  </a:lnTo>
                  <a:lnTo>
                    <a:pt x="16" y="1272"/>
                  </a:lnTo>
                  <a:lnTo>
                    <a:pt x="15" y="1274"/>
                  </a:lnTo>
                  <a:lnTo>
                    <a:pt x="12" y="1274"/>
                  </a:lnTo>
                  <a:lnTo>
                    <a:pt x="11" y="1275"/>
                  </a:lnTo>
                  <a:lnTo>
                    <a:pt x="8" y="1274"/>
                  </a:lnTo>
                  <a:lnTo>
                    <a:pt x="6" y="1274"/>
                  </a:lnTo>
                  <a:lnTo>
                    <a:pt x="4" y="1272"/>
                  </a:lnTo>
                  <a:lnTo>
                    <a:pt x="3" y="1271"/>
                  </a:lnTo>
                  <a:lnTo>
                    <a:pt x="2" y="1270"/>
                  </a:lnTo>
                  <a:lnTo>
                    <a:pt x="0" y="1268"/>
                  </a:lnTo>
                  <a:lnTo>
                    <a:pt x="0" y="1266"/>
                  </a:lnTo>
                  <a:lnTo>
                    <a:pt x="0" y="1264"/>
                  </a:lnTo>
                  <a:lnTo>
                    <a:pt x="0" y="1243"/>
                  </a:lnTo>
                  <a:lnTo>
                    <a:pt x="0" y="1241"/>
                  </a:lnTo>
                  <a:lnTo>
                    <a:pt x="0" y="1238"/>
                  </a:lnTo>
                  <a:lnTo>
                    <a:pt x="2" y="1237"/>
                  </a:lnTo>
                  <a:lnTo>
                    <a:pt x="3" y="1235"/>
                  </a:lnTo>
                  <a:lnTo>
                    <a:pt x="4" y="1234"/>
                  </a:lnTo>
                  <a:lnTo>
                    <a:pt x="6" y="1233"/>
                  </a:lnTo>
                  <a:lnTo>
                    <a:pt x="8" y="1233"/>
                  </a:lnTo>
                  <a:lnTo>
                    <a:pt x="11" y="1233"/>
                  </a:lnTo>
                  <a:lnTo>
                    <a:pt x="12" y="1233"/>
                  </a:lnTo>
                  <a:lnTo>
                    <a:pt x="15" y="1233"/>
                  </a:lnTo>
                  <a:lnTo>
                    <a:pt x="16" y="1234"/>
                  </a:lnTo>
                  <a:lnTo>
                    <a:pt x="18" y="1235"/>
                  </a:lnTo>
                  <a:lnTo>
                    <a:pt x="19" y="1237"/>
                  </a:lnTo>
                  <a:lnTo>
                    <a:pt x="20" y="1238"/>
                  </a:lnTo>
                  <a:lnTo>
                    <a:pt x="20" y="1241"/>
                  </a:lnTo>
                  <a:lnTo>
                    <a:pt x="22" y="1243"/>
                  </a:lnTo>
                  <a:close/>
                  <a:moveTo>
                    <a:pt x="22" y="1307"/>
                  </a:moveTo>
                  <a:lnTo>
                    <a:pt x="22" y="1328"/>
                  </a:lnTo>
                  <a:lnTo>
                    <a:pt x="20" y="1329"/>
                  </a:lnTo>
                  <a:lnTo>
                    <a:pt x="20" y="1332"/>
                  </a:lnTo>
                  <a:lnTo>
                    <a:pt x="19" y="1333"/>
                  </a:lnTo>
                  <a:lnTo>
                    <a:pt x="18" y="1335"/>
                  </a:lnTo>
                  <a:lnTo>
                    <a:pt x="16" y="1336"/>
                  </a:lnTo>
                  <a:lnTo>
                    <a:pt x="15" y="1337"/>
                  </a:lnTo>
                  <a:lnTo>
                    <a:pt x="12" y="1337"/>
                  </a:lnTo>
                  <a:lnTo>
                    <a:pt x="11" y="1339"/>
                  </a:lnTo>
                  <a:lnTo>
                    <a:pt x="8" y="1337"/>
                  </a:lnTo>
                  <a:lnTo>
                    <a:pt x="6" y="1337"/>
                  </a:lnTo>
                  <a:lnTo>
                    <a:pt x="4" y="1336"/>
                  </a:lnTo>
                  <a:lnTo>
                    <a:pt x="3" y="1335"/>
                  </a:lnTo>
                  <a:lnTo>
                    <a:pt x="2" y="1333"/>
                  </a:lnTo>
                  <a:lnTo>
                    <a:pt x="0" y="1332"/>
                  </a:lnTo>
                  <a:lnTo>
                    <a:pt x="0" y="1329"/>
                  </a:lnTo>
                  <a:lnTo>
                    <a:pt x="0" y="1328"/>
                  </a:lnTo>
                  <a:lnTo>
                    <a:pt x="0" y="1307"/>
                  </a:lnTo>
                  <a:lnTo>
                    <a:pt x="0" y="1304"/>
                  </a:lnTo>
                  <a:lnTo>
                    <a:pt x="0" y="1302"/>
                  </a:lnTo>
                  <a:lnTo>
                    <a:pt x="2" y="1300"/>
                  </a:lnTo>
                  <a:lnTo>
                    <a:pt x="3" y="1299"/>
                  </a:lnTo>
                  <a:lnTo>
                    <a:pt x="4" y="1298"/>
                  </a:lnTo>
                  <a:lnTo>
                    <a:pt x="6" y="1296"/>
                  </a:lnTo>
                  <a:lnTo>
                    <a:pt x="8" y="1296"/>
                  </a:lnTo>
                  <a:lnTo>
                    <a:pt x="11" y="1296"/>
                  </a:lnTo>
                  <a:lnTo>
                    <a:pt x="12" y="1296"/>
                  </a:lnTo>
                  <a:lnTo>
                    <a:pt x="15" y="1296"/>
                  </a:lnTo>
                  <a:lnTo>
                    <a:pt x="16" y="1298"/>
                  </a:lnTo>
                  <a:lnTo>
                    <a:pt x="18" y="1299"/>
                  </a:lnTo>
                  <a:lnTo>
                    <a:pt x="19" y="1300"/>
                  </a:lnTo>
                  <a:lnTo>
                    <a:pt x="20" y="1302"/>
                  </a:lnTo>
                  <a:lnTo>
                    <a:pt x="20" y="1304"/>
                  </a:lnTo>
                  <a:lnTo>
                    <a:pt x="22" y="1307"/>
                  </a:lnTo>
                  <a:close/>
                  <a:moveTo>
                    <a:pt x="22" y="1371"/>
                  </a:moveTo>
                  <a:lnTo>
                    <a:pt x="22" y="1392"/>
                  </a:lnTo>
                  <a:lnTo>
                    <a:pt x="20" y="1393"/>
                  </a:lnTo>
                  <a:lnTo>
                    <a:pt x="20" y="1396"/>
                  </a:lnTo>
                  <a:lnTo>
                    <a:pt x="19" y="1397"/>
                  </a:lnTo>
                  <a:lnTo>
                    <a:pt x="18" y="1399"/>
                  </a:lnTo>
                  <a:lnTo>
                    <a:pt x="16" y="1400"/>
                  </a:lnTo>
                  <a:lnTo>
                    <a:pt x="15" y="1401"/>
                  </a:lnTo>
                  <a:lnTo>
                    <a:pt x="12" y="1401"/>
                  </a:lnTo>
                  <a:lnTo>
                    <a:pt x="11" y="1403"/>
                  </a:lnTo>
                  <a:lnTo>
                    <a:pt x="8" y="1401"/>
                  </a:lnTo>
                  <a:lnTo>
                    <a:pt x="6" y="1401"/>
                  </a:lnTo>
                  <a:lnTo>
                    <a:pt x="4" y="1400"/>
                  </a:lnTo>
                  <a:lnTo>
                    <a:pt x="3" y="1399"/>
                  </a:lnTo>
                  <a:lnTo>
                    <a:pt x="2" y="1397"/>
                  </a:lnTo>
                  <a:lnTo>
                    <a:pt x="0" y="1396"/>
                  </a:lnTo>
                  <a:lnTo>
                    <a:pt x="0" y="1393"/>
                  </a:lnTo>
                  <a:lnTo>
                    <a:pt x="0" y="1392"/>
                  </a:lnTo>
                  <a:lnTo>
                    <a:pt x="0" y="1371"/>
                  </a:lnTo>
                  <a:lnTo>
                    <a:pt x="0" y="1368"/>
                  </a:lnTo>
                  <a:lnTo>
                    <a:pt x="0" y="1365"/>
                  </a:lnTo>
                  <a:lnTo>
                    <a:pt x="2" y="1364"/>
                  </a:lnTo>
                  <a:lnTo>
                    <a:pt x="3" y="1363"/>
                  </a:lnTo>
                  <a:lnTo>
                    <a:pt x="4" y="1361"/>
                  </a:lnTo>
                  <a:lnTo>
                    <a:pt x="6" y="1360"/>
                  </a:lnTo>
                  <a:lnTo>
                    <a:pt x="8" y="1360"/>
                  </a:lnTo>
                  <a:lnTo>
                    <a:pt x="11" y="1360"/>
                  </a:lnTo>
                  <a:lnTo>
                    <a:pt x="12" y="1360"/>
                  </a:lnTo>
                  <a:lnTo>
                    <a:pt x="15" y="1360"/>
                  </a:lnTo>
                  <a:lnTo>
                    <a:pt x="16" y="1361"/>
                  </a:lnTo>
                  <a:lnTo>
                    <a:pt x="18" y="1363"/>
                  </a:lnTo>
                  <a:lnTo>
                    <a:pt x="19" y="1364"/>
                  </a:lnTo>
                  <a:lnTo>
                    <a:pt x="20" y="1365"/>
                  </a:lnTo>
                  <a:lnTo>
                    <a:pt x="20" y="1368"/>
                  </a:lnTo>
                  <a:lnTo>
                    <a:pt x="22" y="1371"/>
                  </a:lnTo>
                  <a:close/>
                  <a:moveTo>
                    <a:pt x="22" y="1434"/>
                  </a:moveTo>
                  <a:lnTo>
                    <a:pt x="22" y="1456"/>
                  </a:lnTo>
                  <a:lnTo>
                    <a:pt x="20" y="1457"/>
                  </a:lnTo>
                  <a:lnTo>
                    <a:pt x="20" y="1460"/>
                  </a:lnTo>
                  <a:lnTo>
                    <a:pt x="19" y="1461"/>
                  </a:lnTo>
                  <a:lnTo>
                    <a:pt x="18" y="1462"/>
                  </a:lnTo>
                  <a:lnTo>
                    <a:pt x="16" y="1464"/>
                  </a:lnTo>
                  <a:lnTo>
                    <a:pt x="15" y="1465"/>
                  </a:lnTo>
                  <a:lnTo>
                    <a:pt x="12" y="1465"/>
                  </a:lnTo>
                  <a:lnTo>
                    <a:pt x="11" y="1466"/>
                  </a:lnTo>
                  <a:lnTo>
                    <a:pt x="8" y="1465"/>
                  </a:lnTo>
                  <a:lnTo>
                    <a:pt x="6" y="1465"/>
                  </a:lnTo>
                  <a:lnTo>
                    <a:pt x="4" y="1464"/>
                  </a:lnTo>
                  <a:lnTo>
                    <a:pt x="3" y="1462"/>
                  </a:lnTo>
                  <a:lnTo>
                    <a:pt x="2" y="1461"/>
                  </a:lnTo>
                  <a:lnTo>
                    <a:pt x="0" y="1460"/>
                  </a:lnTo>
                  <a:lnTo>
                    <a:pt x="0" y="1457"/>
                  </a:lnTo>
                  <a:lnTo>
                    <a:pt x="0" y="1456"/>
                  </a:lnTo>
                  <a:lnTo>
                    <a:pt x="0" y="1434"/>
                  </a:lnTo>
                  <a:lnTo>
                    <a:pt x="0" y="1432"/>
                  </a:lnTo>
                  <a:lnTo>
                    <a:pt x="0" y="1429"/>
                  </a:lnTo>
                  <a:lnTo>
                    <a:pt x="2" y="1428"/>
                  </a:lnTo>
                  <a:lnTo>
                    <a:pt x="3" y="1426"/>
                  </a:lnTo>
                  <a:lnTo>
                    <a:pt x="4" y="1425"/>
                  </a:lnTo>
                  <a:lnTo>
                    <a:pt x="6" y="1424"/>
                  </a:lnTo>
                  <a:lnTo>
                    <a:pt x="8" y="1424"/>
                  </a:lnTo>
                  <a:lnTo>
                    <a:pt x="11" y="1424"/>
                  </a:lnTo>
                  <a:lnTo>
                    <a:pt x="12" y="1424"/>
                  </a:lnTo>
                  <a:lnTo>
                    <a:pt x="15" y="1424"/>
                  </a:lnTo>
                  <a:lnTo>
                    <a:pt x="16" y="1425"/>
                  </a:lnTo>
                  <a:lnTo>
                    <a:pt x="18" y="1426"/>
                  </a:lnTo>
                  <a:lnTo>
                    <a:pt x="19" y="1428"/>
                  </a:lnTo>
                  <a:lnTo>
                    <a:pt x="20" y="1429"/>
                  </a:lnTo>
                  <a:lnTo>
                    <a:pt x="20" y="1432"/>
                  </a:lnTo>
                  <a:lnTo>
                    <a:pt x="22" y="1434"/>
                  </a:lnTo>
                  <a:close/>
                  <a:moveTo>
                    <a:pt x="22" y="1498"/>
                  </a:moveTo>
                  <a:lnTo>
                    <a:pt x="22" y="1519"/>
                  </a:lnTo>
                  <a:lnTo>
                    <a:pt x="20" y="1521"/>
                  </a:lnTo>
                  <a:lnTo>
                    <a:pt x="20" y="1523"/>
                  </a:lnTo>
                  <a:lnTo>
                    <a:pt x="19" y="1525"/>
                  </a:lnTo>
                  <a:lnTo>
                    <a:pt x="18" y="1526"/>
                  </a:lnTo>
                  <a:lnTo>
                    <a:pt x="16" y="1527"/>
                  </a:lnTo>
                  <a:lnTo>
                    <a:pt x="15" y="1529"/>
                  </a:lnTo>
                  <a:lnTo>
                    <a:pt x="12" y="1529"/>
                  </a:lnTo>
                  <a:lnTo>
                    <a:pt x="11" y="1530"/>
                  </a:lnTo>
                  <a:lnTo>
                    <a:pt x="8" y="1529"/>
                  </a:lnTo>
                  <a:lnTo>
                    <a:pt x="6" y="1529"/>
                  </a:lnTo>
                  <a:lnTo>
                    <a:pt x="4" y="1527"/>
                  </a:lnTo>
                  <a:lnTo>
                    <a:pt x="3" y="1526"/>
                  </a:lnTo>
                  <a:lnTo>
                    <a:pt x="2" y="1525"/>
                  </a:lnTo>
                  <a:lnTo>
                    <a:pt x="0" y="1523"/>
                  </a:lnTo>
                  <a:lnTo>
                    <a:pt x="0" y="1521"/>
                  </a:lnTo>
                  <a:lnTo>
                    <a:pt x="0" y="1519"/>
                  </a:lnTo>
                  <a:lnTo>
                    <a:pt x="0" y="1498"/>
                  </a:lnTo>
                  <a:lnTo>
                    <a:pt x="0" y="1495"/>
                  </a:lnTo>
                  <a:lnTo>
                    <a:pt x="0" y="1493"/>
                  </a:lnTo>
                  <a:lnTo>
                    <a:pt x="2" y="1491"/>
                  </a:lnTo>
                  <a:lnTo>
                    <a:pt x="3" y="1490"/>
                  </a:lnTo>
                  <a:lnTo>
                    <a:pt x="4" y="1489"/>
                  </a:lnTo>
                  <a:lnTo>
                    <a:pt x="6" y="1488"/>
                  </a:lnTo>
                  <a:lnTo>
                    <a:pt x="8" y="1488"/>
                  </a:lnTo>
                  <a:lnTo>
                    <a:pt x="11" y="1488"/>
                  </a:lnTo>
                  <a:lnTo>
                    <a:pt x="12" y="1488"/>
                  </a:lnTo>
                  <a:lnTo>
                    <a:pt x="15" y="1488"/>
                  </a:lnTo>
                  <a:lnTo>
                    <a:pt x="16" y="1489"/>
                  </a:lnTo>
                  <a:lnTo>
                    <a:pt x="18" y="1490"/>
                  </a:lnTo>
                  <a:lnTo>
                    <a:pt x="19" y="1491"/>
                  </a:lnTo>
                  <a:lnTo>
                    <a:pt x="20" y="1493"/>
                  </a:lnTo>
                  <a:lnTo>
                    <a:pt x="20" y="1495"/>
                  </a:lnTo>
                  <a:lnTo>
                    <a:pt x="22" y="1498"/>
                  </a:lnTo>
                  <a:close/>
                  <a:moveTo>
                    <a:pt x="22" y="1562"/>
                  </a:moveTo>
                  <a:lnTo>
                    <a:pt x="22" y="1583"/>
                  </a:lnTo>
                  <a:lnTo>
                    <a:pt x="20" y="1584"/>
                  </a:lnTo>
                  <a:lnTo>
                    <a:pt x="20" y="1587"/>
                  </a:lnTo>
                  <a:lnTo>
                    <a:pt x="19" y="1588"/>
                  </a:lnTo>
                  <a:lnTo>
                    <a:pt x="18" y="1590"/>
                  </a:lnTo>
                  <a:lnTo>
                    <a:pt x="16" y="1591"/>
                  </a:lnTo>
                  <a:lnTo>
                    <a:pt x="15" y="1592"/>
                  </a:lnTo>
                  <a:lnTo>
                    <a:pt x="12" y="1592"/>
                  </a:lnTo>
                  <a:lnTo>
                    <a:pt x="11" y="1594"/>
                  </a:lnTo>
                  <a:lnTo>
                    <a:pt x="8" y="1592"/>
                  </a:lnTo>
                  <a:lnTo>
                    <a:pt x="6" y="1592"/>
                  </a:lnTo>
                  <a:lnTo>
                    <a:pt x="4" y="1591"/>
                  </a:lnTo>
                  <a:lnTo>
                    <a:pt x="3" y="1590"/>
                  </a:lnTo>
                  <a:lnTo>
                    <a:pt x="2" y="1588"/>
                  </a:lnTo>
                  <a:lnTo>
                    <a:pt x="0" y="1587"/>
                  </a:lnTo>
                  <a:lnTo>
                    <a:pt x="0" y="1584"/>
                  </a:lnTo>
                  <a:lnTo>
                    <a:pt x="0" y="1583"/>
                  </a:lnTo>
                  <a:lnTo>
                    <a:pt x="0" y="1562"/>
                  </a:lnTo>
                  <a:lnTo>
                    <a:pt x="0" y="1559"/>
                  </a:lnTo>
                  <a:lnTo>
                    <a:pt x="0" y="1557"/>
                  </a:lnTo>
                  <a:lnTo>
                    <a:pt x="2" y="1555"/>
                  </a:lnTo>
                  <a:lnTo>
                    <a:pt x="3" y="1554"/>
                  </a:lnTo>
                  <a:lnTo>
                    <a:pt x="4" y="1553"/>
                  </a:lnTo>
                  <a:lnTo>
                    <a:pt x="6" y="1551"/>
                  </a:lnTo>
                  <a:lnTo>
                    <a:pt x="8" y="1551"/>
                  </a:lnTo>
                  <a:lnTo>
                    <a:pt x="11" y="1551"/>
                  </a:lnTo>
                  <a:lnTo>
                    <a:pt x="12" y="1551"/>
                  </a:lnTo>
                  <a:lnTo>
                    <a:pt x="15" y="1551"/>
                  </a:lnTo>
                  <a:lnTo>
                    <a:pt x="16" y="1553"/>
                  </a:lnTo>
                  <a:lnTo>
                    <a:pt x="18" y="1554"/>
                  </a:lnTo>
                  <a:lnTo>
                    <a:pt x="19" y="1555"/>
                  </a:lnTo>
                  <a:lnTo>
                    <a:pt x="20" y="1557"/>
                  </a:lnTo>
                  <a:lnTo>
                    <a:pt x="20" y="1559"/>
                  </a:lnTo>
                  <a:lnTo>
                    <a:pt x="22" y="1562"/>
                  </a:lnTo>
                  <a:close/>
                  <a:moveTo>
                    <a:pt x="32" y="1594"/>
                  </a:moveTo>
                  <a:lnTo>
                    <a:pt x="54" y="1594"/>
                  </a:lnTo>
                  <a:lnTo>
                    <a:pt x="55" y="1594"/>
                  </a:lnTo>
                  <a:lnTo>
                    <a:pt x="57" y="1594"/>
                  </a:lnTo>
                  <a:lnTo>
                    <a:pt x="59" y="1595"/>
                  </a:lnTo>
                  <a:lnTo>
                    <a:pt x="60" y="1596"/>
                  </a:lnTo>
                  <a:lnTo>
                    <a:pt x="61" y="1598"/>
                  </a:lnTo>
                  <a:lnTo>
                    <a:pt x="63" y="1599"/>
                  </a:lnTo>
                  <a:lnTo>
                    <a:pt x="63" y="1602"/>
                  </a:lnTo>
                  <a:lnTo>
                    <a:pt x="64" y="1604"/>
                  </a:lnTo>
                  <a:lnTo>
                    <a:pt x="63" y="1606"/>
                  </a:lnTo>
                  <a:lnTo>
                    <a:pt x="63" y="1608"/>
                  </a:lnTo>
                  <a:lnTo>
                    <a:pt x="61" y="1610"/>
                  </a:lnTo>
                  <a:lnTo>
                    <a:pt x="60" y="1611"/>
                  </a:lnTo>
                  <a:lnTo>
                    <a:pt x="59" y="1612"/>
                  </a:lnTo>
                  <a:lnTo>
                    <a:pt x="57" y="1614"/>
                  </a:lnTo>
                  <a:lnTo>
                    <a:pt x="55" y="1614"/>
                  </a:lnTo>
                  <a:lnTo>
                    <a:pt x="54" y="1615"/>
                  </a:lnTo>
                  <a:lnTo>
                    <a:pt x="32" y="1615"/>
                  </a:lnTo>
                  <a:lnTo>
                    <a:pt x="30" y="1614"/>
                  </a:lnTo>
                  <a:lnTo>
                    <a:pt x="27" y="1614"/>
                  </a:lnTo>
                  <a:lnTo>
                    <a:pt x="26" y="1612"/>
                  </a:lnTo>
                  <a:lnTo>
                    <a:pt x="24" y="1611"/>
                  </a:lnTo>
                  <a:lnTo>
                    <a:pt x="23" y="1610"/>
                  </a:lnTo>
                  <a:lnTo>
                    <a:pt x="22" y="1608"/>
                  </a:lnTo>
                  <a:lnTo>
                    <a:pt x="22" y="1606"/>
                  </a:lnTo>
                  <a:lnTo>
                    <a:pt x="22" y="1604"/>
                  </a:lnTo>
                  <a:lnTo>
                    <a:pt x="22" y="1602"/>
                  </a:lnTo>
                  <a:lnTo>
                    <a:pt x="22" y="1599"/>
                  </a:lnTo>
                  <a:lnTo>
                    <a:pt x="23" y="1598"/>
                  </a:lnTo>
                  <a:lnTo>
                    <a:pt x="24" y="1596"/>
                  </a:lnTo>
                  <a:lnTo>
                    <a:pt x="26" y="1595"/>
                  </a:lnTo>
                  <a:lnTo>
                    <a:pt x="27" y="1594"/>
                  </a:lnTo>
                  <a:lnTo>
                    <a:pt x="30" y="1594"/>
                  </a:lnTo>
                  <a:lnTo>
                    <a:pt x="32" y="1594"/>
                  </a:lnTo>
                  <a:close/>
                  <a:moveTo>
                    <a:pt x="96" y="1594"/>
                  </a:moveTo>
                  <a:lnTo>
                    <a:pt x="117" y="1594"/>
                  </a:lnTo>
                  <a:lnTo>
                    <a:pt x="119" y="1594"/>
                  </a:lnTo>
                  <a:lnTo>
                    <a:pt x="121" y="1594"/>
                  </a:lnTo>
                  <a:lnTo>
                    <a:pt x="123" y="1595"/>
                  </a:lnTo>
                  <a:lnTo>
                    <a:pt x="124" y="1596"/>
                  </a:lnTo>
                  <a:lnTo>
                    <a:pt x="125" y="1598"/>
                  </a:lnTo>
                  <a:lnTo>
                    <a:pt x="127" y="1599"/>
                  </a:lnTo>
                  <a:lnTo>
                    <a:pt x="127" y="1602"/>
                  </a:lnTo>
                  <a:lnTo>
                    <a:pt x="128" y="1604"/>
                  </a:lnTo>
                  <a:lnTo>
                    <a:pt x="127" y="1606"/>
                  </a:lnTo>
                  <a:lnTo>
                    <a:pt x="127" y="1608"/>
                  </a:lnTo>
                  <a:lnTo>
                    <a:pt x="125" y="1610"/>
                  </a:lnTo>
                  <a:lnTo>
                    <a:pt x="124" y="1611"/>
                  </a:lnTo>
                  <a:lnTo>
                    <a:pt x="123" y="1612"/>
                  </a:lnTo>
                  <a:lnTo>
                    <a:pt x="121" y="1614"/>
                  </a:lnTo>
                  <a:lnTo>
                    <a:pt x="119" y="1614"/>
                  </a:lnTo>
                  <a:lnTo>
                    <a:pt x="117" y="1615"/>
                  </a:lnTo>
                  <a:lnTo>
                    <a:pt x="96" y="1615"/>
                  </a:lnTo>
                  <a:lnTo>
                    <a:pt x="93" y="1614"/>
                  </a:lnTo>
                  <a:lnTo>
                    <a:pt x="91" y="1614"/>
                  </a:lnTo>
                  <a:lnTo>
                    <a:pt x="89" y="1612"/>
                  </a:lnTo>
                  <a:lnTo>
                    <a:pt x="88" y="1611"/>
                  </a:lnTo>
                  <a:lnTo>
                    <a:pt x="87" y="1610"/>
                  </a:lnTo>
                  <a:lnTo>
                    <a:pt x="85" y="1608"/>
                  </a:lnTo>
                  <a:lnTo>
                    <a:pt x="85" y="1606"/>
                  </a:lnTo>
                  <a:lnTo>
                    <a:pt x="85" y="1604"/>
                  </a:lnTo>
                  <a:lnTo>
                    <a:pt x="85" y="1602"/>
                  </a:lnTo>
                  <a:lnTo>
                    <a:pt x="85" y="1599"/>
                  </a:lnTo>
                  <a:lnTo>
                    <a:pt x="87" y="1598"/>
                  </a:lnTo>
                  <a:lnTo>
                    <a:pt x="88" y="1596"/>
                  </a:lnTo>
                  <a:lnTo>
                    <a:pt x="89" y="1595"/>
                  </a:lnTo>
                  <a:lnTo>
                    <a:pt x="91" y="1594"/>
                  </a:lnTo>
                  <a:lnTo>
                    <a:pt x="93" y="1594"/>
                  </a:lnTo>
                  <a:lnTo>
                    <a:pt x="96" y="1594"/>
                  </a:lnTo>
                  <a:close/>
                  <a:moveTo>
                    <a:pt x="160" y="1594"/>
                  </a:moveTo>
                  <a:lnTo>
                    <a:pt x="181" y="1594"/>
                  </a:lnTo>
                  <a:lnTo>
                    <a:pt x="182" y="1594"/>
                  </a:lnTo>
                  <a:lnTo>
                    <a:pt x="185" y="1594"/>
                  </a:lnTo>
                  <a:lnTo>
                    <a:pt x="186" y="1595"/>
                  </a:lnTo>
                  <a:lnTo>
                    <a:pt x="188" y="1596"/>
                  </a:lnTo>
                  <a:lnTo>
                    <a:pt x="189" y="1598"/>
                  </a:lnTo>
                  <a:lnTo>
                    <a:pt x="190" y="1599"/>
                  </a:lnTo>
                  <a:lnTo>
                    <a:pt x="190" y="1602"/>
                  </a:lnTo>
                  <a:lnTo>
                    <a:pt x="192" y="1604"/>
                  </a:lnTo>
                  <a:lnTo>
                    <a:pt x="190" y="1606"/>
                  </a:lnTo>
                  <a:lnTo>
                    <a:pt x="190" y="1608"/>
                  </a:lnTo>
                  <a:lnTo>
                    <a:pt x="189" y="1610"/>
                  </a:lnTo>
                  <a:lnTo>
                    <a:pt x="188" y="1611"/>
                  </a:lnTo>
                  <a:lnTo>
                    <a:pt x="186" y="1612"/>
                  </a:lnTo>
                  <a:lnTo>
                    <a:pt x="185" y="1614"/>
                  </a:lnTo>
                  <a:lnTo>
                    <a:pt x="182" y="1614"/>
                  </a:lnTo>
                  <a:lnTo>
                    <a:pt x="181" y="1615"/>
                  </a:lnTo>
                  <a:lnTo>
                    <a:pt x="160" y="1615"/>
                  </a:lnTo>
                  <a:lnTo>
                    <a:pt x="157" y="1614"/>
                  </a:lnTo>
                  <a:lnTo>
                    <a:pt x="154" y="1614"/>
                  </a:lnTo>
                  <a:lnTo>
                    <a:pt x="153" y="1612"/>
                  </a:lnTo>
                  <a:lnTo>
                    <a:pt x="152" y="1611"/>
                  </a:lnTo>
                  <a:lnTo>
                    <a:pt x="150" y="1610"/>
                  </a:lnTo>
                  <a:lnTo>
                    <a:pt x="149" y="1608"/>
                  </a:lnTo>
                  <a:lnTo>
                    <a:pt x="149" y="1606"/>
                  </a:lnTo>
                  <a:lnTo>
                    <a:pt x="149" y="1604"/>
                  </a:lnTo>
                  <a:lnTo>
                    <a:pt x="149" y="1602"/>
                  </a:lnTo>
                  <a:lnTo>
                    <a:pt x="149" y="1599"/>
                  </a:lnTo>
                  <a:lnTo>
                    <a:pt x="150" y="1598"/>
                  </a:lnTo>
                  <a:lnTo>
                    <a:pt x="152" y="1596"/>
                  </a:lnTo>
                  <a:lnTo>
                    <a:pt x="153" y="1595"/>
                  </a:lnTo>
                  <a:lnTo>
                    <a:pt x="154" y="1594"/>
                  </a:lnTo>
                  <a:lnTo>
                    <a:pt x="157" y="1594"/>
                  </a:lnTo>
                  <a:lnTo>
                    <a:pt x="160" y="1594"/>
                  </a:lnTo>
                  <a:close/>
                  <a:moveTo>
                    <a:pt x="223" y="1594"/>
                  </a:moveTo>
                  <a:lnTo>
                    <a:pt x="245" y="1594"/>
                  </a:lnTo>
                  <a:lnTo>
                    <a:pt x="246" y="1594"/>
                  </a:lnTo>
                  <a:lnTo>
                    <a:pt x="249" y="1594"/>
                  </a:lnTo>
                  <a:lnTo>
                    <a:pt x="250" y="1595"/>
                  </a:lnTo>
                  <a:lnTo>
                    <a:pt x="251" y="1596"/>
                  </a:lnTo>
                  <a:lnTo>
                    <a:pt x="253" y="1598"/>
                  </a:lnTo>
                  <a:lnTo>
                    <a:pt x="254" y="1599"/>
                  </a:lnTo>
                  <a:lnTo>
                    <a:pt x="254" y="1602"/>
                  </a:lnTo>
                  <a:lnTo>
                    <a:pt x="255" y="1604"/>
                  </a:lnTo>
                  <a:lnTo>
                    <a:pt x="254" y="1606"/>
                  </a:lnTo>
                  <a:lnTo>
                    <a:pt x="254" y="1608"/>
                  </a:lnTo>
                  <a:lnTo>
                    <a:pt x="253" y="1610"/>
                  </a:lnTo>
                  <a:lnTo>
                    <a:pt x="251" y="1611"/>
                  </a:lnTo>
                  <a:lnTo>
                    <a:pt x="250" y="1612"/>
                  </a:lnTo>
                  <a:lnTo>
                    <a:pt x="249" y="1614"/>
                  </a:lnTo>
                  <a:lnTo>
                    <a:pt x="246" y="1614"/>
                  </a:lnTo>
                  <a:lnTo>
                    <a:pt x="245" y="1615"/>
                  </a:lnTo>
                  <a:lnTo>
                    <a:pt x="223" y="1615"/>
                  </a:lnTo>
                  <a:lnTo>
                    <a:pt x="221" y="1614"/>
                  </a:lnTo>
                  <a:lnTo>
                    <a:pt x="218" y="1614"/>
                  </a:lnTo>
                  <a:lnTo>
                    <a:pt x="217" y="1612"/>
                  </a:lnTo>
                  <a:lnTo>
                    <a:pt x="215" y="1611"/>
                  </a:lnTo>
                  <a:lnTo>
                    <a:pt x="214" y="1610"/>
                  </a:lnTo>
                  <a:lnTo>
                    <a:pt x="213" y="1608"/>
                  </a:lnTo>
                  <a:lnTo>
                    <a:pt x="213" y="1606"/>
                  </a:lnTo>
                  <a:lnTo>
                    <a:pt x="213" y="1604"/>
                  </a:lnTo>
                  <a:lnTo>
                    <a:pt x="213" y="1602"/>
                  </a:lnTo>
                  <a:lnTo>
                    <a:pt x="213" y="1599"/>
                  </a:lnTo>
                  <a:lnTo>
                    <a:pt x="214" y="1598"/>
                  </a:lnTo>
                  <a:lnTo>
                    <a:pt x="215" y="1596"/>
                  </a:lnTo>
                  <a:lnTo>
                    <a:pt x="217" y="1595"/>
                  </a:lnTo>
                  <a:lnTo>
                    <a:pt x="218" y="1594"/>
                  </a:lnTo>
                  <a:lnTo>
                    <a:pt x="221" y="1594"/>
                  </a:lnTo>
                  <a:lnTo>
                    <a:pt x="223" y="1594"/>
                  </a:lnTo>
                  <a:close/>
                  <a:moveTo>
                    <a:pt x="287" y="1594"/>
                  </a:moveTo>
                  <a:lnTo>
                    <a:pt x="308" y="1594"/>
                  </a:lnTo>
                  <a:lnTo>
                    <a:pt x="310" y="1594"/>
                  </a:lnTo>
                  <a:lnTo>
                    <a:pt x="312" y="1594"/>
                  </a:lnTo>
                  <a:lnTo>
                    <a:pt x="314" y="1595"/>
                  </a:lnTo>
                  <a:lnTo>
                    <a:pt x="315" y="1596"/>
                  </a:lnTo>
                  <a:lnTo>
                    <a:pt x="316" y="1598"/>
                  </a:lnTo>
                  <a:lnTo>
                    <a:pt x="318" y="1599"/>
                  </a:lnTo>
                  <a:lnTo>
                    <a:pt x="318" y="1602"/>
                  </a:lnTo>
                  <a:lnTo>
                    <a:pt x="319" y="1604"/>
                  </a:lnTo>
                  <a:lnTo>
                    <a:pt x="318" y="1606"/>
                  </a:lnTo>
                  <a:lnTo>
                    <a:pt x="318" y="1608"/>
                  </a:lnTo>
                  <a:lnTo>
                    <a:pt x="316" y="1610"/>
                  </a:lnTo>
                  <a:lnTo>
                    <a:pt x="315" y="1611"/>
                  </a:lnTo>
                  <a:lnTo>
                    <a:pt x="314" y="1612"/>
                  </a:lnTo>
                  <a:lnTo>
                    <a:pt x="312" y="1614"/>
                  </a:lnTo>
                  <a:lnTo>
                    <a:pt x="310" y="1614"/>
                  </a:lnTo>
                  <a:lnTo>
                    <a:pt x="308" y="1615"/>
                  </a:lnTo>
                  <a:lnTo>
                    <a:pt x="287" y="1615"/>
                  </a:lnTo>
                  <a:lnTo>
                    <a:pt x="285" y="1614"/>
                  </a:lnTo>
                  <a:lnTo>
                    <a:pt x="282" y="1614"/>
                  </a:lnTo>
                  <a:lnTo>
                    <a:pt x="281" y="1612"/>
                  </a:lnTo>
                  <a:lnTo>
                    <a:pt x="279" y="1611"/>
                  </a:lnTo>
                  <a:lnTo>
                    <a:pt x="278" y="1610"/>
                  </a:lnTo>
                  <a:lnTo>
                    <a:pt x="277" y="1608"/>
                  </a:lnTo>
                  <a:lnTo>
                    <a:pt x="277" y="1606"/>
                  </a:lnTo>
                  <a:lnTo>
                    <a:pt x="277" y="1604"/>
                  </a:lnTo>
                  <a:lnTo>
                    <a:pt x="277" y="1602"/>
                  </a:lnTo>
                  <a:lnTo>
                    <a:pt x="277" y="1599"/>
                  </a:lnTo>
                  <a:lnTo>
                    <a:pt x="278" y="1598"/>
                  </a:lnTo>
                  <a:lnTo>
                    <a:pt x="279" y="1596"/>
                  </a:lnTo>
                  <a:lnTo>
                    <a:pt x="281" y="1595"/>
                  </a:lnTo>
                  <a:lnTo>
                    <a:pt x="282" y="1594"/>
                  </a:lnTo>
                  <a:lnTo>
                    <a:pt x="285" y="1594"/>
                  </a:lnTo>
                  <a:lnTo>
                    <a:pt x="287" y="1594"/>
                  </a:lnTo>
                  <a:close/>
                  <a:moveTo>
                    <a:pt x="351" y="1594"/>
                  </a:moveTo>
                  <a:lnTo>
                    <a:pt x="372" y="1594"/>
                  </a:lnTo>
                  <a:lnTo>
                    <a:pt x="373" y="1594"/>
                  </a:lnTo>
                  <a:lnTo>
                    <a:pt x="376" y="1594"/>
                  </a:lnTo>
                  <a:lnTo>
                    <a:pt x="377" y="1595"/>
                  </a:lnTo>
                  <a:lnTo>
                    <a:pt x="379" y="1596"/>
                  </a:lnTo>
                  <a:lnTo>
                    <a:pt x="380" y="1598"/>
                  </a:lnTo>
                  <a:lnTo>
                    <a:pt x="381" y="1599"/>
                  </a:lnTo>
                  <a:lnTo>
                    <a:pt x="381" y="1602"/>
                  </a:lnTo>
                  <a:lnTo>
                    <a:pt x="383" y="1604"/>
                  </a:lnTo>
                  <a:lnTo>
                    <a:pt x="381" y="1606"/>
                  </a:lnTo>
                  <a:lnTo>
                    <a:pt x="381" y="1608"/>
                  </a:lnTo>
                  <a:lnTo>
                    <a:pt x="380" y="1610"/>
                  </a:lnTo>
                  <a:lnTo>
                    <a:pt x="379" y="1611"/>
                  </a:lnTo>
                  <a:lnTo>
                    <a:pt x="377" y="1612"/>
                  </a:lnTo>
                  <a:lnTo>
                    <a:pt x="376" y="1614"/>
                  </a:lnTo>
                  <a:lnTo>
                    <a:pt x="373" y="1614"/>
                  </a:lnTo>
                  <a:lnTo>
                    <a:pt x="372" y="1615"/>
                  </a:lnTo>
                  <a:lnTo>
                    <a:pt x="351" y="1615"/>
                  </a:lnTo>
                  <a:lnTo>
                    <a:pt x="348" y="1614"/>
                  </a:lnTo>
                  <a:lnTo>
                    <a:pt x="346" y="1614"/>
                  </a:lnTo>
                  <a:lnTo>
                    <a:pt x="344" y="1612"/>
                  </a:lnTo>
                  <a:lnTo>
                    <a:pt x="343" y="1611"/>
                  </a:lnTo>
                  <a:lnTo>
                    <a:pt x="342" y="1610"/>
                  </a:lnTo>
                  <a:lnTo>
                    <a:pt x="340" y="1608"/>
                  </a:lnTo>
                  <a:lnTo>
                    <a:pt x="340" y="1606"/>
                  </a:lnTo>
                  <a:lnTo>
                    <a:pt x="340" y="1604"/>
                  </a:lnTo>
                  <a:lnTo>
                    <a:pt x="340" y="1602"/>
                  </a:lnTo>
                  <a:lnTo>
                    <a:pt x="340" y="1599"/>
                  </a:lnTo>
                  <a:lnTo>
                    <a:pt x="342" y="1598"/>
                  </a:lnTo>
                  <a:lnTo>
                    <a:pt x="343" y="1596"/>
                  </a:lnTo>
                  <a:lnTo>
                    <a:pt x="344" y="1595"/>
                  </a:lnTo>
                  <a:lnTo>
                    <a:pt x="346" y="1594"/>
                  </a:lnTo>
                  <a:lnTo>
                    <a:pt x="348" y="1594"/>
                  </a:lnTo>
                  <a:lnTo>
                    <a:pt x="351" y="1594"/>
                  </a:lnTo>
                  <a:close/>
                  <a:moveTo>
                    <a:pt x="415" y="1594"/>
                  </a:moveTo>
                  <a:lnTo>
                    <a:pt x="436" y="1594"/>
                  </a:lnTo>
                  <a:lnTo>
                    <a:pt x="437" y="1594"/>
                  </a:lnTo>
                  <a:lnTo>
                    <a:pt x="440" y="1594"/>
                  </a:lnTo>
                  <a:lnTo>
                    <a:pt x="441" y="1595"/>
                  </a:lnTo>
                  <a:lnTo>
                    <a:pt x="443" y="1596"/>
                  </a:lnTo>
                  <a:lnTo>
                    <a:pt x="444" y="1598"/>
                  </a:lnTo>
                  <a:lnTo>
                    <a:pt x="445" y="1599"/>
                  </a:lnTo>
                  <a:lnTo>
                    <a:pt x="445" y="1602"/>
                  </a:lnTo>
                  <a:lnTo>
                    <a:pt x="446" y="1604"/>
                  </a:lnTo>
                  <a:lnTo>
                    <a:pt x="445" y="1606"/>
                  </a:lnTo>
                  <a:lnTo>
                    <a:pt x="445" y="1608"/>
                  </a:lnTo>
                  <a:lnTo>
                    <a:pt x="444" y="1610"/>
                  </a:lnTo>
                  <a:lnTo>
                    <a:pt x="443" y="1611"/>
                  </a:lnTo>
                  <a:lnTo>
                    <a:pt x="441" y="1612"/>
                  </a:lnTo>
                  <a:lnTo>
                    <a:pt x="440" y="1614"/>
                  </a:lnTo>
                  <a:lnTo>
                    <a:pt x="437" y="1614"/>
                  </a:lnTo>
                  <a:lnTo>
                    <a:pt x="436" y="1615"/>
                  </a:lnTo>
                  <a:lnTo>
                    <a:pt x="415" y="1615"/>
                  </a:lnTo>
                  <a:lnTo>
                    <a:pt x="412" y="1614"/>
                  </a:lnTo>
                  <a:lnTo>
                    <a:pt x="409" y="1614"/>
                  </a:lnTo>
                  <a:lnTo>
                    <a:pt x="408" y="1612"/>
                  </a:lnTo>
                  <a:lnTo>
                    <a:pt x="407" y="1611"/>
                  </a:lnTo>
                  <a:lnTo>
                    <a:pt x="405" y="1610"/>
                  </a:lnTo>
                  <a:lnTo>
                    <a:pt x="404" y="1608"/>
                  </a:lnTo>
                  <a:lnTo>
                    <a:pt x="404" y="1606"/>
                  </a:lnTo>
                  <a:lnTo>
                    <a:pt x="404" y="1604"/>
                  </a:lnTo>
                  <a:lnTo>
                    <a:pt x="404" y="1602"/>
                  </a:lnTo>
                  <a:lnTo>
                    <a:pt x="404" y="1599"/>
                  </a:lnTo>
                  <a:lnTo>
                    <a:pt x="405" y="1598"/>
                  </a:lnTo>
                  <a:lnTo>
                    <a:pt x="407" y="1596"/>
                  </a:lnTo>
                  <a:lnTo>
                    <a:pt x="408" y="1595"/>
                  </a:lnTo>
                  <a:lnTo>
                    <a:pt x="409" y="1594"/>
                  </a:lnTo>
                  <a:lnTo>
                    <a:pt x="412" y="1594"/>
                  </a:lnTo>
                  <a:lnTo>
                    <a:pt x="415" y="1594"/>
                  </a:lnTo>
                  <a:close/>
                  <a:moveTo>
                    <a:pt x="478" y="1594"/>
                  </a:moveTo>
                  <a:lnTo>
                    <a:pt x="500" y="1594"/>
                  </a:lnTo>
                  <a:lnTo>
                    <a:pt x="501" y="1594"/>
                  </a:lnTo>
                  <a:lnTo>
                    <a:pt x="504" y="1594"/>
                  </a:lnTo>
                  <a:lnTo>
                    <a:pt x="505" y="1595"/>
                  </a:lnTo>
                  <a:lnTo>
                    <a:pt x="506" y="1596"/>
                  </a:lnTo>
                  <a:lnTo>
                    <a:pt x="508" y="1598"/>
                  </a:lnTo>
                  <a:lnTo>
                    <a:pt x="509" y="1599"/>
                  </a:lnTo>
                  <a:lnTo>
                    <a:pt x="509" y="1602"/>
                  </a:lnTo>
                  <a:lnTo>
                    <a:pt x="510" y="1604"/>
                  </a:lnTo>
                  <a:lnTo>
                    <a:pt x="509" y="1606"/>
                  </a:lnTo>
                  <a:lnTo>
                    <a:pt x="509" y="1608"/>
                  </a:lnTo>
                  <a:lnTo>
                    <a:pt x="508" y="1610"/>
                  </a:lnTo>
                  <a:lnTo>
                    <a:pt x="506" y="1611"/>
                  </a:lnTo>
                  <a:lnTo>
                    <a:pt x="505" y="1612"/>
                  </a:lnTo>
                  <a:lnTo>
                    <a:pt x="504" y="1614"/>
                  </a:lnTo>
                  <a:lnTo>
                    <a:pt x="501" y="1614"/>
                  </a:lnTo>
                  <a:lnTo>
                    <a:pt x="500" y="1615"/>
                  </a:lnTo>
                  <a:lnTo>
                    <a:pt x="478" y="1615"/>
                  </a:lnTo>
                  <a:lnTo>
                    <a:pt x="476" y="1614"/>
                  </a:lnTo>
                  <a:lnTo>
                    <a:pt x="473" y="1614"/>
                  </a:lnTo>
                  <a:lnTo>
                    <a:pt x="472" y="1612"/>
                  </a:lnTo>
                  <a:lnTo>
                    <a:pt x="470" y="1611"/>
                  </a:lnTo>
                  <a:lnTo>
                    <a:pt x="469" y="1610"/>
                  </a:lnTo>
                  <a:lnTo>
                    <a:pt x="468" y="1608"/>
                  </a:lnTo>
                  <a:lnTo>
                    <a:pt x="468" y="1606"/>
                  </a:lnTo>
                  <a:lnTo>
                    <a:pt x="468" y="1604"/>
                  </a:lnTo>
                  <a:lnTo>
                    <a:pt x="468" y="1602"/>
                  </a:lnTo>
                  <a:lnTo>
                    <a:pt x="468" y="1599"/>
                  </a:lnTo>
                  <a:lnTo>
                    <a:pt x="469" y="1598"/>
                  </a:lnTo>
                  <a:lnTo>
                    <a:pt x="470" y="1596"/>
                  </a:lnTo>
                  <a:lnTo>
                    <a:pt x="472" y="1595"/>
                  </a:lnTo>
                  <a:lnTo>
                    <a:pt x="473" y="1594"/>
                  </a:lnTo>
                  <a:lnTo>
                    <a:pt x="476" y="1594"/>
                  </a:lnTo>
                  <a:lnTo>
                    <a:pt x="478" y="1594"/>
                  </a:lnTo>
                  <a:close/>
                  <a:moveTo>
                    <a:pt x="542" y="1594"/>
                  </a:moveTo>
                  <a:lnTo>
                    <a:pt x="563" y="1594"/>
                  </a:lnTo>
                  <a:lnTo>
                    <a:pt x="565" y="1594"/>
                  </a:lnTo>
                  <a:lnTo>
                    <a:pt x="567" y="1594"/>
                  </a:lnTo>
                  <a:lnTo>
                    <a:pt x="569" y="1595"/>
                  </a:lnTo>
                  <a:lnTo>
                    <a:pt x="570" y="1596"/>
                  </a:lnTo>
                  <a:lnTo>
                    <a:pt x="571" y="1598"/>
                  </a:lnTo>
                  <a:lnTo>
                    <a:pt x="573" y="1599"/>
                  </a:lnTo>
                  <a:lnTo>
                    <a:pt x="573" y="1602"/>
                  </a:lnTo>
                  <a:lnTo>
                    <a:pt x="574" y="1604"/>
                  </a:lnTo>
                  <a:lnTo>
                    <a:pt x="573" y="1606"/>
                  </a:lnTo>
                  <a:lnTo>
                    <a:pt x="573" y="1608"/>
                  </a:lnTo>
                  <a:lnTo>
                    <a:pt x="571" y="1610"/>
                  </a:lnTo>
                  <a:lnTo>
                    <a:pt x="570" y="1611"/>
                  </a:lnTo>
                  <a:lnTo>
                    <a:pt x="569" y="1612"/>
                  </a:lnTo>
                  <a:lnTo>
                    <a:pt x="567" y="1614"/>
                  </a:lnTo>
                  <a:lnTo>
                    <a:pt x="565" y="1614"/>
                  </a:lnTo>
                  <a:lnTo>
                    <a:pt x="563" y="1615"/>
                  </a:lnTo>
                  <a:lnTo>
                    <a:pt x="542" y="1615"/>
                  </a:lnTo>
                  <a:lnTo>
                    <a:pt x="539" y="1614"/>
                  </a:lnTo>
                  <a:lnTo>
                    <a:pt x="537" y="1614"/>
                  </a:lnTo>
                  <a:lnTo>
                    <a:pt x="535" y="1612"/>
                  </a:lnTo>
                  <a:lnTo>
                    <a:pt x="534" y="1611"/>
                  </a:lnTo>
                  <a:lnTo>
                    <a:pt x="533" y="1610"/>
                  </a:lnTo>
                  <a:lnTo>
                    <a:pt x="531" y="1608"/>
                  </a:lnTo>
                  <a:lnTo>
                    <a:pt x="531" y="1606"/>
                  </a:lnTo>
                  <a:lnTo>
                    <a:pt x="531" y="1604"/>
                  </a:lnTo>
                  <a:lnTo>
                    <a:pt x="531" y="1602"/>
                  </a:lnTo>
                  <a:lnTo>
                    <a:pt x="531" y="1599"/>
                  </a:lnTo>
                  <a:lnTo>
                    <a:pt x="533" y="1598"/>
                  </a:lnTo>
                  <a:lnTo>
                    <a:pt x="534" y="1596"/>
                  </a:lnTo>
                  <a:lnTo>
                    <a:pt x="535" y="1595"/>
                  </a:lnTo>
                  <a:lnTo>
                    <a:pt x="537" y="1594"/>
                  </a:lnTo>
                  <a:lnTo>
                    <a:pt x="539" y="1594"/>
                  </a:lnTo>
                  <a:lnTo>
                    <a:pt x="542" y="1594"/>
                  </a:lnTo>
                  <a:close/>
                  <a:moveTo>
                    <a:pt x="606" y="1594"/>
                  </a:moveTo>
                  <a:lnTo>
                    <a:pt x="627" y="1594"/>
                  </a:lnTo>
                  <a:lnTo>
                    <a:pt x="628" y="1594"/>
                  </a:lnTo>
                  <a:lnTo>
                    <a:pt x="631" y="1594"/>
                  </a:lnTo>
                  <a:lnTo>
                    <a:pt x="632" y="1595"/>
                  </a:lnTo>
                  <a:lnTo>
                    <a:pt x="634" y="1596"/>
                  </a:lnTo>
                  <a:lnTo>
                    <a:pt x="635" y="1598"/>
                  </a:lnTo>
                  <a:lnTo>
                    <a:pt x="636" y="1599"/>
                  </a:lnTo>
                  <a:lnTo>
                    <a:pt x="636" y="1602"/>
                  </a:lnTo>
                  <a:lnTo>
                    <a:pt x="638" y="1604"/>
                  </a:lnTo>
                  <a:lnTo>
                    <a:pt x="636" y="1606"/>
                  </a:lnTo>
                  <a:lnTo>
                    <a:pt x="636" y="1608"/>
                  </a:lnTo>
                  <a:lnTo>
                    <a:pt x="635" y="1610"/>
                  </a:lnTo>
                  <a:lnTo>
                    <a:pt x="634" y="1611"/>
                  </a:lnTo>
                  <a:lnTo>
                    <a:pt x="632" y="1612"/>
                  </a:lnTo>
                  <a:lnTo>
                    <a:pt x="631" y="1614"/>
                  </a:lnTo>
                  <a:lnTo>
                    <a:pt x="628" y="1614"/>
                  </a:lnTo>
                  <a:lnTo>
                    <a:pt x="627" y="1615"/>
                  </a:lnTo>
                  <a:lnTo>
                    <a:pt x="606" y="1615"/>
                  </a:lnTo>
                  <a:lnTo>
                    <a:pt x="603" y="1614"/>
                  </a:lnTo>
                  <a:lnTo>
                    <a:pt x="600" y="1614"/>
                  </a:lnTo>
                  <a:lnTo>
                    <a:pt x="599" y="1612"/>
                  </a:lnTo>
                  <a:lnTo>
                    <a:pt x="598" y="1611"/>
                  </a:lnTo>
                  <a:lnTo>
                    <a:pt x="597" y="1610"/>
                  </a:lnTo>
                  <a:lnTo>
                    <a:pt x="595" y="1608"/>
                  </a:lnTo>
                  <a:lnTo>
                    <a:pt x="595" y="1606"/>
                  </a:lnTo>
                  <a:lnTo>
                    <a:pt x="595" y="1604"/>
                  </a:lnTo>
                  <a:lnTo>
                    <a:pt x="595" y="1602"/>
                  </a:lnTo>
                  <a:lnTo>
                    <a:pt x="595" y="1599"/>
                  </a:lnTo>
                  <a:lnTo>
                    <a:pt x="597" y="1598"/>
                  </a:lnTo>
                  <a:lnTo>
                    <a:pt x="598" y="1596"/>
                  </a:lnTo>
                  <a:lnTo>
                    <a:pt x="599" y="1595"/>
                  </a:lnTo>
                  <a:lnTo>
                    <a:pt x="600" y="1594"/>
                  </a:lnTo>
                  <a:lnTo>
                    <a:pt x="603" y="1594"/>
                  </a:lnTo>
                  <a:lnTo>
                    <a:pt x="606" y="1594"/>
                  </a:lnTo>
                  <a:close/>
                  <a:moveTo>
                    <a:pt x="670" y="1594"/>
                  </a:moveTo>
                  <a:lnTo>
                    <a:pt x="691" y="1594"/>
                  </a:lnTo>
                  <a:lnTo>
                    <a:pt x="692" y="1594"/>
                  </a:lnTo>
                  <a:lnTo>
                    <a:pt x="695" y="1594"/>
                  </a:lnTo>
                  <a:lnTo>
                    <a:pt x="696" y="1595"/>
                  </a:lnTo>
                  <a:lnTo>
                    <a:pt x="697" y="1596"/>
                  </a:lnTo>
                  <a:lnTo>
                    <a:pt x="699" y="1598"/>
                  </a:lnTo>
                  <a:lnTo>
                    <a:pt x="700" y="1599"/>
                  </a:lnTo>
                  <a:lnTo>
                    <a:pt x="700" y="1602"/>
                  </a:lnTo>
                  <a:lnTo>
                    <a:pt x="701" y="1604"/>
                  </a:lnTo>
                  <a:lnTo>
                    <a:pt x="700" y="1606"/>
                  </a:lnTo>
                  <a:lnTo>
                    <a:pt x="700" y="1608"/>
                  </a:lnTo>
                  <a:lnTo>
                    <a:pt x="699" y="1610"/>
                  </a:lnTo>
                  <a:lnTo>
                    <a:pt x="697" y="1611"/>
                  </a:lnTo>
                  <a:lnTo>
                    <a:pt x="696" y="1612"/>
                  </a:lnTo>
                  <a:lnTo>
                    <a:pt x="695" y="1614"/>
                  </a:lnTo>
                  <a:lnTo>
                    <a:pt x="692" y="1614"/>
                  </a:lnTo>
                  <a:lnTo>
                    <a:pt x="691" y="1615"/>
                  </a:lnTo>
                  <a:lnTo>
                    <a:pt x="670" y="1615"/>
                  </a:lnTo>
                  <a:lnTo>
                    <a:pt x="667" y="1614"/>
                  </a:lnTo>
                  <a:lnTo>
                    <a:pt x="664" y="1614"/>
                  </a:lnTo>
                  <a:lnTo>
                    <a:pt x="663" y="1612"/>
                  </a:lnTo>
                  <a:lnTo>
                    <a:pt x="662" y="1611"/>
                  </a:lnTo>
                  <a:lnTo>
                    <a:pt x="660" y="1610"/>
                  </a:lnTo>
                  <a:lnTo>
                    <a:pt x="659" y="1608"/>
                  </a:lnTo>
                  <a:lnTo>
                    <a:pt x="659" y="1606"/>
                  </a:lnTo>
                  <a:lnTo>
                    <a:pt x="659" y="1604"/>
                  </a:lnTo>
                  <a:lnTo>
                    <a:pt x="659" y="1602"/>
                  </a:lnTo>
                  <a:lnTo>
                    <a:pt x="659" y="1599"/>
                  </a:lnTo>
                  <a:lnTo>
                    <a:pt x="660" y="1598"/>
                  </a:lnTo>
                  <a:lnTo>
                    <a:pt x="662" y="1596"/>
                  </a:lnTo>
                  <a:lnTo>
                    <a:pt x="663" y="1595"/>
                  </a:lnTo>
                  <a:lnTo>
                    <a:pt x="664" y="1594"/>
                  </a:lnTo>
                  <a:lnTo>
                    <a:pt x="667" y="1594"/>
                  </a:lnTo>
                  <a:lnTo>
                    <a:pt x="670" y="1594"/>
                  </a:lnTo>
                  <a:close/>
                  <a:moveTo>
                    <a:pt x="733" y="1594"/>
                  </a:moveTo>
                  <a:lnTo>
                    <a:pt x="755" y="1594"/>
                  </a:lnTo>
                  <a:lnTo>
                    <a:pt x="756" y="1594"/>
                  </a:lnTo>
                  <a:lnTo>
                    <a:pt x="758" y="1594"/>
                  </a:lnTo>
                  <a:lnTo>
                    <a:pt x="760" y="1595"/>
                  </a:lnTo>
                  <a:lnTo>
                    <a:pt x="761" y="1596"/>
                  </a:lnTo>
                  <a:lnTo>
                    <a:pt x="762" y="1598"/>
                  </a:lnTo>
                  <a:lnTo>
                    <a:pt x="764" y="1599"/>
                  </a:lnTo>
                  <a:lnTo>
                    <a:pt x="764" y="1602"/>
                  </a:lnTo>
                  <a:lnTo>
                    <a:pt x="765" y="1604"/>
                  </a:lnTo>
                  <a:lnTo>
                    <a:pt x="764" y="1606"/>
                  </a:lnTo>
                  <a:lnTo>
                    <a:pt x="764" y="1608"/>
                  </a:lnTo>
                  <a:lnTo>
                    <a:pt x="762" y="1610"/>
                  </a:lnTo>
                  <a:lnTo>
                    <a:pt x="761" y="1611"/>
                  </a:lnTo>
                  <a:lnTo>
                    <a:pt x="760" y="1612"/>
                  </a:lnTo>
                  <a:lnTo>
                    <a:pt x="758" y="1614"/>
                  </a:lnTo>
                  <a:lnTo>
                    <a:pt x="756" y="1614"/>
                  </a:lnTo>
                  <a:lnTo>
                    <a:pt x="755" y="1615"/>
                  </a:lnTo>
                  <a:lnTo>
                    <a:pt x="733" y="1615"/>
                  </a:lnTo>
                  <a:lnTo>
                    <a:pt x="731" y="1614"/>
                  </a:lnTo>
                  <a:lnTo>
                    <a:pt x="728" y="1614"/>
                  </a:lnTo>
                  <a:lnTo>
                    <a:pt x="727" y="1612"/>
                  </a:lnTo>
                  <a:lnTo>
                    <a:pt x="725" y="1611"/>
                  </a:lnTo>
                  <a:lnTo>
                    <a:pt x="724" y="1610"/>
                  </a:lnTo>
                  <a:lnTo>
                    <a:pt x="723" y="1608"/>
                  </a:lnTo>
                  <a:lnTo>
                    <a:pt x="723" y="1606"/>
                  </a:lnTo>
                  <a:lnTo>
                    <a:pt x="723" y="1604"/>
                  </a:lnTo>
                  <a:lnTo>
                    <a:pt x="723" y="1602"/>
                  </a:lnTo>
                  <a:lnTo>
                    <a:pt x="723" y="1599"/>
                  </a:lnTo>
                  <a:lnTo>
                    <a:pt x="724" y="1598"/>
                  </a:lnTo>
                  <a:lnTo>
                    <a:pt x="725" y="1596"/>
                  </a:lnTo>
                  <a:lnTo>
                    <a:pt x="727" y="1595"/>
                  </a:lnTo>
                  <a:lnTo>
                    <a:pt x="728" y="1594"/>
                  </a:lnTo>
                  <a:lnTo>
                    <a:pt x="731" y="1594"/>
                  </a:lnTo>
                  <a:lnTo>
                    <a:pt x="733" y="1594"/>
                  </a:lnTo>
                  <a:close/>
                  <a:moveTo>
                    <a:pt x="797" y="1594"/>
                  </a:moveTo>
                  <a:lnTo>
                    <a:pt x="818" y="1594"/>
                  </a:lnTo>
                  <a:lnTo>
                    <a:pt x="820" y="1594"/>
                  </a:lnTo>
                  <a:lnTo>
                    <a:pt x="822" y="1594"/>
                  </a:lnTo>
                  <a:lnTo>
                    <a:pt x="824" y="1595"/>
                  </a:lnTo>
                  <a:lnTo>
                    <a:pt x="825" y="1596"/>
                  </a:lnTo>
                  <a:lnTo>
                    <a:pt x="826" y="1598"/>
                  </a:lnTo>
                  <a:lnTo>
                    <a:pt x="828" y="1599"/>
                  </a:lnTo>
                  <a:lnTo>
                    <a:pt x="828" y="1602"/>
                  </a:lnTo>
                  <a:lnTo>
                    <a:pt x="829" y="1604"/>
                  </a:lnTo>
                  <a:lnTo>
                    <a:pt x="828" y="1606"/>
                  </a:lnTo>
                  <a:lnTo>
                    <a:pt x="828" y="1608"/>
                  </a:lnTo>
                  <a:lnTo>
                    <a:pt x="826" y="1610"/>
                  </a:lnTo>
                  <a:lnTo>
                    <a:pt x="825" y="1611"/>
                  </a:lnTo>
                  <a:lnTo>
                    <a:pt x="824" y="1612"/>
                  </a:lnTo>
                  <a:lnTo>
                    <a:pt x="822" y="1614"/>
                  </a:lnTo>
                  <a:lnTo>
                    <a:pt x="820" y="1614"/>
                  </a:lnTo>
                  <a:lnTo>
                    <a:pt x="818" y="1615"/>
                  </a:lnTo>
                  <a:lnTo>
                    <a:pt x="797" y="1615"/>
                  </a:lnTo>
                  <a:lnTo>
                    <a:pt x="794" y="1614"/>
                  </a:lnTo>
                  <a:lnTo>
                    <a:pt x="792" y="1614"/>
                  </a:lnTo>
                  <a:lnTo>
                    <a:pt x="790" y="1612"/>
                  </a:lnTo>
                  <a:lnTo>
                    <a:pt x="789" y="1611"/>
                  </a:lnTo>
                  <a:lnTo>
                    <a:pt x="788" y="1610"/>
                  </a:lnTo>
                  <a:lnTo>
                    <a:pt x="786" y="1608"/>
                  </a:lnTo>
                  <a:lnTo>
                    <a:pt x="786" y="1606"/>
                  </a:lnTo>
                  <a:lnTo>
                    <a:pt x="786" y="1604"/>
                  </a:lnTo>
                  <a:lnTo>
                    <a:pt x="786" y="1602"/>
                  </a:lnTo>
                  <a:lnTo>
                    <a:pt x="786" y="1599"/>
                  </a:lnTo>
                  <a:lnTo>
                    <a:pt x="788" y="1598"/>
                  </a:lnTo>
                  <a:lnTo>
                    <a:pt x="789" y="1596"/>
                  </a:lnTo>
                  <a:lnTo>
                    <a:pt x="790" y="1595"/>
                  </a:lnTo>
                  <a:lnTo>
                    <a:pt x="792" y="1594"/>
                  </a:lnTo>
                  <a:lnTo>
                    <a:pt x="794" y="1594"/>
                  </a:lnTo>
                  <a:lnTo>
                    <a:pt x="797" y="1594"/>
                  </a:lnTo>
                  <a:close/>
                  <a:moveTo>
                    <a:pt x="861" y="1594"/>
                  </a:moveTo>
                  <a:lnTo>
                    <a:pt x="882" y="1594"/>
                  </a:lnTo>
                  <a:lnTo>
                    <a:pt x="883" y="1594"/>
                  </a:lnTo>
                  <a:lnTo>
                    <a:pt x="886" y="1594"/>
                  </a:lnTo>
                  <a:lnTo>
                    <a:pt x="887" y="1595"/>
                  </a:lnTo>
                  <a:lnTo>
                    <a:pt x="889" y="1596"/>
                  </a:lnTo>
                  <a:lnTo>
                    <a:pt x="890" y="1598"/>
                  </a:lnTo>
                  <a:lnTo>
                    <a:pt x="891" y="1599"/>
                  </a:lnTo>
                  <a:lnTo>
                    <a:pt x="891" y="1602"/>
                  </a:lnTo>
                  <a:lnTo>
                    <a:pt x="893" y="1604"/>
                  </a:lnTo>
                  <a:lnTo>
                    <a:pt x="891" y="1606"/>
                  </a:lnTo>
                  <a:lnTo>
                    <a:pt x="891" y="1608"/>
                  </a:lnTo>
                  <a:lnTo>
                    <a:pt x="890" y="1610"/>
                  </a:lnTo>
                  <a:lnTo>
                    <a:pt x="889" y="1611"/>
                  </a:lnTo>
                  <a:lnTo>
                    <a:pt x="887" y="1612"/>
                  </a:lnTo>
                  <a:lnTo>
                    <a:pt x="886" y="1614"/>
                  </a:lnTo>
                  <a:lnTo>
                    <a:pt x="883" y="1614"/>
                  </a:lnTo>
                  <a:lnTo>
                    <a:pt x="882" y="1615"/>
                  </a:lnTo>
                  <a:lnTo>
                    <a:pt x="861" y="1615"/>
                  </a:lnTo>
                  <a:lnTo>
                    <a:pt x="858" y="1614"/>
                  </a:lnTo>
                  <a:lnTo>
                    <a:pt x="855" y="1614"/>
                  </a:lnTo>
                  <a:lnTo>
                    <a:pt x="854" y="1612"/>
                  </a:lnTo>
                  <a:lnTo>
                    <a:pt x="853" y="1611"/>
                  </a:lnTo>
                  <a:lnTo>
                    <a:pt x="851" y="1610"/>
                  </a:lnTo>
                  <a:lnTo>
                    <a:pt x="850" y="1608"/>
                  </a:lnTo>
                  <a:lnTo>
                    <a:pt x="850" y="1606"/>
                  </a:lnTo>
                  <a:lnTo>
                    <a:pt x="850" y="1604"/>
                  </a:lnTo>
                  <a:lnTo>
                    <a:pt x="850" y="1602"/>
                  </a:lnTo>
                  <a:lnTo>
                    <a:pt x="850" y="1599"/>
                  </a:lnTo>
                  <a:lnTo>
                    <a:pt x="851" y="1598"/>
                  </a:lnTo>
                  <a:lnTo>
                    <a:pt x="853" y="1596"/>
                  </a:lnTo>
                  <a:lnTo>
                    <a:pt x="854" y="1595"/>
                  </a:lnTo>
                  <a:lnTo>
                    <a:pt x="855" y="1594"/>
                  </a:lnTo>
                  <a:lnTo>
                    <a:pt x="858" y="1594"/>
                  </a:lnTo>
                  <a:lnTo>
                    <a:pt x="861" y="1594"/>
                  </a:lnTo>
                  <a:close/>
                  <a:moveTo>
                    <a:pt x="924" y="1594"/>
                  </a:moveTo>
                  <a:lnTo>
                    <a:pt x="946" y="1594"/>
                  </a:lnTo>
                  <a:lnTo>
                    <a:pt x="947" y="1594"/>
                  </a:lnTo>
                  <a:lnTo>
                    <a:pt x="950" y="1594"/>
                  </a:lnTo>
                  <a:lnTo>
                    <a:pt x="951" y="1595"/>
                  </a:lnTo>
                  <a:lnTo>
                    <a:pt x="952" y="1596"/>
                  </a:lnTo>
                  <a:lnTo>
                    <a:pt x="954" y="1598"/>
                  </a:lnTo>
                  <a:lnTo>
                    <a:pt x="955" y="1599"/>
                  </a:lnTo>
                  <a:lnTo>
                    <a:pt x="955" y="1602"/>
                  </a:lnTo>
                  <a:lnTo>
                    <a:pt x="956" y="1604"/>
                  </a:lnTo>
                  <a:lnTo>
                    <a:pt x="955" y="1606"/>
                  </a:lnTo>
                  <a:lnTo>
                    <a:pt x="955" y="1608"/>
                  </a:lnTo>
                  <a:lnTo>
                    <a:pt x="954" y="1610"/>
                  </a:lnTo>
                  <a:lnTo>
                    <a:pt x="952" y="1611"/>
                  </a:lnTo>
                  <a:lnTo>
                    <a:pt x="951" y="1612"/>
                  </a:lnTo>
                  <a:lnTo>
                    <a:pt x="950" y="1614"/>
                  </a:lnTo>
                  <a:lnTo>
                    <a:pt x="947" y="1614"/>
                  </a:lnTo>
                  <a:lnTo>
                    <a:pt x="946" y="1615"/>
                  </a:lnTo>
                  <a:lnTo>
                    <a:pt x="924" y="1615"/>
                  </a:lnTo>
                  <a:lnTo>
                    <a:pt x="922" y="1614"/>
                  </a:lnTo>
                  <a:lnTo>
                    <a:pt x="919" y="1614"/>
                  </a:lnTo>
                  <a:lnTo>
                    <a:pt x="918" y="1612"/>
                  </a:lnTo>
                  <a:lnTo>
                    <a:pt x="916" y="1611"/>
                  </a:lnTo>
                  <a:lnTo>
                    <a:pt x="915" y="1610"/>
                  </a:lnTo>
                  <a:lnTo>
                    <a:pt x="914" y="1608"/>
                  </a:lnTo>
                  <a:lnTo>
                    <a:pt x="914" y="1606"/>
                  </a:lnTo>
                  <a:lnTo>
                    <a:pt x="914" y="1604"/>
                  </a:lnTo>
                  <a:lnTo>
                    <a:pt x="914" y="1602"/>
                  </a:lnTo>
                  <a:lnTo>
                    <a:pt x="914" y="1599"/>
                  </a:lnTo>
                  <a:lnTo>
                    <a:pt x="915" y="1598"/>
                  </a:lnTo>
                  <a:lnTo>
                    <a:pt x="916" y="1596"/>
                  </a:lnTo>
                  <a:lnTo>
                    <a:pt x="918" y="1595"/>
                  </a:lnTo>
                  <a:lnTo>
                    <a:pt x="919" y="1594"/>
                  </a:lnTo>
                  <a:lnTo>
                    <a:pt x="922" y="1594"/>
                  </a:lnTo>
                  <a:lnTo>
                    <a:pt x="924" y="1594"/>
                  </a:lnTo>
                  <a:close/>
                  <a:moveTo>
                    <a:pt x="988" y="1594"/>
                  </a:moveTo>
                  <a:lnTo>
                    <a:pt x="1009" y="1594"/>
                  </a:lnTo>
                  <a:lnTo>
                    <a:pt x="1011" y="1594"/>
                  </a:lnTo>
                  <a:lnTo>
                    <a:pt x="1013" y="1594"/>
                  </a:lnTo>
                  <a:lnTo>
                    <a:pt x="1015" y="1595"/>
                  </a:lnTo>
                  <a:lnTo>
                    <a:pt x="1016" y="1596"/>
                  </a:lnTo>
                  <a:lnTo>
                    <a:pt x="1017" y="1598"/>
                  </a:lnTo>
                  <a:lnTo>
                    <a:pt x="1019" y="1599"/>
                  </a:lnTo>
                  <a:lnTo>
                    <a:pt x="1019" y="1602"/>
                  </a:lnTo>
                  <a:lnTo>
                    <a:pt x="1020" y="1604"/>
                  </a:lnTo>
                  <a:lnTo>
                    <a:pt x="1019" y="1606"/>
                  </a:lnTo>
                  <a:lnTo>
                    <a:pt x="1019" y="1608"/>
                  </a:lnTo>
                  <a:lnTo>
                    <a:pt x="1017" y="1610"/>
                  </a:lnTo>
                  <a:lnTo>
                    <a:pt x="1016" y="1611"/>
                  </a:lnTo>
                  <a:lnTo>
                    <a:pt x="1015" y="1612"/>
                  </a:lnTo>
                  <a:lnTo>
                    <a:pt x="1013" y="1614"/>
                  </a:lnTo>
                  <a:lnTo>
                    <a:pt x="1011" y="1614"/>
                  </a:lnTo>
                  <a:lnTo>
                    <a:pt x="1009" y="1615"/>
                  </a:lnTo>
                  <a:lnTo>
                    <a:pt x="988" y="1615"/>
                  </a:lnTo>
                  <a:lnTo>
                    <a:pt x="986" y="1614"/>
                  </a:lnTo>
                  <a:lnTo>
                    <a:pt x="983" y="1614"/>
                  </a:lnTo>
                  <a:lnTo>
                    <a:pt x="982" y="1612"/>
                  </a:lnTo>
                  <a:lnTo>
                    <a:pt x="980" y="1611"/>
                  </a:lnTo>
                  <a:lnTo>
                    <a:pt x="979" y="1610"/>
                  </a:lnTo>
                  <a:lnTo>
                    <a:pt x="978" y="1608"/>
                  </a:lnTo>
                  <a:lnTo>
                    <a:pt x="978" y="1606"/>
                  </a:lnTo>
                  <a:lnTo>
                    <a:pt x="978" y="1604"/>
                  </a:lnTo>
                  <a:lnTo>
                    <a:pt x="978" y="1602"/>
                  </a:lnTo>
                  <a:lnTo>
                    <a:pt x="978" y="1599"/>
                  </a:lnTo>
                  <a:lnTo>
                    <a:pt x="979" y="1598"/>
                  </a:lnTo>
                  <a:lnTo>
                    <a:pt x="980" y="1596"/>
                  </a:lnTo>
                  <a:lnTo>
                    <a:pt x="982" y="1595"/>
                  </a:lnTo>
                  <a:lnTo>
                    <a:pt x="983" y="1594"/>
                  </a:lnTo>
                  <a:lnTo>
                    <a:pt x="986" y="1594"/>
                  </a:lnTo>
                  <a:lnTo>
                    <a:pt x="988" y="1594"/>
                  </a:lnTo>
                  <a:close/>
                  <a:moveTo>
                    <a:pt x="1052" y="1594"/>
                  </a:moveTo>
                  <a:lnTo>
                    <a:pt x="1073" y="1594"/>
                  </a:lnTo>
                  <a:lnTo>
                    <a:pt x="1074" y="1594"/>
                  </a:lnTo>
                  <a:lnTo>
                    <a:pt x="1077" y="1594"/>
                  </a:lnTo>
                  <a:lnTo>
                    <a:pt x="1078" y="1595"/>
                  </a:lnTo>
                  <a:lnTo>
                    <a:pt x="1080" y="1596"/>
                  </a:lnTo>
                  <a:lnTo>
                    <a:pt x="1081" y="1598"/>
                  </a:lnTo>
                  <a:lnTo>
                    <a:pt x="1082" y="1599"/>
                  </a:lnTo>
                  <a:lnTo>
                    <a:pt x="1082" y="1602"/>
                  </a:lnTo>
                  <a:lnTo>
                    <a:pt x="1084" y="1604"/>
                  </a:lnTo>
                  <a:lnTo>
                    <a:pt x="1082" y="1606"/>
                  </a:lnTo>
                  <a:lnTo>
                    <a:pt x="1082" y="1608"/>
                  </a:lnTo>
                  <a:lnTo>
                    <a:pt x="1081" y="1610"/>
                  </a:lnTo>
                  <a:lnTo>
                    <a:pt x="1080" y="1611"/>
                  </a:lnTo>
                  <a:lnTo>
                    <a:pt x="1078" y="1612"/>
                  </a:lnTo>
                  <a:lnTo>
                    <a:pt x="1077" y="1614"/>
                  </a:lnTo>
                  <a:lnTo>
                    <a:pt x="1074" y="1614"/>
                  </a:lnTo>
                  <a:lnTo>
                    <a:pt x="1073" y="1615"/>
                  </a:lnTo>
                  <a:lnTo>
                    <a:pt x="1052" y="1615"/>
                  </a:lnTo>
                  <a:lnTo>
                    <a:pt x="1049" y="1614"/>
                  </a:lnTo>
                  <a:lnTo>
                    <a:pt x="1047" y="1614"/>
                  </a:lnTo>
                  <a:lnTo>
                    <a:pt x="1045" y="1612"/>
                  </a:lnTo>
                  <a:lnTo>
                    <a:pt x="1044" y="1611"/>
                  </a:lnTo>
                  <a:lnTo>
                    <a:pt x="1043" y="1610"/>
                  </a:lnTo>
                  <a:lnTo>
                    <a:pt x="1041" y="1608"/>
                  </a:lnTo>
                  <a:lnTo>
                    <a:pt x="1041" y="1606"/>
                  </a:lnTo>
                  <a:lnTo>
                    <a:pt x="1041" y="1604"/>
                  </a:lnTo>
                  <a:lnTo>
                    <a:pt x="1041" y="1602"/>
                  </a:lnTo>
                  <a:lnTo>
                    <a:pt x="1041" y="1599"/>
                  </a:lnTo>
                  <a:lnTo>
                    <a:pt x="1043" y="1598"/>
                  </a:lnTo>
                  <a:lnTo>
                    <a:pt x="1044" y="1596"/>
                  </a:lnTo>
                  <a:lnTo>
                    <a:pt x="1045" y="1595"/>
                  </a:lnTo>
                  <a:lnTo>
                    <a:pt x="1047" y="1594"/>
                  </a:lnTo>
                  <a:lnTo>
                    <a:pt x="1049" y="1594"/>
                  </a:lnTo>
                  <a:lnTo>
                    <a:pt x="1052" y="1594"/>
                  </a:lnTo>
                  <a:close/>
                  <a:moveTo>
                    <a:pt x="1116" y="1594"/>
                  </a:moveTo>
                  <a:lnTo>
                    <a:pt x="1137" y="1594"/>
                  </a:lnTo>
                  <a:lnTo>
                    <a:pt x="1138" y="1594"/>
                  </a:lnTo>
                  <a:lnTo>
                    <a:pt x="1141" y="1594"/>
                  </a:lnTo>
                  <a:lnTo>
                    <a:pt x="1142" y="1595"/>
                  </a:lnTo>
                  <a:lnTo>
                    <a:pt x="1144" y="1596"/>
                  </a:lnTo>
                  <a:lnTo>
                    <a:pt x="1145" y="1598"/>
                  </a:lnTo>
                  <a:lnTo>
                    <a:pt x="1146" y="1599"/>
                  </a:lnTo>
                  <a:lnTo>
                    <a:pt x="1146" y="1602"/>
                  </a:lnTo>
                  <a:lnTo>
                    <a:pt x="1147" y="1604"/>
                  </a:lnTo>
                  <a:lnTo>
                    <a:pt x="1146" y="1606"/>
                  </a:lnTo>
                  <a:lnTo>
                    <a:pt x="1146" y="1608"/>
                  </a:lnTo>
                  <a:lnTo>
                    <a:pt x="1145" y="1610"/>
                  </a:lnTo>
                  <a:lnTo>
                    <a:pt x="1144" y="1611"/>
                  </a:lnTo>
                  <a:lnTo>
                    <a:pt x="1142" y="1612"/>
                  </a:lnTo>
                  <a:lnTo>
                    <a:pt x="1141" y="1614"/>
                  </a:lnTo>
                  <a:lnTo>
                    <a:pt x="1138" y="1614"/>
                  </a:lnTo>
                  <a:lnTo>
                    <a:pt x="1137" y="1615"/>
                  </a:lnTo>
                  <a:lnTo>
                    <a:pt x="1116" y="1615"/>
                  </a:lnTo>
                  <a:lnTo>
                    <a:pt x="1113" y="1614"/>
                  </a:lnTo>
                  <a:lnTo>
                    <a:pt x="1110" y="1614"/>
                  </a:lnTo>
                  <a:lnTo>
                    <a:pt x="1109" y="1612"/>
                  </a:lnTo>
                  <a:lnTo>
                    <a:pt x="1108" y="1611"/>
                  </a:lnTo>
                  <a:lnTo>
                    <a:pt x="1106" y="1610"/>
                  </a:lnTo>
                  <a:lnTo>
                    <a:pt x="1105" y="1608"/>
                  </a:lnTo>
                  <a:lnTo>
                    <a:pt x="1105" y="1606"/>
                  </a:lnTo>
                  <a:lnTo>
                    <a:pt x="1105" y="1604"/>
                  </a:lnTo>
                  <a:lnTo>
                    <a:pt x="1105" y="1602"/>
                  </a:lnTo>
                  <a:lnTo>
                    <a:pt x="1105" y="1599"/>
                  </a:lnTo>
                  <a:lnTo>
                    <a:pt x="1106" y="1598"/>
                  </a:lnTo>
                  <a:lnTo>
                    <a:pt x="1108" y="1596"/>
                  </a:lnTo>
                  <a:lnTo>
                    <a:pt x="1109" y="1595"/>
                  </a:lnTo>
                  <a:lnTo>
                    <a:pt x="1110" y="1594"/>
                  </a:lnTo>
                  <a:lnTo>
                    <a:pt x="1113" y="1594"/>
                  </a:lnTo>
                  <a:lnTo>
                    <a:pt x="1116" y="1594"/>
                  </a:lnTo>
                  <a:close/>
                  <a:moveTo>
                    <a:pt x="1179" y="1594"/>
                  </a:moveTo>
                  <a:lnTo>
                    <a:pt x="1201" y="1594"/>
                  </a:lnTo>
                  <a:lnTo>
                    <a:pt x="1202" y="1594"/>
                  </a:lnTo>
                  <a:lnTo>
                    <a:pt x="1205" y="1594"/>
                  </a:lnTo>
                  <a:lnTo>
                    <a:pt x="1206" y="1595"/>
                  </a:lnTo>
                  <a:lnTo>
                    <a:pt x="1207" y="1596"/>
                  </a:lnTo>
                  <a:lnTo>
                    <a:pt x="1209" y="1598"/>
                  </a:lnTo>
                  <a:lnTo>
                    <a:pt x="1210" y="1599"/>
                  </a:lnTo>
                  <a:lnTo>
                    <a:pt x="1210" y="1602"/>
                  </a:lnTo>
                  <a:lnTo>
                    <a:pt x="1211" y="1604"/>
                  </a:lnTo>
                  <a:lnTo>
                    <a:pt x="1210" y="1606"/>
                  </a:lnTo>
                  <a:lnTo>
                    <a:pt x="1210" y="1608"/>
                  </a:lnTo>
                  <a:lnTo>
                    <a:pt x="1209" y="1610"/>
                  </a:lnTo>
                  <a:lnTo>
                    <a:pt x="1207" y="1611"/>
                  </a:lnTo>
                  <a:lnTo>
                    <a:pt x="1206" y="1612"/>
                  </a:lnTo>
                  <a:lnTo>
                    <a:pt x="1205" y="1614"/>
                  </a:lnTo>
                  <a:lnTo>
                    <a:pt x="1202" y="1614"/>
                  </a:lnTo>
                  <a:lnTo>
                    <a:pt x="1201" y="1615"/>
                  </a:lnTo>
                  <a:lnTo>
                    <a:pt x="1179" y="1615"/>
                  </a:lnTo>
                  <a:lnTo>
                    <a:pt x="1177" y="1614"/>
                  </a:lnTo>
                  <a:lnTo>
                    <a:pt x="1174" y="1614"/>
                  </a:lnTo>
                  <a:lnTo>
                    <a:pt x="1173" y="1612"/>
                  </a:lnTo>
                  <a:lnTo>
                    <a:pt x="1171" y="1611"/>
                  </a:lnTo>
                  <a:lnTo>
                    <a:pt x="1170" y="1610"/>
                  </a:lnTo>
                  <a:lnTo>
                    <a:pt x="1169" y="1608"/>
                  </a:lnTo>
                  <a:lnTo>
                    <a:pt x="1169" y="1606"/>
                  </a:lnTo>
                  <a:lnTo>
                    <a:pt x="1169" y="1604"/>
                  </a:lnTo>
                  <a:lnTo>
                    <a:pt x="1169" y="1602"/>
                  </a:lnTo>
                  <a:lnTo>
                    <a:pt x="1169" y="1599"/>
                  </a:lnTo>
                  <a:lnTo>
                    <a:pt x="1170" y="1598"/>
                  </a:lnTo>
                  <a:lnTo>
                    <a:pt x="1171" y="1596"/>
                  </a:lnTo>
                  <a:lnTo>
                    <a:pt x="1173" y="1595"/>
                  </a:lnTo>
                  <a:lnTo>
                    <a:pt x="1174" y="1594"/>
                  </a:lnTo>
                  <a:lnTo>
                    <a:pt x="1177" y="1594"/>
                  </a:lnTo>
                  <a:lnTo>
                    <a:pt x="1179" y="1594"/>
                  </a:lnTo>
                  <a:close/>
                  <a:moveTo>
                    <a:pt x="1243" y="1594"/>
                  </a:moveTo>
                  <a:lnTo>
                    <a:pt x="1264" y="1594"/>
                  </a:lnTo>
                  <a:lnTo>
                    <a:pt x="1266" y="1594"/>
                  </a:lnTo>
                  <a:lnTo>
                    <a:pt x="1268" y="1594"/>
                  </a:lnTo>
                  <a:lnTo>
                    <a:pt x="1270" y="1595"/>
                  </a:lnTo>
                  <a:lnTo>
                    <a:pt x="1271" y="1596"/>
                  </a:lnTo>
                  <a:lnTo>
                    <a:pt x="1272" y="1598"/>
                  </a:lnTo>
                  <a:lnTo>
                    <a:pt x="1274" y="1599"/>
                  </a:lnTo>
                  <a:lnTo>
                    <a:pt x="1274" y="1602"/>
                  </a:lnTo>
                  <a:lnTo>
                    <a:pt x="1275" y="1604"/>
                  </a:lnTo>
                  <a:lnTo>
                    <a:pt x="1274" y="1606"/>
                  </a:lnTo>
                  <a:lnTo>
                    <a:pt x="1274" y="1608"/>
                  </a:lnTo>
                  <a:lnTo>
                    <a:pt x="1272" y="1610"/>
                  </a:lnTo>
                  <a:lnTo>
                    <a:pt x="1271" y="1611"/>
                  </a:lnTo>
                  <a:lnTo>
                    <a:pt x="1270" y="1612"/>
                  </a:lnTo>
                  <a:lnTo>
                    <a:pt x="1268" y="1614"/>
                  </a:lnTo>
                  <a:lnTo>
                    <a:pt x="1266" y="1614"/>
                  </a:lnTo>
                  <a:lnTo>
                    <a:pt x="1264" y="1615"/>
                  </a:lnTo>
                  <a:lnTo>
                    <a:pt x="1243" y="1615"/>
                  </a:lnTo>
                  <a:lnTo>
                    <a:pt x="1240" y="1614"/>
                  </a:lnTo>
                  <a:lnTo>
                    <a:pt x="1238" y="1614"/>
                  </a:lnTo>
                  <a:lnTo>
                    <a:pt x="1236" y="1612"/>
                  </a:lnTo>
                  <a:lnTo>
                    <a:pt x="1235" y="1611"/>
                  </a:lnTo>
                  <a:lnTo>
                    <a:pt x="1234" y="1610"/>
                  </a:lnTo>
                  <a:lnTo>
                    <a:pt x="1232" y="1608"/>
                  </a:lnTo>
                  <a:lnTo>
                    <a:pt x="1232" y="1606"/>
                  </a:lnTo>
                  <a:lnTo>
                    <a:pt x="1232" y="1604"/>
                  </a:lnTo>
                  <a:lnTo>
                    <a:pt x="1232" y="1602"/>
                  </a:lnTo>
                  <a:lnTo>
                    <a:pt x="1232" y="1599"/>
                  </a:lnTo>
                  <a:lnTo>
                    <a:pt x="1234" y="1598"/>
                  </a:lnTo>
                  <a:lnTo>
                    <a:pt x="1235" y="1596"/>
                  </a:lnTo>
                  <a:lnTo>
                    <a:pt x="1236" y="1595"/>
                  </a:lnTo>
                  <a:lnTo>
                    <a:pt x="1238" y="1594"/>
                  </a:lnTo>
                  <a:lnTo>
                    <a:pt x="1240" y="1594"/>
                  </a:lnTo>
                  <a:lnTo>
                    <a:pt x="1243" y="1594"/>
                  </a:lnTo>
                  <a:close/>
                  <a:moveTo>
                    <a:pt x="1307" y="1594"/>
                  </a:moveTo>
                  <a:lnTo>
                    <a:pt x="1328" y="1594"/>
                  </a:lnTo>
                  <a:lnTo>
                    <a:pt x="1329" y="1594"/>
                  </a:lnTo>
                  <a:lnTo>
                    <a:pt x="1332" y="1594"/>
                  </a:lnTo>
                  <a:lnTo>
                    <a:pt x="1333" y="1595"/>
                  </a:lnTo>
                  <a:lnTo>
                    <a:pt x="1335" y="1596"/>
                  </a:lnTo>
                  <a:lnTo>
                    <a:pt x="1336" y="1598"/>
                  </a:lnTo>
                  <a:lnTo>
                    <a:pt x="1337" y="1599"/>
                  </a:lnTo>
                  <a:lnTo>
                    <a:pt x="1337" y="1602"/>
                  </a:lnTo>
                  <a:lnTo>
                    <a:pt x="1339" y="1604"/>
                  </a:lnTo>
                  <a:lnTo>
                    <a:pt x="1337" y="1606"/>
                  </a:lnTo>
                  <a:lnTo>
                    <a:pt x="1337" y="1608"/>
                  </a:lnTo>
                  <a:lnTo>
                    <a:pt x="1336" y="1610"/>
                  </a:lnTo>
                  <a:lnTo>
                    <a:pt x="1335" y="1611"/>
                  </a:lnTo>
                  <a:lnTo>
                    <a:pt x="1333" y="1612"/>
                  </a:lnTo>
                  <a:lnTo>
                    <a:pt x="1332" y="1614"/>
                  </a:lnTo>
                  <a:lnTo>
                    <a:pt x="1329" y="1614"/>
                  </a:lnTo>
                  <a:lnTo>
                    <a:pt x="1328" y="1615"/>
                  </a:lnTo>
                  <a:lnTo>
                    <a:pt x="1307" y="1615"/>
                  </a:lnTo>
                  <a:lnTo>
                    <a:pt x="1304" y="1614"/>
                  </a:lnTo>
                  <a:lnTo>
                    <a:pt x="1301" y="1614"/>
                  </a:lnTo>
                  <a:lnTo>
                    <a:pt x="1300" y="1612"/>
                  </a:lnTo>
                  <a:lnTo>
                    <a:pt x="1299" y="1611"/>
                  </a:lnTo>
                  <a:lnTo>
                    <a:pt x="1298" y="1610"/>
                  </a:lnTo>
                  <a:lnTo>
                    <a:pt x="1296" y="1608"/>
                  </a:lnTo>
                  <a:lnTo>
                    <a:pt x="1296" y="1606"/>
                  </a:lnTo>
                  <a:lnTo>
                    <a:pt x="1296" y="1604"/>
                  </a:lnTo>
                  <a:lnTo>
                    <a:pt x="1296" y="1602"/>
                  </a:lnTo>
                  <a:lnTo>
                    <a:pt x="1296" y="1599"/>
                  </a:lnTo>
                  <a:lnTo>
                    <a:pt x="1298" y="1598"/>
                  </a:lnTo>
                  <a:lnTo>
                    <a:pt x="1299" y="1596"/>
                  </a:lnTo>
                  <a:lnTo>
                    <a:pt x="1300" y="1595"/>
                  </a:lnTo>
                  <a:lnTo>
                    <a:pt x="1301" y="1594"/>
                  </a:lnTo>
                  <a:lnTo>
                    <a:pt x="1304" y="1594"/>
                  </a:lnTo>
                  <a:lnTo>
                    <a:pt x="1307" y="1594"/>
                  </a:lnTo>
                  <a:close/>
                  <a:moveTo>
                    <a:pt x="1371" y="1594"/>
                  </a:moveTo>
                  <a:lnTo>
                    <a:pt x="1392" y="1594"/>
                  </a:lnTo>
                  <a:lnTo>
                    <a:pt x="1393" y="1594"/>
                  </a:lnTo>
                  <a:lnTo>
                    <a:pt x="1396" y="1594"/>
                  </a:lnTo>
                  <a:lnTo>
                    <a:pt x="1397" y="1595"/>
                  </a:lnTo>
                  <a:lnTo>
                    <a:pt x="1398" y="1596"/>
                  </a:lnTo>
                  <a:lnTo>
                    <a:pt x="1400" y="1598"/>
                  </a:lnTo>
                  <a:lnTo>
                    <a:pt x="1401" y="1599"/>
                  </a:lnTo>
                  <a:lnTo>
                    <a:pt x="1401" y="1602"/>
                  </a:lnTo>
                  <a:lnTo>
                    <a:pt x="1402" y="1604"/>
                  </a:lnTo>
                  <a:lnTo>
                    <a:pt x="1401" y="1606"/>
                  </a:lnTo>
                  <a:lnTo>
                    <a:pt x="1401" y="1608"/>
                  </a:lnTo>
                  <a:lnTo>
                    <a:pt x="1400" y="1610"/>
                  </a:lnTo>
                  <a:lnTo>
                    <a:pt x="1398" y="1611"/>
                  </a:lnTo>
                  <a:lnTo>
                    <a:pt x="1397" y="1612"/>
                  </a:lnTo>
                  <a:lnTo>
                    <a:pt x="1396" y="1614"/>
                  </a:lnTo>
                  <a:lnTo>
                    <a:pt x="1393" y="1614"/>
                  </a:lnTo>
                  <a:lnTo>
                    <a:pt x="1392" y="1615"/>
                  </a:lnTo>
                  <a:lnTo>
                    <a:pt x="1371" y="1615"/>
                  </a:lnTo>
                  <a:lnTo>
                    <a:pt x="1368" y="1614"/>
                  </a:lnTo>
                  <a:lnTo>
                    <a:pt x="1365" y="1614"/>
                  </a:lnTo>
                  <a:lnTo>
                    <a:pt x="1364" y="1612"/>
                  </a:lnTo>
                  <a:lnTo>
                    <a:pt x="1363" y="1611"/>
                  </a:lnTo>
                  <a:lnTo>
                    <a:pt x="1361" y="1610"/>
                  </a:lnTo>
                  <a:lnTo>
                    <a:pt x="1360" y="1608"/>
                  </a:lnTo>
                  <a:lnTo>
                    <a:pt x="1360" y="1606"/>
                  </a:lnTo>
                  <a:lnTo>
                    <a:pt x="1360" y="1604"/>
                  </a:lnTo>
                  <a:lnTo>
                    <a:pt x="1360" y="1602"/>
                  </a:lnTo>
                  <a:lnTo>
                    <a:pt x="1360" y="1599"/>
                  </a:lnTo>
                  <a:lnTo>
                    <a:pt x="1361" y="1598"/>
                  </a:lnTo>
                  <a:lnTo>
                    <a:pt x="1363" y="1596"/>
                  </a:lnTo>
                  <a:lnTo>
                    <a:pt x="1364" y="1595"/>
                  </a:lnTo>
                  <a:lnTo>
                    <a:pt x="1365" y="1594"/>
                  </a:lnTo>
                  <a:lnTo>
                    <a:pt x="1368" y="1594"/>
                  </a:lnTo>
                  <a:lnTo>
                    <a:pt x="1371" y="1594"/>
                  </a:lnTo>
                  <a:close/>
                  <a:moveTo>
                    <a:pt x="1434" y="1594"/>
                  </a:moveTo>
                  <a:lnTo>
                    <a:pt x="1455" y="1594"/>
                  </a:lnTo>
                  <a:lnTo>
                    <a:pt x="1457" y="1594"/>
                  </a:lnTo>
                  <a:lnTo>
                    <a:pt x="1459" y="1594"/>
                  </a:lnTo>
                  <a:lnTo>
                    <a:pt x="1461" y="1595"/>
                  </a:lnTo>
                  <a:lnTo>
                    <a:pt x="1462" y="1596"/>
                  </a:lnTo>
                  <a:lnTo>
                    <a:pt x="1463" y="1598"/>
                  </a:lnTo>
                  <a:lnTo>
                    <a:pt x="1465" y="1599"/>
                  </a:lnTo>
                  <a:lnTo>
                    <a:pt x="1465" y="1602"/>
                  </a:lnTo>
                  <a:lnTo>
                    <a:pt x="1466" y="1604"/>
                  </a:lnTo>
                  <a:lnTo>
                    <a:pt x="1465" y="1606"/>
                  </a:lnTo>
                  <a:lnTo>
                    <a:pt x="1465" y="1608"/>
                  </a:lnTo>
                  <a:lnTo>
                    <a:pt x="1463" y="1610"/>
                  </a:lnTo>
                  <a:lnTo>
                    <a:pt x="1462" y="1611"/>
                  </a:lnTo>
                  <a:lnTo>
                    <a:pt x="1461" y="1612"/>
                  </a:lnTo>
                  <a:lnTo>
                    <a:pt x="1459" y="1614"/>
                  </a:lnTo>
                  <a:lnTo>
                    <a:pt x="1457" y="1614"/>
                  </a:lnTo>
                  <a:lnTo>
                    <a:pt x="1455" y="1615"/>
                  </a:lnTo>
                  <a:lnTo>
                    <a:pt x="1434" y="1615"/>
                  </a:lnTo>
                  <a:lnTo>
                    <a:pt x="1432" y="1614"/>
                  </a:lnTo>
                  <a:lnTo>
                    <a:pt x="1429" y="1614"/>
                  </a:lnTo>
                  <a:lnTo>
                    <a:pt x="1428" y="1612"/>
                  </a:lnTo>
                  <a:lnTo>
                    <a:pt x="1426" y="1611"/>
                  </a:lnTo>
                  <a:lnTo>
                    <a:pt x="1425" y="1610"/>
                  </a:lnTo>
                  <a:lnTo>
                    <a:pt x="1424" y="1608"/>
                  </a:lnTo>
                  <a:lnTo>
                    <a:pt x="1424" y="1606"/>
                  </a:lnTo>
                  <a:lnTo>
                    <a:pt x="1424" y="1604"/>
                  </a:lnTo>
                  <a:lnTo>
                    <a:pt x="1424" y="1602"/>
                  </a:lnTo>
                  <a:lnTo>
                    <a:pt x="1424" y="1599"/>
                  </a:lnTo>
                  <a:lnTo>
                    <a:pt x="1425" y="1598"/>
                  </a:lnTo>
                  <a:lnTo>
                    <a:pt x="1426" y="1596"/>
                  </a:lnTo>
                  <a:lnTo>
                    <a:pt x="1428" y="1595"/>
                  </a:lnTo>
                  <a:lnTo>
                    <a:pt x="1429" y="1594"/>
                  </a:lnTo>
                  <a:lnTo>
                    <a:pt x="1432" y="1594"/>
                  </a:lnTo>
                  <a:lnTo>
                    <a:pt x="1434" y="1594"/>
                  </a:lnTo>
                  <a:close/>
                  <a:moveTo>
                    <a:pt x="1498" y="1594"/>
                  </a:moveTo>
                  <a:lnTo>
                    <a:pt x="1519" y="1594"/>
                  </a:lnTo>
                  <a:lnTo>
                    <a:pt x="1521" y="1594"/>
                  </a:lnTo>
                  <a:lnTo>
                    <a:pt x="1523" y="1594"/>
                  </a:lnTo>
                  <a:lnTo>
                    <a:pt x="1525" y="1595"/>
                  </a:lnTo>
                  <a:lnTo>
                    <a:pt x="1526" y="1596"/>
                  </a:lnTo>
                  <a:lnTo>
                    <a:pt x="1527" y="1598"/>
                  </a:lnTo>
                  <a:lnTo>
                    <a:pt x="1529" y="1599"/>
                  </a:lnTo>
                  <a:lnTo>
                    <a:pt x="1529" y="1602"/>
                  </a:lnTo>
                  <a:lnTo>
                    <a:pt x="1530" y="1604"/>
                  </a:lnTo>
                  <a:lnTo>
                    <a:pt x="1529" y="1606"/>
                  </a:lnTo>
                  <a:lnTo>
                    <a:pt x="1529" y="1608"/>
                  </a:lnTo>
                  <a:lnTo>
                    <a:pt x="1527" y="1610"/>
                  </a:lnTo>
                  <a:lnTo>
                    <a:pt x="1526" y="1611"/>
                  </a:lnTo>
                  <a:lnTo>
                    <a:pt x="1525" y="1612"/>
                  </a:lnTo>
                  <a:lnTo>
                    <a:pt x="1523" y="1614"/>
                  </a:lnTo>
                  <a:lnTo>
                    <a:pt x="1521" y="1614"/>
                  </a:lnTo>
                  <a:lnTo>
                    <a:pt x="1519" y="1615"/>
                  </a:lnTo>
                  <a:lnTo>
                    <a:pt x="1498" y="1615"/>
                  </a:lnTo>
                  <a:lnTo>
                    <a:pt x="1495" y="1614"/>
                  </a:lnTo>
                  <a:lnTo>
                    <a:pt x="1493" y="1614"/>
                  </a:lnTo>
                  <a:lnTo>
                    <a:pt x="1491" y="1612"/>
                  </a:lnTo>
                  <a:lnTo>
                    <a:pt x="1490" y="1611"/>
                  </a:lnTo>
                  <a:lnTo>
                    <a:pt x="1489" y="1610"/>
                  </a:lnTo>
                  <a:lnTo>
                    <a:pt x="1487" y="1608"/>
                  </a:lnTo>
                  <a:lnTo>
                    <a:pt x="1487" y="1606"/>
                  </a:lnTo>
                  <a:lnTo>
                    <a:pt x="1487" y="1604"/>
                  </a:lnTo>
                  <a:lnTo>
                    <a:pt x="1487" y="1602"/>
                  </a:lnTo>
                  <a:lnTo>
                    <a:pt x="1487" y="1599"/>
                  </a:lnTo>
                  <a:lnTo>
                    <a:pt x="1489" y="1598"/>
                  </a:lnTo>
                  <a:lnTo>
                    <a:pt x="1490" y="1596"/>
                  </a:lnTo>
                  <a:lnTo>
                    <a:pt x="1491" y="1595"/>
                  </a:lnTo>
                  <a:lnTo>
                    <a:pt x="1493" y="1594"/>
                  </a:lnTo>
                  <a:lnTo>
                    <a:pt x="1495" y="1594"/>
                  </a:lnTo>
                  <a:lnTo>
                    <a:pt x="1498" y="1594"/>
                  </a:lnTo>
                  <a:close/>
                  <a:moveTo>
                    <a:pt x="1562" y="1594"/>
                  </a:moveTo>
                  <a:lnTo>
                    <a:pt x="1583" y="1594"/>
                  </a:lnTo>
                  <a:lnTo>
                    <a:pt x="1584" y="1594"/>
                  </a:lnTo>
                  <a:lnTo>
                    <a:pt x="1587" y="1594"/>
                  </a:lnTo>
                  <a:lnTo>
                    <a:pt x="1588" y="1595"/>
                  </a:lnTo>
                  <a:lnTo>
                    <a:pt x="1590" y="1596"/>
                  </a:lnTo>
                  <a:lnTo>
                    <a:pt x="1591" y="1598"/>
                  </a:lnTo>
                  <a:lnTo>
                    <a:pt x="1592" y="1599"/>
                  </a:lnTo>
                  <a:lnTo>
                    <a:pt x="1592" y="1602"/>
                  </a:lnTo>
                  <a:lnTo>
                    <a:pt x="1594" y="1604"/>
                  </a:lnTo>
                  <a:lnTo>
                    <a:pt x="1592" y="1606"/>
                  </a:lnTo>
                  <a:lnTo>
                    <a:pt x="1592" y="1608"/>
                  </a:lnTo>
                  <a:lnTo>
                    <a:pt x="1591" y="1610"/>
                  </a:lnTo>
                  <a:lnTo>
                    <a:pt x="1590" y="1611"/>
                  </a:lnTo>
                  <a:lnTo>
                    <a:pt x="1588" y="1612"/>
                  </a:lnTo>
                  <a:lnTo>
                    <a:pt x="1587" y="1614"/>
                  </a:lnTo>
                  <a:lnTo>
                    <a:pt x="1584" y="1614"/>
                  </a:lnTo>
                  <a:lnTo>
                    <a:pt x="1583" y="1615"/>
                  </a:lnTo>
                  <a:lnTo>
                    <a:pt x="1562" y="1615"/>
                  </a:lnTo>
                  <a:lnTo>
                    <a:pt x="1559" y="1614"/>
                  </a:lnTo>
                  <a:lnTo>
                    <a:pt x="1556" y="1614"/>
                  </a:lnTo>
                  <a:lnTo>
                    <a:pt x="1555" y="1612"/>
                  </a:lnTo>
                  <a:lnTo>
                    <a:pt x="1554" y="1611"/>
                  </a:lnTo>
                  <a:lnTo>
                    <a:pt x="1552" y="1610"/>
                  </a:lnTo>
                  <a:lnTo>
                    <a:pt x="1551" y="1608"/>
                  </a:lnTo>
                  <a:lnTo>
                    <a:pt x="1551" y="1606"/>
                  </a:lnTo>
                  <a:lnTo>
                    <a:pt x="1551" y="1604"/>
                  </a:lnTo>
                  <a:lnTo>
                    <a:pt x="1551" y="1602"/>
                  </a:lnTo>
                  <a:lnTo>
                    <a:pt x="1551" y="1599"/>
                  </a:lnTo>
                  <a:lnTo>
                    <a:pt x="1552" y="1598"/>
                  </a:lnTo>
                  <a:lnTo>
                    <a:pt x="1554" y="1596"/>
                  </a:lnTo>
                  <a:lnTo>
                    <a:pt x="1555" y="1595"/>
                  </a:lnTo>
                  <a:lnTo>
                    <a:pt x="1556" y="1594"/>
                  </a:lnTo>
                  <a:lnTo>
                    <a:pt x="1559" y="1594"/>
                  </a:lnTo>
                  <a:lnTo>
                    <a:pt x="1562" y="1594"/>
                  </a:lnTo>
                  <a:close/>
                  <a:moveTo>
                    <a:pt x="1625" y="1594"/>
                  </a:moveTo>
                  <a:lnTo>
                    <a:pt x="1647" y="1594"/>
                  </a:lnTo>
                  <a:lnTo>
                    <a:pt x="1648" y="1594"/>
                  </a:lnTo>
                  <a:lnTo>
                    <a:pt x="1651" y="1594"/>
                  </a:lnTo>
                  <a:lnTo>
                    <a:pt x="1652" y="1595"/>
                  </a:lnTo>
                  <a:lnTo>
                    <a:pt x="1653" y="1596"/>
                  </a:lnTo>
                  <a:lnTo>
                    <a:pt x="1655" y="1598"/>
                  </a:lnTo>
                  <a:lnTo>
                    <a:pt x="1656" y="1599"/>
                  </a:lnTo>
                  <a:lnTo>
                    <a:pt x="1656" y="1602"/>
                  </a:lnTo>
                  <a:lnTo>
                    <a:pt x="1657" y="1604"/>
                  </a:lnTo>
                  <a:lnTo>
                    <a:pt x="1656" y="1606"/>
                  </a:lnTo>
                  <a:lnTo>
                    <a:pt x="1656" y="1608"/>
                  </a:lnTo>
                  <a:lnTo>
                    <a:pt x="1655" y="1610"/>
                  </a:lnTo>
                  <a:lnTo>
                    <a:pt x="1653" y="1611"/>
                  </a:lnTo>
                  <a:lnTo>
                    <a:pt x="1652" y="1612"/>
                  </a:lnTo>
                  <a:lnTo>
                    <a:pt x="1651" y="1614"/>
                  </a:lnTo>
                  <a:lnTo>
                    <a:pt x="1648" y="1614"/>
                  </a:lnTo>
                  <a:lnTo>
                    <a:pt x="1647" y="1615"/>
                  </a:lnTo>
                  <a:lnTo>
                    <a:pt x="1625" y="1615"/>
                  </a:lnTo>
                  <a:lnTo>
                    <a:pt x="1623" y="1614"/>
                  </a:lnTo>
                  <a:lnTo>
                    <a:pt x="1620" y="1614"/>
                  </a:lnTo>
                  <a:lnTo>
                    <a:pt x="1619" y="1612"/>
                  </a:lnTo>
                  <a:lnTo>
                    <a:pt x="1617" y="1611"/>
                  </a:lnTo>
                  <a:lnTo>
                    <a:pt x="1616" y="1610"/>
                  </a:lnTo>
                  <a:lnTo>
                    <a:pt x="1615" y="1608"/>
                  </a:lnTo>
                  <a:lnTo>
                    <a:pt x="1615" y="1606"/>
                  </a:lnTo>
                  <a:lnTo>
                    <a:pt x="1615" y="1604"/>
                  </a:lnTo>
                  <a:lnTo>
                    <a:pt x="1615" y="1602"/>
                  </a:lnTo>
                  <a:lnTo>
                    <a:pt x="1615" y="1599"/>
                  </a:lnTo>
                  <a:lnTo>
                    <a:pt x="1616" y="1598"/>
                  </a:lnTo>
                  <a:lnTo>
                    <a:pt x="1617" y="1596"/>
                  </a:lnTo>
                  <a:lnTo>
                    <a:pt x="1619" y="1595"/>
                  </a:lnTo>
                  <a:lnTo>
                    <a:pt x="1620" y="1594"/>
                  </a:lnTo>
                  <a:lnTo>
                    <a:pt x="1623" y="1594"/>
                  </a:lnTo>
                  <a:lnTo>
                    <a:pt x="1625" y="1594"/>
                  </a:lnTo>
                  <a:close/>
                  <a:moveTo>
                    <a:pt x="1689" y="1594"/>
                  </a:moveTo>
                  <a:lnTo>
                    <a:pt x="1710" y="1594"/>
                  </a:lnTo>
                  <a:lnTo>
                    <a:pt x="1712" y="1594"/>
                  </a:lnTo>
                  <a:lnTo>
                    <a:pt x="1714" y="1594"/>
                  </a:lnTo>
                  <a:lnTo>
                    <a:pt x="1716" y="1595"/>
                  </a:lnTo>
                  <a:lnTo>
                    <a:pt x="1717" y="1596"/>
                  </a:lnTo>
                  <a:lnTo>
                    <a:pt x="1718" y="1598"/>
                  </a:lnTo>
                  <a:lnTo>
                    <a:pt x="1720" y="1599"/>
                  </a:lnTo>
                  <a:lnTo>
                    <a:pt x="1720" y="1602"/>
                  </a:lnTo>
                  <a:lnTo>
                    <a:pt x="1721" y="1604"/>
                  </a:lnTo>
                  <a:lnTo>
                    <a:pt x="1720" y="1606"/>
                  </a:lnTo>
                  <a:lnTo>
                    <a:pt x="1720" y="1608"/>
                  </a:lnTo>
                  <a:lnTo>
                    <a:pt x="1718" y="1610"/>
                  </a:lnTo>
                  <a:lnTo>
                    <a:pt x="1717" y="1611"/>
                  </a:lnTo>
                  <a:lnTo>
                    <a:pt x="1716" y="1612"/>
                  </a:lnTo>
                  <a:lnTo>
                    <a:pt x="1714" y="1614"/>
                  </a:lnTo>
                  <a:lnTo>
                    <a:pt x="1712" y="1614"/>
                  </a:lnTo>
                  <a:lnTo>
                    <a:pt x="1710" y="1615"/>
                  </a:lnTo>
                  <a:lnTo>
                    <a:pt x="1689" y="1615"/>
                  </a:lnTo>
                  <a:lnTo>
                    <a:pt x="1687" y="1614"/>
                  </a:lnTo>
                  <a:lnTo>
                    <a:pt x="1684" y="1614"/>
                  </a:lnTo>
                  <a:lnTo>
                    <a:pt x="1683" y="1612"/>
                  </a:lnTo>
                  <a:lnTo>
                    <a:pt x="1681" y="1611"/>
                  </a:lnTo>
                  <a:lnTo>
                    <a:pt x="1680" y="1610"/>
                  </a:lnTo>
                  <a:lnTo>
                    <a:pt x="1679" y="1608"/>
                  </a:lnTo>
                  <a:lnTo>
                    <a:pt x="1679" y="1606"/>
                  </a:lnTo>
                  <a:lnTo>
                    <a:pt x="1679" y="1604"/>
                  </a:lnTo>
                  <a:lnTo>
                    <a:pt x="1679" y="1602"/>
                  </a:lnTo>
                  <a:lnTo>
                    <a:pt x="1679" y="1599"/>
                  </a:lnTo>
                  <a:lnTo>
                    <a:pt x="1680" y="1598"/>
                  </a:lnTo>
                  <a:lnTo>
                    <a:pt x="1681" y="1596"/>
                  </a:lnTo>
                  <a:lnTo>
                    <a:pt x="1683" y="1595"/>
                  </a:lnTo>
                  <a:lnTo>
                    <a:pt x="1684" y="1594"/>
                  </a:lnTo>
                  <a:lnTo>
                    <a:pt x="1687" y="1594"/>
                  </a:lnTo>
                  <a:lnTo>
                    <a:pt x="1689" y="1594"/>
                  </a:lnTo>
                  <a:close/>
                  <a:moveTo>
                    <a:pt x="1753" y="1594"/>
                  </a:moveTo>
                  <a:lnTo>
                    <a:pt x="1774" y="1594"/>
                  </a:lnTo>
                  <a:lnTo>
                    <a:pt x="1775" y="1594"/>
                  </a:lnTo>
                  <a:lnTo>
                    <a:pt x="1778" y="1594"/>
                  </a:lnTo>
                  <a:lnTo>
                    <a:pt x="1779" y="1595"/>
                  </a:lnTo>
                  <a:lnTo>
                    <a:pt x="1781" y="1596"/>
                  </a:lnTo>
                  <a:lnTo>
                    <a:pt x="1782" y="1598"/>
                  </a:lnTo>
                  <a:lnTo>
                    <a:pt x="1783" y="1599"/>
                  </a:lnTo>
                  <a:lnTo>
                    <a:pt x="1783" y="1602"/>
                  </a:lnTo>
                  <a:lnTo>
                    <a:pt x="1785" y="1604"/>
                  </a:lnTo>
                  <a:lnTo>
                    <a:pt x="1783" y="1606"/>
                  </a:lnTo>
                  <a:lnTo>
                    <a:pt x="1783" y="1608"/>
                  </a:lnTo>
                  <a:lnTo>
                    <a:pt x="1782" y="1610"/>
                  </a:lnTo>
                  <a:lnTo>
                    <a:pt x="1781" y="1611"/>
                  </a:lnTo>
                  <a:lnTo>
                    <a:pt x="1779" y="1612"/>
                  </a:lnTo>
                  <a:lnTo>
                    <a:pt x="1778" y="1614"/>
                  </a:lnTo>
                  <a:lnTo>
                    <a:pt x="1775" y="1614"/>
                  </a:lnTo>
                  <a:lnTo>
                    <a:pt x="1774" y="1615"/>
                  </a:lnTo>
                  <a:lnTo>
                    <a:pt x="1753" y="1615"/>
                  </a:lnTo>
                  <a:lnTo>
                    <a:pt x="1750" y="1614"/>
                  </a:lnTo>
                  <a:lnTo>
                    <a:pt x="1748" y="1614"/>
                  </a:lnTo>
                  <a:lnTo>
                    <a:pt x="1746" y="1612"/>
                  </a:lnTo>
                  <a:lnTo>
                    <a:pt x="1745" y="1611"/>
                  </a:lnTo>
                  <a:lnTo>
                    <a:pt x="1744" y="1610"/>
                  </a:lnTo>
                  <a:lnTo>
                    <a:pt x="1742" y="1608"/>
                  </a:lnTo>
                  <a:lnTo>
                    <a:pt x="1742" y="1606"/>
                  </a:lnTo>
                  <a:lnTo>
                    <a:pt x="1742" y="1604"/>
                  </a:lnTo>
                  <a:lnTo>
                    <a:pt x="1742" y="1602"/>
                  </a:lnTo>
                  <a:lnTo>
                    <a:pt x="1742" y="1599"/>
                  </a:lnTo>
                  <a:lnTo>
                    <a:pt x="1744" y="1598"/>
                  </a:lnTo>
                  <a:lnTo>
                    <a:pt x="1745" y="1596"/>
                  </a:lnTo>
                  <a:lnTo>
                    <a:pt x="1746" y="1595"/>
                  </a:lnTo>
                  <a:lnTo>
                    <a:pt x="1748" y="1594"/>
                  </a:lnTo>
                  <a:lnTo>
                    <a:pt x="1750" y="1594"/>
                  </a:lnTo>
                  <a:lnTo>
                    <a:pt x="1753" y="1594"/>
                  </a:lnTo>
                  <a:close/>
                  <a:moveTo>
                    <a:pt x="1817" y="1594"/>
                  </a:moveTo>
                  <a:lnTo>
                    <a:pt x="1838" y="1594"/>
                  </a:lnTo>
                  <a:lnTo>
                    <a:pt x="1839" y="1594"/>
                  </a:lnTo>
                  <a:lnTo>
                    <a:pt x="1842" y="1594"/>
                  </a:lnTo>
                  <a:lnTo>
                    <a:pt x="1843" y="1595"/>
                  </a:lnTo>
                  <a:lnTo>
                    <a:pt x="1845" y="1596"/>
                  </a:lnTo>
                  <a:lnTo>
                    <a:pt x="1846" y="1598"/>
                  </a:lnTo>
                  <a:lnTo>
                    <a:pt x="1847" y="1599"/>
                  </a:lnTo>
                  <a:lnTo>
                    <a:pt x="1847" y="1602"/>
                  </a:lnTo>
                  <a:lnTo>
                    <a:pt x="1848" y="1604"/>
                  </a:lnTo>
                  <a:lnTo>
                    <a:pt x="1847" y="1606"/>
                  </a:lnTo>
                  <a:lnTo>
                    <a:pt x="1847" y="1608"/>
                  </a:lnTo>
                  <a:lnTo>
                    <a:pt x="1846" y="1610"/>
                  </a:lnTo>
                  <a:lnTo>
                    <a:pt x="1845" y="1611"/>
                  </a:lnTo>
                  <a:lnTo>
                    <a:pt x="1843" y="1612"/>
                  </a:lnTo>
                  <a:lnTo>
                    <a:pt x="1842" y="1614"/>
                  </a:lnTo>
                  <a:lnTo>
                    <a:pt x="1839" y="1614"/>
                  </a:lnTo>
                  <a:lnTo>
                    <a:pt x="1838" y="1615"/>
                  </a:lnTo>
                  <a:lnTo>
                    <a:pt x="1817" y="1615"/>
                  </a:lnTo>
                  <a:lnTo>
                    <a:pt x="1814" y="1614"/>
                  </a:lnTo>
                  <a:lnTo>
                    <a:pt x="1811" y="1614"/>
                  </a:lnTo>
                  <a:lnTo>
                    <a:pt x="1810" y="1612"/>
                  </a:lnTo>
                  <a:lnTo>
                    <a:pt x="1809" y="1611"/>
                  </a:lnTo>
                  <a:lnTo>
                    <a:pt x="1807" y="1610"/>
                  </a:lnTo>
                  <a:lnTo>
                    <a:pt x="1806" y="1608"/>
                  </a:lnTo>
                  <a:lnTo>
                    <a:pt x="1806" y="1606"/>
                  </a:lnTo>
                  <a:lnTo>
                    <a:pt x="1806" y="1604"/>
                  </a:lnTo>
                  <a:lnTo>
                    <a:pt x="1806" y="1602"/>
                  </a:lnTo>
                  <a:lnTo>
                    <a:pt x="1806" y="1599"/>
                  </a:lnTo>
                  <a:lnTo>
                    <a:pt x="1807" y="1598"/>
                  </a:lnTo>
                  <a:lnTo>
                    <a:pt x="1809" y="1596"/>
                  </a:lnTo>
                  <a:lnTo>
                    <a:pt x="1810" y="1595"/>
                  </a:lnTo>
                  <a:lnTo>
                    <a:pt x="1811" y="1594"/>
                  </a:lnTo>
                  <a:lnTo>
                    <a:pt x="1814" y="1594"/>
                  </a:lnTo>
                  <a:lnTo>
                    <a:pt x="1817" y="1594"/>
                  </a:lnTo>
                  <a:close/>
                  <a:moveTo>
                    <a:pt x="1880" y="1594"/>
                  </a:moveTo>
                  <a:lnTo>
                    <a:pt x="1902" y="1594"/>
                  </a:lnTo>
                  <a:lnTo>
                    <a:pt x="1903" y="1594"/>
                  </a:lnTo>
                  <a:lnTo>
                    <a:pt x="1906" y="1594"/>
                  </a:lnTo>
                  <a:lnTo>
                    <a:pt x="1907" y="1595"/>
                  </a:lnTo>
                  <a:lnTo>
                    <a:pt x="1908" y="1596"/>
                  </a:lnTo>
                  <a:lnTo>
                    <a:pt x="1910" y="1598"/>
                  </a:lnTo>
                  <a:lnTo>
                    <a:pt x="1911" y="1599"/>
                  </a:lnTo>
                  <a:lnTo>
                    <a:pt x="1911" y="1602"/>
                  </a:lnTo>
                  <a:lnTo>
                    <a:pt x="1912" y="1604"/>
                  </a:lnTo>
                  <a:lnTo>
                    <a:pt x="1911" y="1606"/>
                  </a:lnTo>
                  <a:lnTo>
                    <a:pt x="1911" y="1608"/>
                  </a:lnTo>
                  <a:lnTo>
                    <a:pt x="1910" y="1610"/>
                  </a:lnTo>
                  <a:lnTo>
                    <a:pt x="1908" y="1611"/>
                  </a:lnTo>
                  <a:lnTo>
                    <a:pt x="1907" y="1612"/>
                  </a:lnTo>
                  <a:lnTo>
                    <a:pt x="1906" y="1614"/>
                  </a:lnTo>
                  <a:lnTo>
                    <a:pt x="1903" y="1614"/>
                  </a:lnTo>
                  <a:lnTo>
                    <a:pt x="1902" y="1615"/>
                  </a:lnTo>
                  <a:lnTo>
                    <a:pt x="1880" y="1615"/>
                  </a:lnTo>
                  <a:lnTo>
                    <a:pt x="1878" y="1614"/>
                  </a:lnTo>
                  <a:lnTo>
                    <a:pt x="1875" y="1614"/>
                  </a:lnTo>
                  <a:lnTo>
                    <a:pt x="1874" y="1612"/>
                  </a:lnTo>
                  <a:lnTo>
                    <a:pt x="1872" y="1611"/>
                  </a:lnTo>
                  <a:lnTo>
                    <a:pt x="1871" y="1610"/>
                  </a:lnTo>
                  <a:lnTo>
                    <a:pt x="1870" y="1608"/>
                  </a:lnTo>
                  <a:lnTo>
                    <a:pt x="1870" y="1606"/>
                  </a:lnTo>
                  <a:lnTo>
                    <a:pt x="1870" y="1604"/>
                  </a:lnTo>
                  <a:lnTo>
                    <a:pt x="1870" y="1602"/>
                  </a:lnTo>
                  <a:lnTo>
                    <a:pt x="1870" y="1599"/>
                  </a:lnTo>
                  <a:lnTo>
                    <a:pt x="1871" y="1598"/>
                  </a:lnTo>
                  <a:lnTo>
                    <a:pt x="1872" y="1596"/>
                  </a:lnTo>
                  <a:lnTo>
                    <a:pt x="1874" y="1595"/>
                  </a:lnTo>
                  <a:lnTo>
                    <a:pt x="1875" y="1594"/>
                  </a:lnTo>
                  <a:lnTo>
                    <a:pt x="1878" y="1594"/>
                  </a:lnTo>
                  <a:lnTo>
                    <a:pt x="1880" y="1594"/>
                  </a:lnTo>
                  <a:close/>
                  <a:moveTo>
                    <a:pt x="1944" y="1594"/>
                  </a:moveTo>
                  <a:lnTo>
                    <a:pt x="1965" y="1594"/>
                  </a:lnTo>
                  <a:lnTo>
                    <a:pt x="1967" y="1594"/>
                  </a:lnTo>
                  <a:lnTo>
                    <a:pt x="1969" y="1594"/>
                  </a:lnTo>
                  <a:lnTo>
                    <a:pt x="1971" y="1595"/>
                  </a:lnTo>
                  <a:lnTo>
                    <a:pt x="1972" y="1596"/>
                  </a:lnTo>
                  <a:lnTo>
                    <a:pt x="1973" y="1598"/>
                  </a:lnTo>
                  <a:lnTo>
                    <a:pt x="1975" y="1599"/>
                  </a:lnTo>
                  <a:lnTo>
                    <a:pt x="1975" y="1602"/>
                  </a:lnTo>
                  <a:lnTo>
                    <a:pt x="1976" y="1604"/>
                  </a:lnTo>
                  <a:lnTo>
                    <a:pt x="1975" y="1606"/>
                  </a:lnTo>
                  <a:lnTo>
                    <a:pt x="1975" y="1608"/>
                  </a:lnTo>
                  <a:lnTo>
                    <a:pt x="1973" y="1610"/>
                  </a:lnTo>
                  <a:lnTo>
                    <a:pt x="1972" y="1611"/>
                  </a:lnTo>
                  <a:lnTo>
                    <a:pt x="1971" y="1612"/>
                  </a:lnTo>
                  <a:lnTo>
                    <a:pt x="1969" y="1614"/>
                  </a:lnTo>
                  <a:lnTo>
                    <a:pt x="1967" y="1614"/>
                  </a:lnTo>
                  <a:lnTo>
                    <a:pt x="1965" y="1615"/>
                  </a:lnTo>
                  <a:lnTo>
                    <a:pt x="1944" y="1615"/>
                  </a:lnTo>
                  <a:lnTo>
                    <a:pt x="1941" y="1614"/>
                  </a:lnTo>
                  <a:lnTo>
                    <a:pt x="1939" y="1614"/>
                  </a:lnTo>
                  <a:lnTo>
                    <a:pt x="1937" y="1612"/>
                  </a:lnTo>
                  <a:lnTo>
                    <a:pt x="1936" y="1611"/>
                  </a:lnTo>
                  <a:lnTo>
                    <a:pt x="1935" y="1610"/>
                  </a:lnTo>
                  <a:lnTo>
                    <a:pt x="1933" y="1608"/>
                  </a:lnTo>
                  <a:lnTo>
                    <a:pt x="1933" y="1606"/>
                  </a:lnTo>
                  <a:lnTo>
                    <a:pt x="1933" y="1604"/>
                  </a:lnTo>
                  <a:lnTo>
                    <a:pt x="1933" y="1602"/>
                  </a:lnTo>
                  <a:lnTo>
                    <a:pt x="1933" y="1599"/>
                  </a:lnTo>
                  <a:lnTo>
                    <a:pt x="1935" y="1598"/>
                  </a:lnTo>
                  <a:lnTo>
                    <a:pt x="1936" y="1596"/>
                  </a:lnTo>
                  <a:lnTo>
                    <a:pt x="1937" y="1595"/>
                  </a:lnTo>
                  <a:lnTo>
                    <a:pt x="1939" y="1594"/>
                  </a:lnTo>
                  <a:lnTo>
                    <a:pt x="1941" y="1594"/>
                  </a:lnTo>
                  <a:lnTo>
                    <a:pt x="1944" y="1594"/>
                  </a:lnTo>
                  <a:close/>
                  <a:moveTo>
                    <a:pt x="2008" y="1594"/>
                  </a:moveTo>
                  <a:lnTo>
                    <a:pt x="2029" y="1594"/>
                  </a:lnTo>
                  <a:lnTo>
                    <a:pt x="2030" y="1594"/>
                  </a:lnTo>
                  <a:lnTo>
                    <a:pt x="2033" y="1594"/>
                  </a:lnTo>
                  <a:lnTo>
                    <a:pt x="2034" y="1595"/>
                  </a:lnTo>
                  <a:lnTo>
                    <a:pt x="2036" y="1596"/>
                  </a:lnTo>
                  <a:lnTo>
                    <a:pt x="2037" y="1598"/>
                  </a:lnTo>
                  <a:lnTo>
                    <a:pt x="2038" y="1599"/>
                  </a:lnTo>
                  <a:lnTo>
                    <a:pt x="2038" y="1602"/>
                  </a:lnTo>
                  <a:lnTo>
                    <a:pt x="2040" y="1604"/>
                  </a:lnTo>
                  <a:lnTo>
                    <a:pt x="2038" y="1606"/>
                  </a:lnTo>
                  <a:lnTo>
                    <a:pt x="2038" y="1608"/>
                  </a:lnTo>
                  <a:lnTo>
                    <a:pt x="2037" y="1610"/>
                  </a:lnTo>
                  <a:lnTo>
                    <a:pt x="2036" y="1611"/>
                  </a:lnTo>
                  <a:lnTo>
                    <a:pt x="2034" y="1612"/>
                  </a:lnTo>
                  <a:lnTo>
                    <a:pt x="2033" y="1614"/>
                  </a:lnTo>
                  <a:lnTo>
                    <a:pt x="2030" y="1614"/>
                  </a:lnTo>
                  <a:lnTo>
                    <a:pt x="2029" y="1615"/>
                  </a:lnTo>
                  <a:lnTo>
                    <a:pt x="2008" y="1615"/>
                  </a:lnTo>
                  <a:lnTo>
                    <a:pt x="2005" y="1614"/>
                  </a:lnTo>
                  <a:lnTo>
                    <a:pt x="2002" y="1614"/>
                  </a:lnTo>
                  <a:lnTo>
                    <a:pt x="2001" y="1612"/>
                  </a:lnTo>
                  <a:lnTo>
                    <a:pt x="2000" y="1611"/>
                  </a:lnTo>
                  <a:lnTo>
                    <a:pt x="1999" y="1610"/>
                  </a:lnTo>
                  <a:lnTo>
                    <a:pt x="1997" y="1608"/>
                  </a:lnTo>
                  <a:lnTo>
                    <a:pt x="1997" y="1606"/>
                  </a:lnTo>
                  <a:lnTo>
                    <a:pt x="1997" y="1604"/>
                  </a:lnTo>
                  <a:lnTo>
                    <a:pt x="1997" y="1602"/>
                  </a:lnTo>
                  <a:lnTo>
                    <a:pt x="1997" y="1599"/>
                  </a:lnTo>
                  <a:lnTo>
                    <a:pt x="1999" y="1598"/>
                  </a:lnTo>
                  <a:lnTo>
                    <a:pt x="2000" y="1596"/>
                  </a:lnTo>
                  <a:lnTo>
                    <a:pt x="2001" y="1595"/>
                  </a:lnTo>
                  <a:lnTo>
                    <a:pt x="2002" y="1594"/>
                  </a:lnTo>
                  <a:lnTo>
                    <a:pt x="2005" y="1594"/>
                  </a:lnTo>
                  <a:lnTo>
                    <a:pt x="2008" y="1594"/>
                  </a:lnTo>
                  <a:close/>
                  <a:moveTo>
                    <a:pt x="2072" y="1594"/>
                  </a:moveTo>
                  <a:lnTo>
                    <a:pt x="2093" y="1594"/>
                  </a:lnTo>
                  <a:lnTo>
                    <a:pt x="2094" y="1594"/>
                  </a:lnTo>
                  <a:lnTo>
                    <a:pt x="2097" y="1594"/>
                  </a:lnTo>
                  <a:lnTo>
                    <a:pt x="2098" y="1595"/>
                  </a:lnTo>
                  <a:lnTo>
                    <a:pt x="2099" y="1596"/>
                  </a:lnTo>
                  <a:lnTo>
                    <a:pt x="2101" y="1598"/>
                  </a:lnTo>
                  <a:lnTo>
                    <a:pt x="2102" y="1599"/>
                  </a:lnTo>
                  <a:lnTo>
                    <a:pt x="2102" y="1602"/>
                  </a:lnTo>
                  <a:lnTo>
                    <a:pt x="2103" y="1604"/>
                  </a:lnTo>
                  <a:lnTo>
                    <a:pt x="2102" y="1606"/>
                  </a:lnTo>
                  <a:lnTo>
                    <a:pt x="2102" y="1608"/>
                  </a:lnTo>
                  <a:lnTo>
                    <a:pt x="2101" y="1610"/>
                  </a:lnTo>
                  <a:lnTo>
                    <a:pt x="2099" y="1611"/>
                  </a:lnTo>
                  <a:lnTo>
                    <a:pt x="2098" y="1612"/>
                  </a:lnTo>
                  <a:lnTo>
                    <a:pt x="2097" y="1614"/>
                  </a:lnTo>
                  <a:lnTo>
                    <a:pt x="2094" y="1614"/>
                  </a:lnTo>
                  <a:lnTo>
                    <a:pt x="2093" y="1615"/>
                  </a:lnTo>
                  <a:lnTo>
                    <a:pt x="2072" y="1615"/>
                  </a:lnTo>
                  <a:lnTo>
                    <a:pt x="2069" y="1614"/>
                  </a:lnTo>
                  <a:lnTo>
                    <a:pt x="2066" y="1614"/>
                  </a:lnTo>
                  <a:lnTo>
                    <a:pt x="2065" y="1612"/>
                  </a:lnTo>
                  <a:lnTo>
                    <a:pt x="2064" y="1611"/>
                  </a:lnTo>
                  <a:lnTo>
                    <a:pt x="2062" y="1610"/>
                  </a:lnTo>
                  <a:lnTo>
                    <a:pt x="2061" y="1608"/>
                  </a:lnTo>
                  <a:lnTo>
                    <a:pt x="2061" y="1606"/>
                  </a:lnTo>
                  <a:lnTo>
                    <a:pt x="2061" y="1604"/>
                  </a:lnTo>
                  <a:lnTo>
                    <a:pt x="2061" y="1602"/>
                  </a:lnTo>
                  <a:lnTo>
                    <a:pt x="2061" y="1599"/>
                  </a:lnTo>
                  <a:lnTo>
                    <a:pt x="2062" y="1598"/>
                  </a:lnTo>
                  <a:lnTo>
                    <a:pt x="2064" y="1596"/>
                  </a:lnTo>
                  <a:lnTo>
                    <a:pt x="2065" y="1595"/>
                  </a:lnTo>
                  <a:lnTo>
                    <a:pt x="2066" y="1594"/>
                  </a:lnTo>
                  <a:lnTo>
                    <a:pt x="2069" y="1594"/>
                  </a:lnTo>
                  <a:lnTo>
                    <a:pt x="2072" y="1594"/>
                  </a:lnTo>
                  <a:close/>
                  <a:moveTo>
                    <a:pt x="2135" y="1594"/>
                  </a:moveTo>
                  <a:lnTo>
                    <a:pt x="2156" y="1594"/>
                  </a:lnTo>
                  <a:lnTo>
                    <a:pt x="2158" y="1594"/>
                  </a:lnTo>
                  <a:lnTo>
                    <a:pt x="2160" y="1594"/>
                  </a:lnTo>
                  <a:lnTo>
                    <a:pt x="2162" y="1595"/>
                  </a:lnTo>
                  <a:lnTo>
                    <a:pt x="2163" y="1596"/>
                  </a:lnTo>
                  <a:lnTo>
                    <a:pt x="2164" y="1598"/>
                  </a:lnTo>
                  <a:lnTo>
                    <a:pt x="2166" y="1599"/>
                  </a:lnTo>
                  <a:lnTo>
                    <a:pt x="2166" y="1602"/>
                  </a:lnTo>
                  <a:lnTo>
                    <a:pt x="2167" y="1604"/>
                  </a:lnTo>
                  <a:lnTo>
                    <a:pt x="2166" y="1606"/>
                  </a:lnTo>
                  <a:lnTo>
                    <a:pt x="2166" y="1608"/>
                  </a:lnTo>
                  <a:lnTo>
                    <a:pt x="2164" y="1610"/>
                  </a:lnTo>
                  <a:lnTo>
                    <a:pt x="2163" y="1611"/>
                  </a:lnTo>
                  <a:lnTo>
                    <a:pt x="2162" y="1612"/>
                  </a:lnTo>
                  <a:lnTo>
                    <a:pt x="2160" y="1614"/>
                  </a:lnTo>
                  <a:lnTo>
                    <a:pt x="2158" y="1614"/>
                  </a:lnTo>
                  <a:lnTo>
                    <a:pt x="2156" y="1615"/>
                  </a:lnTo>
                  <a:lnTo>
                    <a:pt x="2135" y="1615"/>
                  </a:lnTo>
                  <a:lnTo>
                    <a:pt x="2133" y="1614"/>
                  </a:lnTo>
                  <a:lnTo>
                    <a:pt x="2130" y="1614"/>
                  </a:lnTo>
                  <a:lnTo>
                    <a:pt x="2129" y="1612"/>
                  </a:lnTo>
                  <a:lnTo>
                    <a:pt x="2127" y="1611"/>
                  </a:lnTo>
                  <a:lnTo>
                    <a:pt x="2126" y="1610"/>
                  </a:lnTo>
                  <a:lnTo>
                    <a:pt x="2125" y="1608"/>
                  </a:lnTo>
                  <a:lnTo>
                    <a:pt x="2125" y="1606"/>
                  </a:lnTo>
                  <a:lnTo>
                    <a:pt x="2125" y="1604"/>
                  </a:lnTo>
                  <a:lnTo>
                    <a:pt x="2125" y="1602"/>
                  </a:lnTo>
                  <a:lnTo>
                    <a:pt x="2125" y="1599"/>
                  </a:lnTo>
                  <a:lnTo>
                    <a:pt x="2126" y="1598"/>
                  </a:lnTo>
                  <a:lnTo>
                    <a:pt x="2127" y="1596"/>
                  </a:lnTo>
                  <a:lnTo>
                    <a:pt x="2129" y="1595"/>
                  </a:lnTo>
                  <a:lnTo>
                    <a:pt x="2130" y="1594"/>
                  </a:lnTo>
                  <a:lnTo>
                    <a:pt x="2133" y="1594"/>
                  </a:lnTo>
                  <a:lnTo>
                    <a:pt x="2135" y="1594"/>
                  </a:lnTo>
                  <a:close/>
                  <a:moveTo>
                    <a:pt x="2199" y="1594"/>
                  </a:moveTo>
                  <a:lnTo>
                    <a:pt x="2220" y="1594"/>
                  </a:lnTo>
                  <a:lnTo>
                    <a:pt x="2222" y="1594"/>
                  </a:lnTo>
                  <a:lnTo>
                    <a:pt x="2224" y="1594"/>
                  </a:lnTo>
                  <a:lnTo>
                    <a:pt x="2226" y="1595"/>
                  </a:lnTo>
                  <a:lnTo>
                    <a:pt x="2227" y="1596"/>
                  </a:lnTo>
                  <a:lnTo>
                    <a:pt x="2228" y="1598"/>
                  </a:lnTo>
                  <a:lnTo>
                    <a:pt x="2230" y="1599"/>
                  </a:lnTo>
                  <a:lnTo>
                    <a:pt x="2230" y="1602"/>
                  </a:lnTo>
                  <a:lnTo>
                    <a:pt x="2231" y="1604"/>
                  </a:lnTo>
                  <a:lnTo>
                    <a:pt x="2230" y="1606"/>
                  </a:lnTo>
                  <a:lnTo>
                    <a:pt x="2230" y="1608"/>
                  </a:lnTo>
                  <a:lnTo>
                    <a:pt x="2228" y="1610"/>
                  </a:lnTo>
                  <a:lnTo>
                    <a:pt x="2227" y="1611"/>
                  </a:lnTo>
                  <a:lnTo>
                    <a:pt x="2226" y="1612"/>
                  </a:lnTo>
                  <a:lnTo>
                    <a:pt x="2224" y="1614"/>
                  </a:lnTo>
                  <a:lnTo>
                    <a:pt x="2222" y="1614"/>
                  </a:lnTo>
                  <a:lnTo>
                    <a:pt x="2220" y="1615"/>
                  </a:lnTo>
                  <a:lnTo>
                    <a:pt x="2199" y="1615"/>
                  </a:lnTo>
                  <a:lnTo>
                    <a:pt x="2196" y="1614"/>
                  </a:lnTo>
                  <a:lnTo>
                    <a:pt x="2194" y="1614"/>
                  </a:lnTo>
                  <a:lnTo>
                    <a:pt x="2192" y="1612"/>
                  </a:lnTo>
                  <a:lnTo>
                    <a:pt x="2191" y="1611"/>
                  </a:lnTo>
                  <a:lnTo>
                    <a:pt x="2190" y="1610"/>
                  </a:lnTo>
                  <a:lnTo>
                    <a:pt x="2188" y="1608"/>
                  </a:lnTo>
                  <a:lnTo>
                    <a:pt x="2188" y="1606"/>
                  </a:lnTo>
                  <a:lnTo>
                    <a:pt x="2188" y="1604"/>
                  </a:lnTo>
                  <a:lnTo>
                    <a:pt x="2188" y="1602"/>
                  </a:lnTo>
                  <a:lnTo>
                    <a:pt x="2188" y="1599"/>
                  </a:lnTo>
                  <a:lnTo>
                    <a:pt x="2190" y="1598"/>
                  </a:lnTo>
                  <a:lnTo>
                    <a:pt x="2191" y="1596"/>
                  </a:lnTo>
                  <a:lnTo>
                    <a:pt x="2192" y="1595"/>
                  </a:lnTo>
                  <a:lnTo>
                    <a:pt x="2194" y="1594"/>
                  </a:lnTo>
                  <a:lnTo>
                    <a:pt x="2196" y="1594"/>
                  </a:lnTo>
                  <a:lnTo>
                    <a:pt x="2199" y="1594"/>
                  </a:lnTo>
                  <a:close/>
                  <a:moveTo>
                    <a:pt x="2231" y="1583"/>
                  </a:moveTo>
                  <a:lnTo>
                    <a:pt x="2231" y="1562"/>
                  </a:lnTo>
                  <a:lnTo>
                    <a:pt x="2231" y="1559"/>
                  </a:lnTo>
                  <a:lnTo>
                    <a:pt x="2231" y="1557"/>
                  </a:lnTo>
                  <a:lnTo>
                    <a:pt x="2232" y="1555"/>
                  </a:lnTo>
                  <a:lnTo>
                    <a:pt x="2234" y="1554"/>
                  </a:lnTo>
                  <a:lnTo>
                    <a:pt x="2235" y="1553"/>
                  </a:lnTo>
                  <a:lnTo>
                    <a:pt x="2236" y="1551"/>
                  </a:lnTo>
                  <a:lnTo>
                    <a:pt x="2239" y="1551"/>
                  </a:lnTo>
                  <a:lnTo>
                    <a:pt x="2241" y="1551"/>
                  </a:lnTo>
                  <a:lnTo>
                    <a:pt x="2243" y="1551"/>
                  </a:lnTo>
                  <a:lnTo>
                    <a:pt x="2245" y="1551"/>
                  </a:lnTo>
                  <a:lnTo>
                    <a:pt x="2247" y="1553"/>
                  </a:lnTo>
                  <a:lnTo>
                    <a:pt x="2248" y="1554"/>
                  </a:lnTo>
                  <a:lnTo>
                    <a:pt x="2249" y="1555"/>
                  </a:lnTo>
                  <a:lnTo>
                    <a:pt x="2251" y="1557"/>
                  </a:lnTo>
                  <a:lnTo>
                    <a:pt x="2251" y="1559"/>
                  </a:lnTo>
                  <a:lnTo>
                    <a:pt x="2252" y="1562"/>
                  </a:lnTo>
                  <a:lnTo>
                    <a:pt x="2252" y="1583"/>
                  </a:lnTo>
                  <a:lnTo>
                    <a:pt x="2251" y="1584"/>
                  </a:lnTo>
                  <a:lnTo>
                    <a:pt x="2251" y="1587"/>
                  </a:lnTo>
                  <a:lnTo>
                    <a:pt x="2249" y="1588"/>
                  </a:lnTo>
                  <a:lnTo>
                    <a:pt x="2248" y="1590"/>
                  </a:lnTo>
                  <a:lnTo>
                    <a:pt x="2247" y="1591"/>
                  </a:lnTo>
                  <a:lnTo>
                    <a:pt x="2245" y="1592"/>
                  </a:lnTo>
                  <a:lnTo>
                    <a:pt x="2243" y="1592"/>
                  </a:lnTo>
                  <a:lnTo>
                    <a:pt x="2241" y="1594"/>
                  </a:lnTo>
                  <a:lnTo>
                    <a:pt x="2239" y="1592"/>
                  </a:lnTo>
                  <a:lnTo>
                    <a:pt x="2236" y="1592"/>
                  </a:lnTo>
                  <a:lnTo>
                    <a:pt x="2235" y="1591"/>
                  </a:lnTo>
                  <a:lnTo>
                    <a:pt x="2234" y="1590"/>
                  </a:lnTo>
                  <a:lnTo>
                    <a:pt x="2232" y="1588"/>
                  </a:lnTo>
                  <a:lnTo>
                    <a:pt x="2231" y="1587"/>
                  </a:lnTo>
                  <a:lnTo>
                    <a:pt x="2231" y="1584"/>
                  </a:lnTo>
                  <a:lnTo>
                    <a:pt x="2231" y="1583"/>
                  </a:lnTo>
                  <a:close/>
                  <a:moveTo>
                    <a:pt x="2231" y="1519"/>
                  </a:moveTo>
                  <a:lnTo>
                    <a:pt x="2231" y="1498"/>
                  </a:lnTo>
                  <a:lnTo>
                    <a:pt x="2231" y="1495"/>
                  </a:lnTo>
                  <a:lnTo>
                    <a:pt x="2231" y="1493"/>
                  </a:lnTo>
                  <a:lnTo>
                    <a:pt x="2232" y="1491"/>
                  </a:lnTo>
                  <a:lnTo>
                    <a:pt x="2234" y="1490"/>
                  </a:lnTo>
                  <a:lnTo>
                    <a:pt x="2235" y="1489"/>
                  </a:lnTo>
                  <a:lnTo>
                    <a:pt x="2236" y="1488"/>
                  </a:lnTo>
                  <a:lnTo>
                    <a:pt x="2239" y="1488"/>
                  </a:lnTo>
                  <a:lnTo>
                    <a:pt x="2241" y="1488"/>
                  </a:lnTo>
                  <a:lnTo>
                    <a:pt x="2243" y="1488"/>
                  </a:lnTo>
                  <a:lnTo>
                    <a:pt x="2245" y="1488"/>
                  </a:lnTo>
                  <a:lnTo>
                    <a:pt x="2247" y="1489"/>
                  </a:lnTo>
                  <a:lnTo>
                    <a:pt x="2248" y="1490"/>
                  </a:lnTo>
                  <a:lnTo>
                    <a:pt x="2249" y="1491"/>
                  </a:lnTo>
                  <a:lnTo>
                    <a:pt x="2251" y="1493"/>
                  </a:lnTo>
                  <a:lnTo>
                    <a:pt x="2251" y="1495"/>
                  </a:lnTo>
                  <a:lnTo>
                    <a:pt x="2252" y="1498"/>
                  </a:lnTo>
                  <a:lnTo>
                    <a:pt x="2252" y="1519"/>
                  </a:lnTo>
                  <a:lnTo>
                    <a:pt x="2251" y="1521"/>
                  </a:lnTo>
                  <a:lnTo>
                    <a:pt x="2251" y="1523"/>
                  </a:lnTo>
                  <a:lnTo>
                    <a:pt x="2249" y="1525"/>
                  </a:lnTo>
                  <a:lnTo>
                    <a:pt x="2248" y="1526"/>
                  </a:lnTo>
                  <a:lnTo>
                    <a:pt x="2247" y="1527"/>
                  </a:lnTo>
                  <a:lnTo>
                    <a:pt x="2245" y="1529"/>
                  </a:lnTo>
                  <a:lnTo>
                    <a:pt x="2243" y="1529"/>
                  </a:lnTo>
                  <a:lnTo>
                    <a:pt x="2241" y="1530"/>
                  </a:lnTo>
                  <a:lnTo>
                    <a:pt x="2239" y="1529"/>
                  </a:lnTo>
                  <a:lnTo>
                    <a:pt x="2236" y="1529"/>
                  </a:lnTo>
                  <a:lnTo>
                    <a:pt x="2235" y="1527"/>
                  </a:lnTo>
                  <a:lnTo>
                    <a:pt x="2234" y="1526"/>
                  </a:lnTo>
                  <a:lnTo>
                    <a:pt x="2232" y="1525"/>
                  </a:lnTo>
                  <a:lnTo>
                    <a:pt x="2231" y="1523"/>
                  </a:lnTo>
                  <a:lnTo>
                    <a:pt x="2231" y="1521"/>
                  </a:lnTo>
                  <a:lnTo>
                    <a:pt x="2231" y="1519"/>
                  </a:lnTo>
                  <a:close/>
                  <a:moveTo>
                    <a:pt x="2231" y="1456"/>
                  </a:moveTo>
                  <a:lnTo>
                    <a:pt x="2231" y="1434"/>
                  </a:lnTo>
                  <a:lnTo>
                    <a:pt x="2231" y="1432"/>
                  </a:lnTo>
                  <a:lnTo>
                    <a:pt x="2231" y="1429"/>
                  </a:lnTo>
                  <a:lnTo>
                    <a:pt x="2232" y="1428"/>
                  </a:lnTo>
                  <a:lnTo>
                    <a:pt x="2234" y="1426"/>
                  </a:lnTo>
                  <a:lnTo>
                    <a:pt x="2235" y="1425"/>
                  </a:lnTo>
                  <a:lnTo>
                    <a:pt x="2236" y="1424"/>
                  </a:lnTo>
                  <a:lnTo>
                    <a:pt x="2239" y="1424"/>
                  </a:lnTo>
                  <a:lnTo>
                    <a:pt x="2241" y="1424"/>
                  </a:lnTo>
                  <a:lnTo>
                    <a:pt x="2243" y="1424"/>
                  </a:lnTo>
                  <a:lnTo>
                    <a:pt x="2245" y="1424"/>
                  </a:lnTo>
                  <a:lnTo>
                    <a:pt x="2247" y="1425"/>
                  </a:lnTo>
                  <a:lnTo>
                    <a:pt x="2248" y="1426"/>
                  </a:lnTo>
                  <a:lnTo>
                    <a:pt x="2249" y="1428"/>
                  </a:lnTo>
                  <a:lnTo>
                    <a:pt x="2251" y="1429"/>
                  </a:lnTo>
                  <a:lnTo>
                    <a:pt x="2251" y="1432"/>
                  </a:lnTo>
                  <a:lnTo>
                    <a:pt x="2252" y="1434"/>
                  </a:lnTo>
                  <a:lnTo>
                    <a:pt x="2252" y="1456"/>
                  </a:lnTo>
                  <a:lnTo>
                    <a:pt x="2251" y="1457"/>
                  </a:lnTo>
                  <a:lnTo>
                    <a:pt x="2251" y="1460"/>
                  </a:lnTo>
                  <a:lnTo>
                    <a:pt x="2249" y="1461"/>
                  </a:lnTo>
                  <a:lnTo>
                    <a:pt x="2248" y="1462"/>
                  </a:lnTo>
                  <a:lnTo>
                    <a:pt x="2247" y="1464"/>
                  </a:lnTo>
                  <a:lnTo>
                    <a:pt x="2245" y="1465"/>
                  </a:lnTo>
                  <a:lnTo>
                    <a:pt x="2243" y="1465"/>
                  </a:lnTo>
                  <a:lnTo>
                    <a:pt x="2241" y="1466"/>
                  </a:lnTo>
                  <a:lnTo>
                    <a:pt x="2239" y="1465"/>
                  </a:lnTo>
                  <a:lnTo>
                    <a:pt x="2236" y="1465"/>
                  </a:lnTo>
                  <a:lnTo>
                    <a:pt x="2235" y="1464"/>
                  </a:lnTo>
                  <a:lnTo>
                    <a:pt x="2234" y="1462"/>
                  </a:lnTo>
                  <a:lnTo>
                    <a:pt x="2232" y="1461"/>
                  </a:lnTo>
                  <a:lnTo>
                    <a:pt x="2231" y="1460"/>
                  </a:lnTo>
                  <a:lnTo>
                    <a:pt x="2231" y="1457"/>
                  </a:lnTo>
                  <a:lnTo>
                    <a:pt x="2231" y="1456"/>
                  </a:lnTo>
                  <a:close/>
                  <a:moveTo>
                    <a:pt x="2231" y="1392"/>
                  </a:moveTo>
                  <a:lnTo>
                    <a:pt x="2231" y="1371"/>
                  </a:lnTo>
                  <a:lnTo>
                    <a:pt x="2231" y="1368"/>
                  </a:lnTo>
                  <a:lnTo>
                    <a:pt x="2231" y="1365"/>
                  </a:lnTo>
                  <a:lnTo>
                    <a:pt x="2232" y="1364"/>
                  </a:lnTo>
                  <a:lnTo>
                    <a:pt x="2234" y="1363"/>
                  </a:lnTo>
                  <a:lnTo>
                    <a:pt x="2235" y="1361"/>
                  </a:lnTo>
                  <a:lnTo>
                    <a:pt x="2236" y="1360"/>
                  </a:lnTo>
                  <a:lnTo>
                    <a:pt x="2239" y="1360"/>
                  </a:lnTo>
                  <a:lnTo>
                    <a:pt x="2241" y="1360"/>
                  </a:lnTo>
                  <a:lnTo>
                    <a:pt x="2243" y="1360"/>
                  </a:lnTo>
                  <a:lnTo>
                    <a:pt x="2245" y="1360"/>
                  </a:lnTo>
                  <a:lnTo>
                    <a:pt x="2247" y="1361"/>
                  </a:lnTo>
                  <a:lnTo>
                    <a:pt x="2248" y="1363"/>
                  </a:lnTo>
                  <a:lnTo>
                    <a:pt x="2249" y="1364"/>
                  </a:lnTo>
                  <a:lnTo>
                    <a:pt x="2251" y="1365"/>
                  </a:lnTo>
                  <a:lnTo>
                    <a:pt x="2251" y="1368"/>
                  </a:lnTo>
                  <a:lnTo>
                    <a:pt x="2252" y="1371"/>
                  </a:lnTo>
                  <a:lnTo>
                    <a:pt x="2252" y="1392"/>
                  </a:lnTo>
                  <a:lnTo>
                    <a:pt x="2251" y="1393"/>
                  </a:lnTo>
                  <a:lnTo>
                    <a:pt x="2251" y="1396"/>
                  </a:lnTo>
                  <a:lnTo>
                    <a:pt x="2249" y="1397"/>
                  </a:lnTo>
                  <a:lnTo>
                    <a:pt x="2248" y="1399"/>
                  </a:lnTo>
                  <a:lnTo>
                    <a:pt x="2247" y="1400"/>
                  </a:lnTo>
                  <a:lnTo>
                    <a:pt x="2245" y="1401"/>
                  </a:lnTo>
                  <a:lnTo>
                    <a:pt x="2243" y="1401"/>
                  </a:lnTo>
                  <a:lnTo>
                    <a:pt x="2241" y="1403"/>
                  </a:lnTo>
                  <a:lnTo>
                    <a:pt x="2239" y="1401"/>
                  </a:lnTo>
                  <a:lnTo>
                    <a:pt x="2236" y="1401"/>
                  </a:lnTo>
                  <a:lnTo>
                    <a:pt x="2235" y="1400"/>
                  </a:lnTo>
                  <a:lnTo>
                    <a:pt x="2234" y="1399"/>
                  </a:lnTo>
                  <a:lnTo>
                    <a:pt x="2232" y="1397"/>
                  </a:lnTo>
                  <a:lnTo>
                    <a:pt x="2231" y="1396"/>
                  </a:lnTo>
                  <a:lnTo>
                    <a:pt x="2231" y="1393"/>
                  </a:lnTo>
                  <a:lnTo>
                    <a:pt x="2231" y="1392"/>
                  </a:lnTo>
                  <a:close/>
                  <a:moveTo>
                    <a:pt x="2231" y="1328"/>
                  </a:moveTo>
                  <a:lnTo>
                    <a:pt x="2231" y="1307"/>
                  </a:lnTo>
                  <a:lnTo>
                    <a:pt x="2231" y="1304"/>
                  </a:lnTo>
                  <a:lnTo>
                    <a:pt x="2231" y="1302"/>
                  </a:lnTo>
                  <a:lnTo>
                    <a:pt x="2232" y="1300"/>
                  </a:lnTo>
                  <a:lnTo>
                    <a:pt x="2234" y="1299"/>
                  </a:lnTo>
                  <a:lnTo>
                    <a:pt x="2235" y="1298"/>
                  </a:lnTo>
                  <a:lnTo>
                    <a:pt x="2236" y="1296"/>
                  </a:lnTo>
                  <a:lnTo>
                    <a:pt x="2239" y="1296"/>
                  </a:lnTo>
                  <a:lnTo>
                    <a:pt x="2241" y="1296"/>
                  </a:lnTo>
                  <a:lnTo>
                    <a:pt x="2243" y="1296"/>
                  </a:lnTo>
                  <a:lnTo>
                    <a:pt x="2245" y="1296"/>
                  </a:lnTo>
                  <a:lnTo>
                    <a:pt x="2247" y="1298"/>
                  </a:lnTo>
                  <a:lnTo>
                    <a:pt x="2248" y="1299"/>
                  </a:lnTo>
                  <a:lnTo>
                    <a:pt x="2249" y="1300"/>
                  </a:lnTo>
                  <a:lnTo>
                    <a:pt x="2251" y="1302"/>
                  </a:lnTo>
                  <a:lnTo>
                    <a:pt x="2251" y="1304"/>
                  </a:lnTo>
                  <a:lnTo>
                    <a:pt x="2252" y="1307"/>
                  </a:lnTo>
                  <a:lnTo>
                    <a:pt x="2252" y="1328"/>
                  </a:lnTo>
                  <a:lnTo>
                    <a:pt x="2251" y="1329"/>
                  </a:lnTo>
                  <a:lnTo>
                    <a:pt x="2251" y="1332"/>
                  </a:lnTo>
                  <a:lnTo>
                    <a:pt x="2249" y="1333"/>
                  </a:lnTo>
                  <a:lnTo>
                    <a:pt x="2248" y="1335"/>
                  </a:lnTo>
                  <a:lnTo>
                    <a:pt x="2247" y="1336"/>
                  </a:lnTo>
                  <a:lnTo>
                    <a:pt x="2245" y="1337"/>
                  </a:lnTo>
                  <a:lnTo>
                    <a:pt x="2243" y="1337"/>
                  </a:lnTo>
                  <a:lnTo>
                    <a:pt x="2241" y="1339"/>
                  </a:lnTo>
                  <a:lnTo>
                    <a:pt x="2239" y="1337"/>
                  </a:lnTo>
                  <a:lnTo>
                    <a:pt x="2236" y="1337"/>
                  </a:lnTo>
                  <a:lnTo>
                    <a:pt x="2235" y="1336"/>
                  </a:lnTo>
                  <a:lnTo>
                    <a:pt x="2234" y="1335"/>
                  </a:lnTo>
                  <a:lnTo>
                    <a:pt x="2232" y="1333"/>
                  </a:lnTo>
                  <a:lnTo>
                    <a:pt x="2231" y="1332"/>
                  </a:lnTo>
                  <a:lnTo>
                    <a:pt x="2231" y="1329"/>
                  </a:lnTo>
                  <a:lnTo>
                    <a:pt x="2231" y="1328"/>
                  </a:lnTo>
                  <a:close/>
                  <a:moveTo>
                    <a:pt x="2231" y="1264"/>
                  </a:moveTo>
                  <a:lnTo>
                    <a:pt x="2231" y="1243"/>
                  </a:lnTo>
                  <a:lnTo>
                    <a:pt x="2231" y="1241"/>
                  </a:lnTo>
                  <a:lnTo>
                    <a:pt x="2231" y="1238"/>
                  </a:lnTo>
                  <a:lnTo>
                    <a:pt x="2232" y="1237"/>
                  </a:lnTo>
                  <a:lnTo>
                    <a:pt x="2234" y="1235"/>
                  </a:lnTo>
                  <a:lnTo>
                    <a:pt x="2235" y="1234"/>
                  </a:lnTo>
                  <a:lnTo>
                    <a:pt x="2236" y="1233"/>
                  </a:lnTo>
                  <a:lnTo>
                    <a:pt x="2239" y="1233"/>
                  </a:lnTo>
                  <a:lnTo>
                    <a:pt x="2241" y="1233"/>
                  </a:lnTo>
                  <a:lnTo>
                    <a:pt x="2243" y="1233"/>
                  </a:lnTo>
                  <a:lnTo>
                    <a:pt x="2245" y="1233"/>
                  </a:lnTo>
                  <a:lnTo>
                    <a:pt x="2247" y="1234"/>
                  </a:lnTo>
                  <a:lnTo>
                    <a:pt x="2248" y="1235"/>
                  </a:lnTo>
                  <a:lnTo>
                    <a:pt x="2249" y="1237"/>
                  </a:lnTo>
                  <a:lnTo>
                    <a:pt x="2251" y="1238"/>
                  </a:lnTo>
                  <a:lnTo>
                    <a:pt x="2251" y="1241"/>
                  </a:lnTo>
                  <a:lnTo>
                    <a:pt x="2252" y="1243"/>
                  </a:lnTo>
                  <a:lnTo>
                    <a:pt x="2252" y="1264"/>
                  </a:lnTo>
                  <a:lnTo>
                    <a:pt x="2251" y="1266"/>
                  </a:lnTo>
                  <a:lnTo>
                    <a:pt x="2251" y="1268"/>
                  </a:lnTo>
                  <a:lnTo>
                    <a:pt x="2249" y="1270"/>
                  </a:lnTo>
                  <a:lnTo>
                    <a:pt x="2248" y="1271"/>
                  </a:lnTo>
                  <a:lnTo>
                    <a:pt x="2247" y="1272"/>
                  </a:lnTo>
                  <a:lnTo>
                    <a:pt x="2245" y="1274"/>
                  </a:lnTo>
                  <a:lnTo>
                    <a:pt x="2243" y="1274"/>
                  </a:lnTo>
                  <a:lnTo>
                    <a:pt x="2241" y="1275"/>
                  </a:lnTo>
                  <a:lnTo>
                    <a:pt x="2239" y="1274"/>
                  </a:lnTo>
                  <a:lnTo>
                    <a:pt x="2236" y="1274"/>
                  </a:lnTo>
                  <a:lnTo>
                    <a:pt x="2235" y="1272"/>
                  </a:lnTo>
                  <a:lnTo>
                    <a:pt x="2234" y="1271"/>
                  </a:lnTo>
                  <a:lnTo>
                    <a:pt x="2232" y="1270"/>
                  </a:lnTo>
                  <a:lnTo>
                    <a:pt x="2231" y="1268"/>
                  </a:lnTo>
                  <a:lnTo>
                    <a:pt x="2231" y="1266"/>
                  </a:lnTo>
                  <a:lnTo>
                    <a:pt x="2231" y="1264"/>
                  </a:lnTo>
                  <a:close/>
                  <a:moveTo>
                    <a:pt x="2231" y="1201"/>
                  </a:moveTo>
                  <a:lnTo>
                    <a:pt x="2231" y="1179"/>
                  </a:lnTo>
                  <a:lnTo>
                    <a:pt x="2231" y="1177"/>
                  </a:lnTo>
                  <a:lnTo>
                    <a:pt x="2231" y="1174"/>
                  </a:lnTo>
                  <a:lnTo>
                    <a:pt x="2232" y="1173"/>
                  </a:lnTo>
                  <a:lnTo>
                    <a:pt x="2234" y="1171"/>
                  </a:lnTo>
                  <a:lnTo>
                    <a:pt x="2235" y="1170"/>
                  </a:lnTo>
                  <a:lnTo>
                    <a:pt x="2236" y="1169"/>
                  </a:lnTo>
                  <a:lnTo>
                    <a:pt x="2239" y="1169"/>
                  </a:lnTo>
                  <a:lnTo>
                    <a:pt x="2241" y="1169"/>
                  </a:lnTo>
                  <a:lnTo>
                    <a:pt x="2243" y="1169"/>
                  </a:lnTo>
                  <a:lnTo>
                    <a:pt x="2245" y="1169"/>
                  </a:lnTo>
                  <a:lnTo>
                    <a:pt x="2247" y="1170"/>
                  </a:lnTo>
                  <a:lnTo>
                    <a:pt x="2248" y="1171"/>
                  </a:lnTo>
                  <a:lnTo>
                    <a:pt x="2249" y="1173"/>
                  </a:lnTo>
                  <a:lnTo>
                    <a:pt x="2251" y="1174"/>
                  </a:lnTo>
                  <a:lnTo>
                    <a:pt x="2251" y="1177"/>
                  </a:lnTo>
                  <a:lnTo>
                    <a:pt x="2252" y="1179"/>
                  </a:lnTo>
                  <a:lnTo>
                    <a:pt x="2252" y="1201"/>
                  </a:lnTo>
                  <a:lnTo>
                    <a:pt x="2251" y="1202"/>
                  </a:lnTo>
                  <a:lnTo>
                    <a:pt x="2251" y="1205"/>
                  </a:lnTo>
                  <a:lnTo>
                    <a:pt x="2249" y="1206"/>
                  </a:lnTo>
                  <a:lnTo>
                    <a:pt x="2248" y="1207"/>
                  </a:lnTo>
                  <a:lnTo>
                    <a:pt x="2247" y="1209"/>
                  </a:lnTo>
                  <a:lnTo>
                    <a:pt x="2245" y="1210"/>
                  </a:lnTo>
                  <a:lnTo>
                    <a:pt x="2243" y="1210"/>
                  </a:lnTo>
                  <a:lnTo>
                    <a:pt x="2241" y="1211"/>
                  </a:lnTo>
                  <a:lnTo>
                    <a:pt x="2239" y="1210"/>
                  </a:lnTo>
                  <a:lnTo>
                    <a:pt x="2236" y="1210"/>
                  </a:lnTo>
                  <a:lnTo>
                    <a:pt x="2235" y="1209"/>
                  </a:lnTo>
                  <a:lnTo>
                    <a:pt x="2234" y="1207"/>
                  </a:lnTo>
                  <a:lnTo>
                    <a:pt x="2232" y="1206"/>
                  </a:lnTo>
                  <a:lnTo>
                    <a:pt x="2231" y="1205"/>
                  </a:lnTo>
                  <a:lnTo>
                    <a:pt x="2231" y="1202"/>
                  </a:lnTo>
                  <a:lnTo>
                    <a:pt x="2231" y="1201"/>
                  </a:lnTo>
                  <a:close/>
                  <a:moveTo>
                    <a:pt x="2231" y="1137"/>
                  </a:moveTo>
                  <a:lnTo>
                    <a:pt x="2231" y="1116"/>
                  </a:lnTo>
                  <a:lnTo>
                    <a:pt x="2231" y="1113"/>
                  </a:lnTo>
                  <a:lnTo>
                    <a:pt x="2231" y="1110"/>
                  </a:lnTo>
                  <a:lnTo>
                    <a:pt x="2232" y="1109"/>
                  </a:lnTo>
                  <a:lnTo>
                    <a:pt x="2234" y="1108"/>
                  </a:lnTo>
                  <a:lnTo>
                    <a:pt x="2235" y="1106"/>
                  </a:lnTo>
                  <a:lnTo>
                    <a:pt x="2236" y="1105"/>
                  </a:lnTo>
                  <a:lnTo>
                    <a:pt x="2239" y="1105"/>
                  </a:lnTo>
                  <a:lnTo>
                    <a:pt x="2241" y="1105"/>
                  </a:lnTo>
                  <a:lnTo>
                    <a:pt x="2243" y="1105"/>
                  </a:lnTo>
                  <a:lnTo>
                    <a:pt x="2245" y="1105"/>
                  </a:lnTo>
                  <a:lnTo>
                    <a:pt x="2247" y="1106"/>
                  </a:lnTo>
                  <a:lnTo>
                    <a:pt x="2248" y="1108"/>
                  </a:lnTo>
                  <a:lnTo>
                    <a:pt x="2249" y="1109"/>
                  </a:lnTo>
                  <a:lnTo>
                    <a:pt x="2251" y="1110"/>
                  </a:lnTo>
                  <a:lnTo>
                    <a:pt x="2251" y="1113"/>
                  </a:lnTo>
                  <a:lnTo>
                    <a:pt x="2252" y="1116"/>
                  </a:lnTo>
                  <a:lnTo>
                    <a:pt x="2252" y="1137"/>
                  </a:lnTo>
                  <a:lnTo>
                    <a:pt x="2251" y="1138"/>
                  </a:lnTo>
                  <a:lnTo>
                    <a:pt x="2251" y="1141"/>
                  </a:lnTo>
                  <a:lnTo>
                    <a:pt x="2249" y="1142"/>
                  </a:lnTo>
                  <a:lnTo>
                    <a:pt x="2248" y="1144"/>
                  </a:lnTo>
                  <a:lnTo>
                    <a:pt x="2247" y="1145"/>
                  </a:lnTo>
                  <a:lnTo>
                    <a:pt x="2245" y="1146"/>
                  </a:lnTo>
                  <a:lnTo>
                    <a:pt x="2243" y="1146"/>
                  </a:lnTo>
                  <a:lnTo>
                    <a:pt x="2241" y="1148"/>
                  </a:lnTo>
                  <a:lnTo>
                    <a:pt x="2239" y="1146"/>
                  </a:lnTo>
                  <a:lnTo>
                    <a:pt x="2236" y="1146"/>
                  </a:lnTo>
                  <a:lnTo>
                    <a:pt x="2235" y="1145"/>
                  </a:lnTo>
                  <a:lnTo>
                    <a:pt x="2234" y="1144"/>
                  </a:lnTo>
                  <a:lnTo>
                    <a:pt x="2232" y="1142"/>
                  </a:lnTo>
                  <a:lnTo>
                    <a:pt x="2231" y="1141"/>
                  </a:lnTo>
                  <a:lnTo>
                    <a:pt x="2231" y="1138"/>
                  </a:lnTo>
                  <a:lnTo>
                    <a:pt x="2231" y="1137"/>
                  </a:lnTo>
                  <a:close/>
                  <a:moveTo>
                    <a:pt x="2231" y="1073"/>
                  </a:moveTo>
                  <a:lnTo>
                    <a:pt x="2231" y="1052"/>
                  </a:lnTo>
                  <a:lnTo>
                    <a:pt x="2231" y="1049"/>
                  </a:lnTo>
                  <a:lnTo>
                    <a:pt x="2231" y="1047"/>
                  </a:lnTo>
                  <a:lnTo>
                    <a:pt x="2232" y="1045"/>
                  </a:lnTo>
                  <a:lnTo>
                    <a:pt x="2234" y="1044"/>
                  </a:lnTo>
                  <a:lnTo>
                    <a:pt x="2235" y="1043"/>
                  </a:lnTo>
                  <a:lnTo>
                    <a:pt x="2236" y="1041"/>
                  </a:lnTo>
                  <a:lnTo>
                    <a:pt x="2239" y="1041"/>
                  </a:lnTo>
                  <a:lnTo>
                    <a:pt x="2241" y="1041"/>
                  </a:lnTo>
                  <a:lnTo>
                    <a:pt x="2243" y="1041"/>
                  </a:lnTo>
                  <a:lnTo>
                    <a:pt x="2245" y="1041"/>
                  </a:lnTo>
                  <a:lnTo>
                    <a:pt x="2247" y="1043"/>
                  </a:lnTo>
                  <a:lnTo>
                    <a:pt x="2248" y="1044"/>
                  </a:lnTo>
                  <a:lnTo>
                    <a:pt x="2249" y="1045"/>
                  </a:lnTo>
                  <a:lnTo>
                    <a:pt x="2251" y="1047"/>
                  </a:lnTo>
                  <a:lnTo>
                    <a:pt x="2251" y="1049"/>
                  </a:lnTo>
                  <a:lnTo>
                    <a:pt x="2252" y="1052"/>
                  </a:lnTo>
                  <a:lnTo>
                    <a:pt x="2252" y="1073"/>
                  </a:lnTo>
                  <a:lnTo>
                    <a:pt x="2251" y="1075"/>
                  </a:lnTo>
                  <a:lnTo>
                    <a:pt x="2251" y="1077"/>
                  </a:lnTo>
                  <a:lnTo>
                    <a:pt x="2249" y="1079"/>
                  </a:lnTo>
                  <a:lnTo>
                    <a:pt x="2248" y="1080"/>
                  </a:lnTo>
                  <a:lnTo>
                    <a:pt x="2247" y="1081"/>
                  </a:lnTo>
                  <a:lnTo>
                    <a:pt x="2245" y="1083"/>
                  </a:lnTo>
                  <a:lnTo>
                    <a:pt x="2243" y="1083"/>
                  </a:lnTo>
                  <a:lnTo>
                    <a:pt x="2241" y="1084"/>
                  </a:lnTo>
                  <a:lnTo>
                    <a:pt x="2239" y="1083"/>
                  </a:lnTo>
                  <a:lnTo>
                    <a:pt x="2236" y="1083"/>
                  </a:lnTo>
                  <a:lnTo>
                    <a:pt x="2235" y="1081"/>
                  </a:lnTo>
                  <a:lnTo>
                    <a:pt x="2234" y="1080"/>
                  </a:lnTo>
                  <a:lnTo>
                    <a:pt x="2232" y="1079"/>
                  </a:lnTo>
                  <a:lnTo>
                    <a:pt x="2231" y="1077"/>
                  </a:lnTo>
                  <a:lnTo>
                    <a:pt x="2231" y="1075"/>
                  </a:lnTo>
                  <a:lnTo>
                    <a:pt x="2231" y="1073"/>
                  </a:lnTo>
                  <a:close/>
                  <a:moveTo>
                    <a:pt x="2231" y="1009"/>
                  </a:moveTo>
                  <a:lnTo>
                    <a:pt x="2231" y="988"/>
                  </a:lnTo>
                  <a:lnTo>
                    <a:pt x="2231" y="986"/>
                  </a:lnTo>
                  <a:lnTo>
                    <a:pt x="2231" y="983"/>
                  </a:lnTo>
                  <a:lnTo>
                    <a:pt x="2232" y="982"/>
                  </a:lnTo>
                  <a:lnTo>
                    <a:pt x="2234" y="980"/>
                  </a:lnTo>
                  <a:lnTo>
                    <a:pt x="2235" y="979"/>
                  </a:lnTo>
                  <a:lnTo>
                    <a:pt x="2236" y="978"/>
                  </a:lnTo>
                  <a:lnTo>
                    <a:pt x="2239" y="978"/>
                  </a:lnTo>
                  <a:lnTo>
                    <a:pt x="2241" y="978"/>
                  </a:lnTo>
                  <a:lnTo>
                    <a:pt x="2243" y="978"/>
                  </a:lnTo>
                  <a:lnTo>
                    <a:pt x="2245" y="978"/>
                  </a:lnTo>
                  <a:lnTo>
                    <a:pt x="2247" y="979"/>
                  </a:lnTo>
                  <a:lnTo>
                    <a:pt x="2248" y="980"/>
                  </a:lnTo>
                  <a:lnTo>
                    <a:pt x="2249" y="982"/>
                  </a:lnTo>
                  <a:lnTo>
                    <a:pt x="2251" y="983"/>
                  </a:lnTo>
                  <a:lnTo>
                    <a:pt x="2251" y="986"/>
                  </a:lnTo>
                  <a:lnTo>
                    <a:pt x="2252" y="988"/>
                  </a:lnTo>
                  <a:lnTo>
                    <a:pt x="2252" y="1009"/>
                  </a:lnTo>
                  <a:lnTo>
                    <a:pt x="2251" y="1011"/>
                  </a:lnTo>
                  <a:lnTo>
                    <a:pt x="2251" y="1013"/>
                  </a:lnTo>
                  <a:lnTo>
                    <a:pt x="2249" y="1015"/>
                  </a:lnTo>
                  <a:lnTo>
                    <a:pt x="2248" y="1016"/>
                  </a:lnTo>
                  <a:lnTo>
                    <a:pt x="2247" y="1017"/>
                  </a:lnTo>
                  <a:lnTo>
                    <a:pt x="2245" y="1019"/>
                  </a:lnTo>
                  <a:lnTo>
                    <a:pt x="2243" y="1019"/>
                  </a:lnTo>
                  <a:lnTo>
                    <a:pt x="2241" y="1020"/>
                  </a:lnTo>
                  <a:lnTo>
                    <a:pt x="2239" y="1019"/>
                  </a:lnTo>
                  <a:lnTo>
                    <a:pt x="2236" y="1019"/>
                  </a:lnTo>
                  <a:lnTo>
                    <a:pt x="2235" y="1017"/>
                  </a:lnTo>
                  <a:lnTo>
                    <a:pt x="2234" y="1016"/>
                  </a:lnTo>
                  <a:lnTo>
                    <a:pt x="2232" y="1015"/>
                  </a:lnTo>
                  <a:lnTo>
                    <a:pt x="2231" y="1013"/>
                  </a:lnTo>
                  <a:lnTo>
                    <a:pt x="2231" y="1011"/>
                  </a:lnTo>
                  <a:lnTo>
                    <a:pt x="2231" y="1009"/>
                  </a:lnTo>
                  <a:close/>
                  <a:moveTo>
                    <a:pt x="2231" y="946"/>
                  </a:moveTo>
                  <a:lnTo>
                    <a:pt x="2231" y="925"/>
                  </a:lnTo>
                  <a:lnTo>
                    <a:pt x="2231" y="922"/>
                  </a:lnTo>
                  <a:lnTo>
                    <a:pt x="2231" y="919"/>
                  </a:lnTo>
                  <a:lnTo>
                    <a:pt x="2232" y="918"/>
                  </a:lnTo>
                  <a:lnTo>
                    <a:pt x="2234" y="917"/>
                  </a:lnTo>
                  <a:lnTo>
                    <a:pt x="2235" y="915"/>
                  </a:lnTo>
                  <a:lnTo>
                    <a:pt x="2236" y="914"/>
                  </a:lnTo>
                  <a:lnTo>
                    <a:pt x="2239" y="914"/>
                  </a:lnTo>
                  <a:lnTo>
                    <a:pt x="2241" y="914"/>
                  </a:lnTo>
                  <a:lnTo>
                    <a:pt x="2243" y="914"/>
                  </a:lnTo>
                  <a:lnTo>
                    <a:pt x="2245" y="914"/>
                  </a:lnTo>
                  <a:lnTo>
                    <a:pt x="2247" y="915"/>
                  </a:lnTo>
                  <a:lnTo>
                    <a:pt x="2248" y="917"/>
                  </a:lnTo>
                  <a:lnTo>
                    <a:pt x="2249" y="918"/>
                  </a:lnTo>
                  <a:lnTo>
                    <a:pt x="2251" y="919"/>
                  </a:lnTo>
                  <a:lnTo>
                    <a:pt x="2251" y="922"/>
                  </a:lnTo>
                  <a:lnTo>
                    <a:pt x="2252" y="925"/>
                  </a:lnTo>
                  <a:lnTo>
                    <a:pt x="2252" y="946"/>
                  </a:lnTo>
                  <a:lnTo>
                    <a:pt x="2251" y="947"/>
                  </a:lnTo>
                  <a:lnTo>
                    <a:pt x="2251" y="950"/>
                  </a:lnTo>
                  <a:lnTo>
                    <a:pt x="2249" y="951"/>
                  </a:lnTo>
                  <a:lnTo>
                    <a:pt x="2248" y="952"/>
                  </a:lnTo>
                  <a:lnTo>
                    <a:pt x="2247" y="954"/>
                  </a:lnTo>
                  <a:lnTo>
                    <a:pt x="2245" y="955"/>
                  </a:lnTo>
                  <a:lnTo>
                    <a:pt x="2243" y="955"/>
                  </a:lnTo>
                  <a:lnTo>
                    <a:pt x="2241" y="956"/>
                  </a:lnTo>
                  <a:lnTo>
                    <a:pt x="2239" y="955"/>
                  </a:lnTo>
                  <a:lnTo>
                    <a:pt x="2236" y="955"/>
                  </a:lnTo>
                  <a:lnTo>
                    <a:pt x="2235" y="954"/>
                  </a:lnTo>
                  <a:lnTo>
                    <a:pt x="2234" y="952"/>
                  </a:lnTo>
                  <a:lnTo>
                    <a:pt x="2232" y="951"/>
                  </a:lnTo>
                  <a:lnTo>
                    <a:pt x="2231" y="950"/>
                  </a:lnTo>
                  <a:lnTo>
                    <a:pt x="2231" y="947"/>
                  </a:lnTo>
                  <a:lnTo>
                    <a:pt x="2231" y="946"/>
                  </a:lnTo>
                  <a:close/>
                  <a:moveTo>
                    <a:pt x="2231" y="882"/>
                  </a:moveTo>
                  <a:lnTo>
                    <a:pt x="2231" y="861"/>
                  </a:lnTo>
                  <a:lnTo>
                    <a:pt x="2231" y="858"/>
                  </a:lnTo>
                  <a:lnTo>
                    <a:pt x="2231" y="855"/>
                  </a:lnTo>
                  <a:lnTo>
                    <a:pt x="2232" y="854"/>
                  </a:lnTo>
                  <a:lnTo>
                    <a:pt x="2234" y="853"/>
                  </a:lnTo>
                  <a:lnTo>
                    <a:pt x="2235" y="851"/>
                  </a:lnTo>
                  <a:lnTo>
                    <a:pt x="2236" y="850"/>
                  </a:lnTo>
                  <a:lnTo>
                    <a:pt x="2239" y="850"/>
                  </a:lnTo>
                  <a:lnTo>
                    <a:pt x="2241" y="850"/>
                  </a:lnTo>
                  <a:lnTo>
                    <a:pt x="2243" y="850"/>
                  </a:lnTo>
                  <a:lnTo>
                    <a:pt x="2245" y="850"/>
                  </a:lnTo>
                  <a:lnTo>
                    <a:pt x="2247" y="851"/>
                  </a:lnTo>
                  <a:lnTo>
                    <a:pt x="2248" y="853"/>
                  </a:lnTo>
                  <a:lnTo>
                    <a:pt x="2249" y="854"/>
                  </a:lnTo>
                  <a:lnTo>
                    <a:pt x="2251" y="855"/>
                  </a:lnTo>
                  <a:lnTo>
                    <a:pt x="2251" y="858"/>
                  </a:lnTo>
                  <a:lnTo>
                    <a:pt x="2252" y="861"/>
                  </a:lnTo>
                  <a:lnTo>
                    <a:pt x="2252" y="882"/>
                  </a:lnTo>
                  <a:lnTo>
                    <a:pt x="2251" y="883"/>
                  </a:lnTo>
                  <a:lnTo>
                    <a:pt x="2251" y="886"/>
                  </a:lnTo>
                  <a:lnTo>
                    <a:pt x="2249" y="887"/>
                  </a:lnTo>
                  <a:lnTo>
                    <a:pt x="2248" y="889"/>
                  </a:lnTo>
                  <a:lnTo>
                    <a:pt x="2247" y="890"/>
                  </a:lnTo>
                  <a:lnTo>
                    <a:pt x="2245" y="891"/>
                  </a:lnTo>
                  <a:lnTo>
                    <a:pt x="2243" y="891"/>
                  </a:lnTo>
                  <a:lnTo>
                    <a:pt x="2241" y="893"/>
                  </a:lnTo>
                  <a:lnTo>
                    <a:pt x="2239" y="891"/>
                  </a:lnTo>
                  <a:lnTo>
                    <a:pt x="2236" y="891"/>
                  </a:lnTo>
                  <a:lnTo>
                    <a:pt x="2235" y="890"/>
                  </a:lnTo>
                  <a:lnTo>
                    <a:pt x="2234" y="889"/>
                  </a:lnTo>
                  <a:lnTo>
                    <a:pt x="2232" y="887"/>
                  </a:lnTo>
                  <a:lnTo>
                    <a:pt x="2231" y="886"/>
                  </a:lnTo>
                  <a:lnTo>
                    <a:pt x="2231" y="883"/>
                  </a:lnTo>
                  <a:lnTo>
                    <a:pt x="2231" y="882"/>
                  </a:lnTo>
                  <a:close/>
                  <a:moveTo>
                    <a:pt x="2231" y="818"/>
                  </a:moveTo>
                  <a:lnTo>
                    <a:pt x="2231" y="797"/>
                  </a:lnTo>
                  <a:lnTo>
                    <a:pt x="2231" y="794"/>
                  </a:lnTo>
                  <a:lnTo>
                    <a:pt x="2231" y="792"/>
                  </a:lnTo>
                  <a:lnTo>
                    <a:pt x="2232" y="790"/>
                  </a:lnTo>
                  <a:lnTo>
                    <a:pt x="2234" y="789"/>
                  </a:lnTo>
                  <a:lnTo>
                    <a:pt x="2235" y="788"/>
                  </a:lnTo>
                  <a:lnTo>
                    <a:pt x="2236" y="786"/>
                  </a:lnTo>
                  <a:lnTo>
                    <a:pt x="2239" y="786"/>
                  </a:lnTo>
                  <a:lnTo>
                    <a:pt x="2241" y="786"/>
                  </a:lnTo>
                  <a:lnTo>
                    <a:pt x="2243" y="786"/>
                  </a:lnTo>
                  <a:lnTo>
                    <a:pt x="2245" y="786"/>
                  </a:lnTo>
                  <a:lnTo>
                    <a:pt x="2247" y="788"/>
                  </a:lnTo>
                  <a:lnTo>
                    <a:pt x="2248" y="789"/>
                  </a:lnTo>
                  <a:lnTo>
                    <a:pt x="2249" y="790"/>
                  </a:lnTo>
                  <a:lnTo>
                    <a:pt x="2251" y="792"/>
                  </a:lnTo>
                  <a:lnTo>
                    <a:pt x="2251" y="794"/>
                  </a:lnTo>
                  <a:lnTo>
                    <a:pt x="2252" y="797"/>
                  </a:lnTo>
                  <a:lnTo>
                    <a:pt x="2252" y="818"/>
                  </a:lnTo>
                  <a:lnTo>
                    <a:pt x="2251" y="820"/>
                  </a:lnTo>
                  <a:lnTo>
                    <a:pt x="2251" y="822"/>
                  </a:lnTo>
                  <a:lnTo>
                    <a:pt x="2249" y="824"/>
                  </a:lnTo>
                  <a:lnTo>
                    <a:pt x="2248" y="825"/>
                  </a:lnTo>
                  <a:lnTo>
                    <a:pt x="2247" y="826"/>
                  </a:lnTo>
                  <a:lnTo>
                    <a:pt x="2245" y="828"/>
                  </a:lnTo>
                  <a:lnTo>
                    <a:pt x="2243" y="828"/>
                  </a:lnTo>
                  <a:lnTo>
                    <a:pt x="2241" y="829"/>
                  </a:lnTo>
                  <a:lnTo>
                    <a:pt x="2239" y="828"/>
                  </a:lnTo>
                  <a:lnTo>
                    <a:pt x="2236" y="828"/>
                  </a:lnTo>
                  <a:lnTo>
                    <a:pt x="2235" y="826"/>
                  </a:lnTo>
                  <a:lnTo>
                    <a:pt x="2234" y="825"/>
                  </a:lnTo>
                  <a:lnTo>
                    <a:pt x="2232" y="824"/>
                  </a:lnTo>
                  <a:lnTo>
                    <a:pt x="2231" y="822"/>
                  </a:lnTo>
                  <a:lnTo>
                    <a:pt x="2231" y="820"/>
                  </a:lnTo>
                  <a:lnTo>
                    <a:pt x="2231" y="818"/>
                  </a:lnTo>
                  <a:close/>
                  <a:moveTo>
                    <a:pt x="2231" y="755"/>
                  </a:moveTo>
                  <a:lnTo>
                    <a:pt x="2231" y="733"/>
                  </a:lnTo>
                  <a:lnTo>
                    <a:pt x="2231" y="731"/>
                  </a:lnTo>
                  <a:lnTo>
                    <a:pt x="2231" y="728"/>
                  </a:lnTo>
                  <a:lnTo>
                    <a:pt x="2232" y="727"/>
                  </a:lnTo>
                  <a:lnTo>
                    <a:pt x="2234" y="725"/>
                  </a:lnTo>
                  <a:lnTo>
                    <a:pt x="2235" y="724"/>
                  </a:lnTo>
                  <a:lnTo>
                    <a:pt x="2236" y="723"/>
                  </a:lnTo>
                  <a:lnTo>
                    <a:pt x="2239" y="723"/>
                  </a:lnTo>
                  <a:lnTo>
                    <a:pt x="2241" y="723"/>
                  </a:lnTo>
                  <a:lnTo>
                    <a:pt x="2243" y="723"/>
                  </a:lnTo>
                  <a:lnTo>
                    <a:pt x="2245" y="723"/>
                  </a:lnTo>
                  <a:lnTo>
                    <a:pt x="2247" y="724"/>
                  </a:lnTo>
                  <a:lnTo>
                    <a:pt x="2248" y="725"/>
                  </a:lnTo>
                  <a:lnTo>
                    <a:pt x="2249" y="727"/>
                  </a:lnTo>
                  <a:lnTo>
                    <a:pt x="2251" y="728"/>
                  </a:lnTo>
                  <a:lnTo>
                    <a:pt x="2251" y="731"/>
                  </a:lnTo>
                  <a:lnTo>
                    <a:pt x="2252" y="733"/>
                  </a:lnTo>
                  <a:lnTo>
                    <a:pt x="2252" y="755"/>
                  </a:lnTo>
                  <a:lnTo>
                    <a:pt x="2251" y="756"/>
                  </a:lnTo>
                  <a:lnTo>
                    <a:pt x="2251" y="759"/>
                  </a:lnTo>
                  <a:lnTo>
                    <a:pt x="2249" y="760"/>
                  </a:lnTo>
                  <a:lnTo>
                    <a:pt x="2248" y="761"/>
                  </a:lnTo>
                  <a:lnTo>
                    <a:pt x="2247" y="763"/>
                  </a:lnTo>
                  <a:lnTo>
                    <a:pt x="2245" y="764"/>
                  </a:lnTo>
                  <a:lnTo>
                    <a:pt x="2243" y="764"/>
                  </a:lnTo>
                  <a:lnTo>
                    <a:pt x="2241" y="765"/>
                  </a:lnTo>
                  <a:lnTo>
                    <a:pt x="2239" y="764"/>
                  </a:lnTo>
                  <a:lnTo>
                    <a:pt x="2236" y="764"/>
                  </a:lnTo>
                  <a:lnTo>
                    <a:pt x="2235" y="763"/>
                  </a:lnTo>
                  <a:lnTo>
                    <a:pt x="2234" y="761"/>
                  </a:lnTo>
                  <a:lnTo>
                    <a:pt x="2232" y="760"/>
                  </a:lnTo>
                  <a:lnTo>
                    <a:pt x="2231" y="759"/>
                  </a:lnTo>
                  <a:lnTo>
                    <a:pt x="2231" y="756"/>
                  </a:lnTo>
                  <a:lnTo>
                    <a:pt x="2231" y="755"/>
                  </a:lnTo>
                  <a:close/>
                  <a:moveTo>
                    <a:pt x="2231" y="691"/>
                  </a:moveTo>
                  <a:lnTo>
                    <a:pt x="2231" y="670"/>
                  </a:lnTo>
                  <a:lnTo>
                    <a:pt x="2231" y="667"/>
                  </a:lnTo>
                  <a:lnTo>
                    <a:pt x="2231" y="664"/>
                  </a:lnTo>
                  <a:lnTo>
                    <a:pt x="2232" y="663"/>
                  </a:lnTo>
                  <a:lnTo>
                    <a:pt x="2234" y="662"/>
                  </a:lnTo>
                  <a:lnTo>
                    <a:pt x="2235" y="660"/>
                  </a:lnTo>
                  <a:lnTo>
                    <a:pt x="2236" y="659"/>
                  </a:lnTo>
                  <a:lnTo>
                    <a:pt x="2239" y="659"/>
                  </a:lnTo>
                  <a:lnTo>
                    <a:pt x="2241" y="659"/>
                  </a:lnTo>
                  <a:lnTo>
                    <a:pt x="2243" y="659"/>
                  </a:lnTo>
                  <a:lnTo>
                    <a:pt x="2245" y="659"/>
                  </a:lnTo>
                  <a:lnTo>
                    <a:pt x="2247" y="660"/>
                  </a:lnTo>
                  <a:lnTo>
                    <a:pt x="2248" y="662"/>
                  </a:lnTo>
                  <a:lnTo>
                    <a:pt x="2249" y="663"/>
                  </a:lnTo>
                  <a:lnTo>
                    <a:pt x="2251" y="664"/>
                  </a:lnTo>
                  <a:lnTo>
                    <a:pt x="2251" y="667"/>
                  </a:lnTo>
                  <a:lnTo>
                    <a:pt x="2252" y="670"/>
                  </a:lnTo>
                  <a:lnTo>
                    <a:pt x="2252" y="691"/>
                  </a:lnTo>
                  <a:lnTo>
                    <a:pt x="2251" y="692"/>
                  </a:lnTo>
                  <a:lnTo>
                    <a:pt x="2251" y="695"/>
                  </a:lnTo>
                  <a:lnTo>
                    <a:pt x="2249" y="696"/>
                  </a:lnTo>
                  <a:lnTo>
                    <a:pt x="2248" y="697"/>
                  </a:lnTo>
                  <a:lnTo>
                    <a:pt x="2247" y="699"/>
                  </a:lnTo>
                  <a:lnTo>
                    <a:pt x="2245" y="700"/>
                  </a:lnTo>
                  <a:lnTo>
                    <a:pt x="2243" y="700"/>
                  </a:lnTo>
                  <a:lnTo>
                    <a:pt x="2241" y="701"/>
                  </a:lnTo>
                  <a:lnTo>
                    <a:pt x="2239" y="700"/>
                  </a:lnTo>
                  <a:lnTo>
                    <a:pt x="2236" y="700"/>
                  </a:lnTo>
                  <a:lnTo>
                    <a:pt x="2235" y="699"/>
                  </a:lnTo>
                  <a:lnTo>
                    <a:pt x="2234" y="697"/>
                  </a:lnTo>
                  <a:lnTo>
                    <a:pt x="2232" y="696"/>
                  </a:lnTo>
                  <a:lnTo>
                    <a:pt x="2231" y="695"/>
                  </a:lnTo>
                  <a:lnTo>
                    <a:pt x="2231" y="692"/>
                  </a:lnTo>
                  <a:lnTo>
                    <a:pt x="2231" y="691"/>
                  </a:lnTo>
                  <a:close/>
                  <a:moveTo>
                    <a:pt x="2231" y="627"/>
                  </a:moveTo>
                  <a:lnTo>
                    <a:pt x="2231" y="606"/>
                  </a:lnTo>
                  <a:lnTo>
                    <a:pt x="2231" y="603"/>
                  </a:lnTo>
                  <a:lnTo>
                    <a:pt x="2231" y="601"/>
                  </a:lnTo>
                  <a:lnTo>
                    <a:pt x="2232" y="599"/>
                  </a:lnTo>
                  <a:lnTo>
                    <a:pt x="2234" y="598"/>
                  </a:lnTo>
                  <a:lnTo>
                    <a:pt x="2235" y="597"/>
                  </a:lnTo>
                  <a:lnTo>
                    <a:pt x="2236" y="595"/>
                  </a:lnTo>
                  <a:lnTo>
                    <a:pt x="2239" y="595"/>
                  </a:lnTo>
                  <a:lnTo>
                    <a:pt x="2241" y="595"/>
                  </a:lnTo>
                  <a:lnTo>
                    <a:pt x="2243" y="595"/>
                  </a:lnTo>
                  <a:lnTo>
                    <a:pt x="2245" y="595"/>
                  </a:lnTo>
                  <a:lnTo>
                    <a:pt x="2247" y="597"/>
                  </a:lnTo>
                  <a:lnTo>
                    <a:pt x="2248" y="598"/>
                  </a:lnTo>
                  <a:lnTo>
                    <a:pt x="2249" y="599"/>
                  </a:lnTo>
                  <a:lnTo>
                    <a:pt x="2251" y="601"/>
                  </a:lnTo>
                  <a:lnTo>
                    <a:pt x="2251" y="603"/>
                  </a:lnTo>
                  <a:lnTo>
                    <a:pt x="2252" y="606"/>
                  </a:lnTo>
                  <a:lnTo>
                    <a:pt x="2252" y="627"/>
                  </a:lnTo>
                  <a:lnTo>
                    <a:pt x="2251" y="628"/>
                  </a:lnTo>
                  <a:lnTo>
                    <a:pt x="2251" y="631"/>
                  </a:lnTo>
                  <a:lnTo>
                    <a:pt x="2249" y="632"/>
                  </a:lnTo>
                  <a:lnTo>
                    <a:pt x="2248" y="634"/>
                  </a:lnTo>
                  <a:lnTo>
                    <a:pt x="2247" y="635"/>
                  </a:lnTo>
                  <a:lnTo>
                    <a:pt x="2245" y="636"/>
                  </a:lnTo>
                  <a:lnTo>
                    <a:pt x="2243" y="636"/>
                  </a:lnTo>
                  <a:lnTo>
                    <a:pt x="2241" y="638"/>
                  </a:lnTo>
                  <a:lnTo>
                    <a:pt x="2239" y="636"/>
                  </a:lnTo>
                  <a:lnTo>
                    <a:pt x="2236" y="636"/>
                  </a:lnTo>
                  <a:lnTo>
                    <a:pt x="2235" y="635"/>
                  </a:lnTo>
                  <a:lnTo>
                    <a:pt x="2234" y="634"/>
                  </a:lnTo>
                  <a:lnTo>
                    <a:pt x="2232" y="632"/>
                  </a:lnTo>
                  <a:lnTo>
                    <a:pt x="2231" y="631"/>
                  </a:lnTo>
                  <a:lnTo>
                    <a:pt x="2231" y="628"/>
                  </a:lnTo>
                  <a:lnTo>
                    <a:pt x="2231" y="627"/>
                  </a:lnTo>
                  <a:close/>
                  <a:moveTo>
                    <a:pt x="2231" y="563"/>
                  </a:moveTo>
                  <a:lnTo>
                    <a:pt x="2231" y="542"/>
                  </a:lnTo>
                  <a:lnTo>
                    <a:pt x="2231" y="539"/>
                  </a:lnTo>
                  <a:lnTo>
                    <a:pt x="2231" y="537"/>
                  </a:lnTo>
                  <a:lnTo>
                    <a:pt x="2232" y="535"/>
                  </a:lnTo>
                  <a:lnTo>
                    <a:pt x="2234" y="534"/>
                  </a:lnTo>
                  <a:lnTo>
                    <a:pt x="2235" y="533"/>
                  </a:lnTo>
                  <a:lnTo>
                    <a:pt x="2236" y="531"/>
                  </a:lnTo>
                  <a:lnTo>
                    <a:pt x="2239" y="531"/>
                  </a:lnTo>
                  <a:lnTo>
                    <a:pt x="2241" y="531"/>
                  </a:lnTo>
                  <a:lnTo>
                    <a:pt x="2243" y="531"/>
                  </a:lnTo>
                  <a:lnTo>
                    <a:pt x="2245" y="531"/>
                  </a:lnTo>
                  <a:lnTo>
                    <a:pt x="2247" y="533"/>
                  </a:lnTo>
                  <a:lnTo>
                    <a:pt x="2248" y="534"/>
                  </a:lnTo>
                  <a:lnTo>
                    <a:pt x="2249" y="535"/>
                  </a:lnTo>
                  <a:lnTo>
                    <a:pt x="2251" y="537"/>
                  </a:lnTo>
                  <a:lnTo>
                    <a:pt x="2251" y="539"/>
                  </a:lnTo>
                  <a:lnTo>
                    <a:pt x="2252" y="542"/>
                  </a:lnTo>
                  <a:lnTo>
                    <a:pt x="2252" y="563"/>
                  </a:lnTo>
                  <a:lnTo>
                    <a:pt x="2251" y="565"/>
                  </a:lnTo>
                  <a:lnTo>
                    <a:pt x="2251" y="567"/>
                  </a:lnTo>
                  <a:lnTo>
                    <a:pt x="2249" y="569"/>
                  </a:lnTo>
                  <a:lnTo>
                    <a:pt x="2248" y="570"/>
                  </a:lnTo>
                  <a:lnTo>
                    <a:pt x="2247" y="571"/>
                  </a:lnTo>
                  <a:lnTo>
                    <a:pt x="2245" y="573"/>
                  </a:lnTo>
                  <a:lnTo>
                    <a:pt x="2243" y="573"/>
                  </a:lnTo>
                  <a:lnTo>
                    <a:pt x="2241" y="574"/>
                  </a:lnTo>
                  <a:lnTo>
                    <a:pt x="2239" y="573"/>
                  </a:lnTo>
                  <a:lnTo>
                    <a:pt x="2236" y="573"/>
                  </a:lnTo>
                  <a:lnTo>
                    <a:pt x="2235" y="571"/>
                  </a:lnTo>
                  <a:lnTo>
                    <a:pt x="2234" y="570"/>
                  </a:lnTo>
                  <a:lnTo>
                    <a:pt x="2232" y="569"/>
                  </a:lnTo>
                  <a:lnTo>
                    <a:pt x="2231" y="567"/>
                  </a:lnTo>
                  <a:lnTo>
                    <a:pt x="2231" y="565"/>
                  </a:lnTo>
                  <a:lnTo>
                    <a:pt x="2231" y="563"/>
                  </a:lnTo>
                  <a:close/>
                  <a:moveTo>
                    <a:pt x="2231" y="500"/>
                  </a:moveTo>
                  <a:lnTo>
                    <a:pt x="2231" y="478"/>
                  </a:lnTo>
                  <a:lnTo>
                    <a:pt x="2231" y="476"/>
                  </a:lnTo>
                  <a:lnTo>
                    <a:pt x="2231" y="473"/>
                  </a:lnTo>
                  <a:lnTo>
                    <a:pt x="2232" y="472"/>
                  </a:lnTo>
                  <a:lnTo>
                    <a:pt x="2234" y="470"/>
                  </a:lnTo>
                  <a:lnTo>
                    <a:pt x="2235" y="469"/>
                  </a:lnTo>
                  <a:lnTo>
                    <a:pt x="2236" y="468"/>
                  </a:lnTo>
                  <a:lnTo>
                    <a:pt x="2239" y="468"/>
                  </a:lnTo>
                  <a:lnTo>
                    <a:pt x="2241" y="468"/>
                  </a:lnTo>
                  <a:lnTo>
                    <a:pt x="2243" y="468"/>
                  </a:lnTo>
                  <a:lnTo>
                    <a:pt x="2245" y="468"/>
                  </a:lnTo>
                  <a:lnTo>
                    <a:pt x="2247" y="469"/>
                  </a:lnTo>
                  <a:lnTo>
                    <a:pt x="2248" y="470"/>
                  </a:lnTo>
                  <a:lnTo>
                    <a:pt x="2249" y="472"/>
                  </a:lnTo>
                  <a:lnTo>
                    <a:pt x="2251" y="473"/>
                  </a:lnTo>
                  <a:lnTo>
                    <a:pt x="2251" y="476"/>
                  </a:lnTo>
                  <a:lnTo>
                    <a:pt x="2252" y="478"/>
                  </a:lnTo>
                  <a:lnTo>
                    <a:pt x="2252" y="500"/>
                  </a:lnTo>
                  <a:lnTo>
                    <a:pt x="2251" y="501"/>
                  </a:lnTo>
                  <a:lnTo>
                    <a:pt x="2251" y="504"/>
                  </a:lnTo>
                  <a:lnTo>
                    <a:pt x="2249" y="505"/>
                  </a:lnTo>
                  <a:lnTo>
                    <a:pt x="2248" y="506"/>
                  </a:lnTo>
                  <a:lnTo>
                    <a:pt x="2247" y="508"/>
                  </a:lnTo>
                  <a:lnTo>
                    <a:pt x="2245" y="509"/>
                  </a:lnTo>
                  <a:lnTo>
                    <a:pt x="2243" y="509"/>
                  </a:lnTo>
                  <a:lnTo>
                    <a:pt x="2241" y="510"/>
                  </a:lnTo>
                  <a:lnTo>
                    <a:pt x="2239" y="509"/>
                  </a:lnTo>
                  <a:lnTo>
                    <a:pt x="2236" y="509"/>
                  </a:lnTo>
                  <a:lnTo>
                    <a:pt x="2235" y="508"/>
                  </a:lnTo>
                  <a:lnTo>
                    <a:pt x="2234" y="506"/>
                  </a:lnTo>
                  <a:lnTo>
                    <a:pt x="2232" y="505"/>
                  </a:lnTo>
                  <a:lnTo>
                    <a:pt x="2231" y="504"/>
                  </a:lnTo>
                  <a:lnTo>
                    <a:pt x="2231" y="501"/>
                  </a:lnTo>
                  <a:lnTo>
                    <a:pt x="2231" y="500"/>
                  </a:lnTo>
                  <a:close/>
                  <a:moveTo>
                    <a:pt x="2231" y="436"/>
                  </a:moveTo>
                  <a:lnTo>
                    <a:pt x="2231" y="415"/>
                  </a:lnTo>
                  <a:lnTo>
                    <a:pt x="2231" y="412"/>
                  </a:lnTo>
                  <a:lnTo>
                    <a:pt x="2231" y="409"/>
                  </a:lnTo>
                  <a:lnTo>
                    <a:pt x="2232" y="408"/>
                  </a:lnTo>
                  <a:lnTo>
                    <a:pt x="2234" y="407"/>
                  </a:lnTo>
                  <a:lnTo>
                    <a:pt x="2235" y="405"/>
                  </a:lnTo>
                  <a:lnTo>
                    <a:pt x="2236" y="404"/>
                  </a:lnTo>
                  <a:lnTo>
                    <a:pt x="2239" y="404"/>
                  </a:lnTo>
                  <a:lnTo>
                    <a:pt x="2241" y="404"/>
                  </a:lnTo>
                  <a:lnTo>
                    <a:pt x="2243" y="404"/>
                  </a:lnTo>
                  <a:lnTo>
                    <a:pt x="2245" y="404"/>
                  </a:lnTo>
                  <a:lnTo>
                    <a:pt x="2247" y="405"/>
                  </a:lnTo>
                  <a:lnTo>
                    <a:pt x="2248" y="407"/>
                  </a:lnTo>
                  <a:lnTo>
                    <a:pt x="2249" y="408"/>
                  </a:lnTo>
                  <a:lnTo>
                    <a:pt x="2251" y="409"/>
                  </a:lnTo>
                  <a:lnTo>
                    <a:pt x="2251" y="412"/>
                  </a:lnTo>
                  <a:lnTo>
                    <a:pt x="2252" y="415"/>
                  </a:lnTo>
                  <a:lnTo>
                    <a:pt x="2252" y="436"/>
                  </a:lnTo>
                  <a:lnTo>
                    <a:pt x="2251" y="437"/>
                  </a:lnTo>
                  <a:lnTo>
                    <a:pt x="2251" y="440"/>
                  </a:lnTo>
                  <a:lnTo>
                    <a:pt x="2249" y="441"/>
                  </a:lnTo>
                  <a:lnTo>
                    <a:pt x="2248" y="443"/>
                  </a:lnTo>
                  <a:lnTo>
                    <a:pt x="2247" y="444"/>
                  </a:lnTo>
                  <a:lnTo>
                    <a:pt x="2245" y="445"/>
                  </a:lnTo>
                  <a:lnTo>
                    <a:pt x="2243" y="445"/>
                  </a:lnTo>
                  <a:lnTo>
                    <a:pt x="2241" y="446"/>
                  </a:lnTo>
                  <a:lnTo>
                    <a:pt x="2239" y="445"/>
                  </a:lnTo>
                  <a:lnTo>
                    <a:pt x="2236" y="445"/>
                  </a:lnTo>
                  <a:lnTo>
                    <a:pt x="2235" y="444"/>
                  </a:lnTo>
                  <a:lnTo>
                    <a:pt x="2234" y="443"/>
                  </a:lnTo>
                  <a:lnTo>
                    <a:pt x="2232" y="441"/>
                  </a:lnTo>
                  <a:lnTo>
                    <a:pt x="2231" y="440"/>
                  </a:lnTo>
                  <a:lnTo>
                    <a:pt x="2231" y="437"/>
                  </a:lnTo>
                  <a:lnTo>
                    <a:pt x="2231" y="436"/>
                  </a:lnTo>
                  <a:close/>
                  <a:moveTo>
                    <a:pt x="2231" y="372"/>
                  </a:moveTo>
                  <a:lnTo>
                    <a:pt x="2231" y="351"/>
                  </a:lnTo>
                  <a:lnTo>
                    <a:pt x="2231" y="348"/>
                  </a:lnTo>
                  <a:lnTo>
                    <a:pt x="2231" y="346"/>
                  </a:lnTo>
                  <a:lnTo>
                    <a:pt x="2232" y="344"/>
                  </a:lnTo>
                  <a:lnTo>
                    <a:pt x="2234" y="343"/>
                  </a:lnTo>
                  <a:lnTo>
                    <a:pt x="2235" y="342"/>
                  </a:lnTo>
                  <a:lnTo>
                    <a:pt x="2236" y="340"/>
                  </a:lnTo>
                  <a:lnTo>
                    <a:pt x="2239" y="340"/>
                  </a:lnTo>
                  <a:lnTo>
                    <a:pt x="2241" y="340"/>
                  </a:lnTo>
                  <a:lnTo>
                    <a:pt x="2243" y="340"/>
                  </a:lnTo>
                  <a:lnTo>
                    <a:pt x="2245" y="340"/>
                  </a:lnTo>
                  <a:lnTo>
                    <a:pt x="2247" y="342"/>
                  </a:lnTo>
                  <a:lnTo>
                    <a:pt x="2248" y="343"/>
                  </a:lnTo>
                  <a:lnTo>
                    <a:pt x="2249" y="344"/>
                  </a:lnTo>
                  <a:lnTo>
                    <a:pt x="2251" y="346"/>
                  </a:lnTo>
                  <a:lnTo>
                    <a:pt x="2251" y="348"/>
                  </a:lnTo>
                  <a:lnTo>
                    <a:pt x="2252" y="351"/>
                  </a:lnTo>
                  <a:lnTo>
                    <a:pt x="2252" y="372"/>
                  </a:lnTo>
                  <a:lnTo>
                    <a:pt x="2251" y="373"/>
                  </a:lnTo>
                  <a:lnTo>
                    <a:pt x="2251" y="376"/>
                  </a:lnTo>
                  <a:lnTo>
                    <a:pt x="2249" y="377"/>
                  </a:lnTo>
                  <a:lnTo>
                    <a:pt x="2248" y="379"/>
                  </a:lnTo>
                  <a:lnTo>
                    <a:pt x="2247" y="380"/>
                  </a:lnTo>
                  <a:lnTo>
                    <a:pt x="2245" y="381"/>
                  </a:lnTo>
                  <a:lnTo>
                    <a:pt x="2243" y="381"/>
                  </a:lnTo>
                  <a:lnTo>
                    <a:pt x="2241" y="383"/>
                  </a:lnTo>
                  <a:lnTo>
                    <a:pt x="2239" y="381"/>
                  </a:lnTo>
                  <a:lnTo>
                    <a:pt x="2236" y="381"/>
                  </a:lnTo>
                  <a:lnTo>
                    <a:pt x="2235" y="380"/>
                  </a:lnTo>
                  <a:lnTo>
                    <a:pt x="2234" y="379"/>
                  </a:lnTo>
                  <a:lnTo>
                    <a:pt x="2232" y="377"/>
                  </a:lnTo>
                  <a:lnTo>
                    <a:pt x="2231" y="376"/>
                  </a:lnTo>
                  <a:lnTo>
                    <a:pt x="2231" y="373"/>
                  </a:lnTo>
                  <a:lnTo>
                    <a:pt x="2231" y="372"/>
                  </a:lnTo>
                  <a:close/>
                  <a:moveTo>
                    <a:pt x="2231" y="308"/>
                  </a:moveTo>
                  <a:lnTo>
                    <a:pt x="2231" y="287"/>
                  </a:lnTo>
                  <a:lnTo>
                    <a:pt x="2231" y="285"/>
                  </a:lnTo>
                  <a:lnTo>
                    <a:pt x="2231" y="282"/>
                  </a:lnTo>
                  <a:lnTo>
                    <a:pt x="2232" y="281"/>
                  </a:lnTo>
                  <a:lnTo>
                    <a:pt x="2234" y="279"/>
                  </a:lnTo>
                  <a:lnTo>
                    <a:pt x="2235" y="278"/>
                  </a:lnTo>
                  <a:lnTo>
                    <a:pt x="2236" y="277"/>
                  </a:lnTo>
                  <a:lnTo>
                    <a:pt x="2239" y="277"/>
                  </a:lnTo>
                  <a:lnTo>
                    <a:pt x="2241" y="277"/>
                  </a:lnTo>
                  <a:lnTo>
                    <a:pt x="2243" y="277"/>
                  </a:lnTo>
                  <a:lnTo>
                    <a:pt x="2245" y="277"/>
                  </a:lnTo>
                  <a:lnTo>
                    <a:pt x="2247" y="278"/>
                  </a:lnTo>
                  <a:lnTo>
                    <a:pt x="2248" y="279"/>
                  </a:lnTo>
                  <a:lnTo>
                    <a:pt x="2249" y="281"/>
                  </a:lnTo>
                  <a:lnTo>
                    <a:pt x="2251" y="282"/>
                  </a:lnTo>
                  <a:lnTo>
                    <a:pt x="2251" y="285"/>
                  </a:lnTo>
                  <a:lnTo>
                    <a:pt x="2252" y="287"/>
                  </a:lnTo>
                  <a:lnTo>
                    <a:pt x="2252" y="308"/>
                  </a:lnTo>
                  <a:lnTo>
                    <a:pt x="2251" y="310"/>
                  </a:lnTo>
                  <a:lnTo>
                    <a:pt x="2251" y="312"/>
                  </a:lnTo>
                  <a:lnTo>
                    <a:pt x="2249" y="314"/>
                  </a:lnTo>
                  <a:lnTo>
                    <a:pt x="2248" y="315"/>
                  </a:lnTo>
                  <a:lnTo>
                    <a:pt x="2247" y="316"/>
                  </a:lnTo>
                  <a:lnTo>
                    <a:pt x="2245" y="318"/>
                  </a:lnTo>
                  <a:lnTo>
                    <a:pt x="2243" y="318"/>
                  </a:lnTo>
                  <a:lnTo>
                    <a:pt x="2241" y="319"/>
                  </a:lnTo>
                  <a:lnTo>
                    <a:pt x="2239" y="318"/>
                  </a:lnTo>
                  <a:lnTo>
                    <a:pt x="2236" y="318"/>
                  </a:lnTo>
                  <a:lnTo>
                    <a:pt x="2235" y="316"/>
                  </a:lnTo>
                  <a:lnTo>
                    <a:pt x="2234" y="315"/>
                  </a:lnTo>
                  <a:lnTo>
                    <a:pt x="2232" y="314"/>
                  </a:lnTo>
                  <a:lnTo>
                    <a:pt x="2231" y="312"/>
                  </a:lnTo>
                  <a:lnTo>
                    <a:pt x="2231" y="310"/>
                  </a:lnTo>
                  <a:lnTo>
                    <a:pt x="2231" y="308"/>
                  </a:lnTo>
                  <a:close/>
                  <a:moveTo>
                    <a:pt x="2231" y="245"/>
                  </a:moveTo>
                  <a:lnTo>
                    <a:pt x="2231" y="223"/>
                  </a:lnTo>
                  <a:lnTo>
                    <a:pt x="2231" y="221"/>
                  </a:lnTo>
                  <a:lnTo>
                    <a:pt x="2231" y="218"/>
                  </a:lnTo>
                  <a:lnTo>
                    <a:pt x="2232" y="217"/>
                  </a:lnTo>
                  <a:lnTo>
                    <a:pt x="2234" y="215"/>
                  </a:lnTo>
                  <a:lnTo>
                    <a:pt x="2235" y="214"/>
                  </a:lnTo>
                  <a:lnTo>
                    <a:pt x="2236" y="213"/>
                  </a:lnTo>
                  <a:lnTo>
                    <a:pt x="2239" y="213"/>
                  </a:lnTo>
                  <a:lnTo>
                    <a:pt x="2241" y="213"/>
                  </a:lnTo>
                  <a:lnTo>
                    <a:pt x="2243" y="213"/>
                  </a:lnTo>
                  <a:lnTo>
                    <a:pt x="2245" y="213"/>
                  </a:lnTo>
                  <a:lnTo>
                    <a:pt x="2247" y="214"/>
                  </a:lnTo>
                  <a:lnTo>
                    <a:pt x="2248" y="215"/>
                  </a:lnTo>
                  <a:lnTo>
                    <a:pt x="2249" y="217"/>
                  </a:lnTo>
                  <a:lnTo>
                    <a:pt x="2251" y="218"/>
                  </a:lnTo>
                  <a:lnTo>
                    <a:pt x="2251" y="221"/>
                  </a:lnTo>
                  <a:lnTo>
                    <a:pt x="2252" y="223"/>
                  </a:lnTo>
                  <a:lnTo>
                    <a:pt x="2252" y="245"/>
                  </a:lnTo>
                  <a:lnTo>
                    <a:pt x="2251" y="246"/>
                  </a:lnTo>
                  <a:lnTo>
                    <a:pt x="2251" y="249"/>
                  </a:lnTo>
                  <a:lnTo>
                    <a:pt x="2249" y="250"/>
                  </a:lnTo>
                  <a:lnTo>
                    <a:pt x="2248" y="251"/>
                  </a:lnTo>
                  <a:lnTo>
                    <a:pt x="2247" y="253"/>
                  </a:lnTo>
                  <a:lnTo>
                    <a:pt x="2245" y="254"/>
                  </a:lnTo>
                  <a:lnTo>
                    <a:pt x="2243" y="254"/>
                  </a:lnTo>
                  <a:lnTo>
                    <a:pt x="2241" y="255"/>
                  </a:lnTo>
                  <a:lnTo>
                    <a:pt x="2239" y="254"/>
                  </a:lnTo>
                  <a:lnTo>
                    <a:pt x="2236" y="254"/>
                  </a:lnTo>
                  <a:lnTo>
                    <a:pt x="2235" y="253"/>
                  </a:lnTo>
                  <a:lnTo>
                    <a:pt x="2234" y="251"/>
                  </a:lnTo>
                  <a:lnTo>
                    <a:pt x="2232" y="250"/>
                  </a:lnTo>
                  <a:lnTo>
                    <a:pt x="2231" y="249"/>
                  </a:lnTo>
                  <a:lnTo>
                    <a:pt x="2231" y="246"/>
                  </a:lnTo>
                  <a:lnTo>
                    <a:pt x="2231" y="245"/>
                  </a:lnTo>
                  <a:close/>
                  <a:moveTo>
                    <a:pt x="2231" y="181"/>
                  </a:moveTo>
                  <a:lnTo>
                    <a:pt x="2231" y="160"/>
                  </a:lnTo>
                  <a:lnTo>
                    <a:pt x="2231" y="157"/>
                  </a:lnTo>
                  <a:lnTo>
                    <a:pt x="2231" y="154"/>
                  </a:lnTo>
                  <a:lnTo>
                    <a:pt x="2232" y="153"/>
                  </a:lnTo>
                  <a:lnTo>
                    <a:pt x="2234" y="152"/>
                  </a:lnTo>
                  <a:lnTo>
                    <a:pt x="2235" y="150"/>
                  </a:lnTo>
                  <a:lnTo>
                    <a:pt x="2236" y="149"/>
                  </a:lnTo>
                  <a:lnTo>
                    <a:pt x="2239" y="149"/>
                  </a:lnTo>
                  <a:lnTo>
                    <a:pt x="2241" y="149"/>
                  </a:lnTo>
                  <a:lnTo>
                    <a:pt x="2243" y="149"/>
                  </a:lnTo>
                  <a:lnTo>
                    <a:pt x="2245" y="149"/>
                  </a:lnTo>
                  <a:lnTo>
                    <a:pt x="2247" y="150"/>
                  </a:lnTo>
                  <a:lnTo>
                    <a:pt x="2248" y="152"/>
                  </a:lnTo>
                  <a:lnTo>
                    <a:pt x="2249" y="153"/>
                  </a:lnTo>
                  <a:lnTo>
                    <a:pt x="2251" y="154"/>
                  </a:lnTo>
                  <a:lnTo>
                    <a:pt x="2251" y="157"/>
                  </a:lnTo>
                  <a:lnTo>
                    <a:pt x="2252" y="160"/>
                  </a:lnTo>
                  <a:lnTo>
                    <a:pt x="2252" y="181"/>
                  </a:lnTo>
                  <a:lnTo>
                    <a:pt x="2251" y="182"/>
                  </a:lnTo>
                  <a:lnTo>
                    <a:pt x="2251" y="185"/>
                  </a:lnTo>
                  <a:lnTo>
                    <a:pt x="2249" y="186"/>
                  </a:lnTo>
                  <a:lnTo>
                    <a:pt x="2248" y="188"/>
                  </a:lnTo>
                  <a:lnTo>
                    <a:pt x="2247" y="189"/>
                  </a:lnTo>
                  <a:lnTo>
                    <a:pt x="2245" y="190"/>
                  </a:lnTo>
                  <a:lnTo>
                    <a:pt x="2243" y="190"/>
                  </a:lnTo>
                  <a:lnTo>
                    <a:pt x="2241" y="192"/>
                  </a:lnTo>
                  <a:lnTo>
                    <a:pt x="2239" y="190"/>
                  </a:lnTo>
                  <a:lnTo>
                    <a:pt x="2236" y="190"/>
                  </a:lnTo>
                  <a:lnTo>
                    <a:pt x="2235" y="189"/>
                  </a:lnTo>
                  <a:lnTo>
                    <a:pt x="2234" y="188"/>
                  </a:lnTo>
                  <a:lnTo>
                    <a:pt x="2232" y="186"/>
                  </a:lnTo>
                  <a:lnTo>
                    <a:pt x="2231" y="185"/>
                  </a:lnTo>
                  <a:lnTo>
                    <a:pt x="2231" y="182"/>
                  </a:lnTo>
                  <a:lnTo>
                    <a:pt x="2231" y="181"/>
                  </a:lnTo>
                  <a:close/>
                  <a:moveTo>
                    <a:pt x="2231" y="117"/>
                  </a:moveTo>
                  <a:lnTo>
                    <a:pt x="2231" y="96"/>
                  </a:lnTo>
                  <a:lnTo>
                    <a:pt x="2231" y="93"/>
                  </a:lnTo>
                  <a:lnTo>
                    <a:pt x="2231" y="91"/>
                  </a:lnTo>
                  <a:lnTo>
                    <a:pt x="2232" y="89"/>
                  </a:lnTo>
                  <a:lnTo>
                    <a:pt x="2234" y="88"/>
                  </a:lnTo>
                  <a:lnTo>
                    <a:pt x="2235" y="87"/>
                  </a:lnTo>
                  <a:lnTo>
                    <a:pt x="2236" y="85"/>
                  </a:lnTo>
                  <a:lnTo>
                    <a:pt x="2239" y="85"/>
                  </a:lnTo>
                  <a:lnTo>
                    <a:pt x="2241" y="85"/>
                  </a:lnTo>
                  <a:lnTo>
                    <a:pt x="2243" y="85"/>
                  </a:lnTo>
                  <a:lnTo>
                    <a:pt x="2245" y="85"/>
                  </a:lnTo>
                  <a:lnTo>
                    <a:pt x="2247" y="87"/>
                  </a:lnTo>
                  <a:lnTo>
                    <a:pt x="2248" y="88"/>
                  </a:lnTo>
                  <a:lnTo>
                    <a:pt x="2249" y="89"/>
                  </a:lnTo>
                  <a:lnTo>
                    <a:pt x="2251" y="91"/>
                  </a:lnTo>
                  <a:lnTo>
                    <a:pt x="2251" y="93"/>
                  </a:lnTo>
                  <a:lnTo>
                    <a:pt x="2252" y="96"/>
                  </a:lnTo>
                  <a:lnTo>
                    <a:pt x="2252" y="117"/>
                  </a:lnTo>
                  <a:lnTo>
                    <a:pt x="2251" y="119"/>
                  </a:lnTo>
                  <a:lnTo>
                    <a:pt x="2251" y="121"/>
                  </a:lnTo>
                  <a:lnTo>
                    <a:pt x="2249" y="123"/>
                  </a:lnTo>
                  <a:lnTo>
                    <a:pt x="2248" y="124"/>
                  </a:lnTo>
                  <a:lnTo>
                    <a:pt x="2247" y="125"/>
                  </a:lnTo>
                  <a:lnTo>
                    <a:pt x="2245" y="126"/>
                  </a:lnTo>
                  <a:lnTo>
                    <a:pt x="2243" y="126"/>
                  </a:lnTo>
                  <a:lnTo>
                    <a:pt x="2241" y="128"/>
                  </a:lnTo>
                  <a:lnTo>
                    <a:pt x="2239" y="126"/>
                  </a:lnTo>
                  <a:lnTo>
                    <a:pt x="2236" y="126"/>
                  </a:lnTo>
                  <a:lnTo>
                    <a:pt x="2235" y="125"/>
                  </a:lnTo>
                  <a:lnTo>
                    <a:pt x="2234" y="124"/>
                  </a:lnTo>
                  <a:lnTo>
                    <a:pt x="2232" y="123"/>
                  </a:lnTo>
                  <a:lnTo>
                    <a:pt x="2231" y="121"/>
                  </a:lnTo>
                  <a:lnTo>
                    <a:pt x="2231" y="119"/>
                  </a:lnTo>
                  <a:lnTo>
                    <a:pt x="2231" y="117"/>
                  </a:lnTo>
                  <a:close/>
                  <a:moveTo>
                    <a:pt x="2231" y="53"/>
                  </a:moveTo>
                  <a:lnTo>
                    <a:pt x="2231" y="32"/>
                  </a:lnTo>
                  <a:lnTo>
                    <a:pt x="2231" y="30"/>
                  </a:lnTo>
                  <a:lnTo>
                    <a:pt x="2231" y="27"/>
                  </a:lnTo>
                  <a:lnTo>
                    <a:pt x="2232" y="26"/>
                  </a:lnTo>
                  <a:lnTo>
                    <a:pt x="2234" y="24"/>
                  </a:lnTo>
                  <a:lnTo>
                    <a:pt x="2235" y="23"/>
                  </a:lnTo>
                  <a:lnTo>
                    <a:pt x="2236" y="22"/>
                  </a:lnTo>
                  <a:lnTo>
                    <a:pt x="2239" y="22"/>
                  </a:lnTo>
                  <a:lnTo>
                    <a:pt x="2241" y="22"/>
                  </a:lnTo>
                  <a:lnTo>
                    <a:pt x="2243" y="22"/>
                  </a:lnTo>
                  <a:lnTo>
                    <a:pt x="2245" y="22"/>
                  </a:lnTo>
                  <a:lnTo>
                    <a:pt x="2247" y="23"/>
                  </a:lnTo>
                  <a:lnTo>
                    <a:pt x="2248" y="24"/>
                  </a:lnTo>
                  <a:lnTo>
                    <a:pt x="2249" y="26"/>
                  </a:lnTo>
                  <a:lnTo>
                    <a:pt x="2251" y="27"/>
                  </a:lnTo>
                  <a:lnTo>
                    <a:pt x="2251" y="30"/>
                  </a:lnTo>
                  <a:lnTo>
                    <a:pt x="2252" y="32"/>
                  </a:lnTo>
                  <a:lnTo>
                    <a:pt x="2252" y="53"/>
                  </a:lnTo>
                  <a:lnTo>
                    <a:pt x="2251" y="55"/>
                  </a:lnTo>
                  <a:lnTo>
                    <a:pt x="2251" y="57"/>
                  </a:lnTo>
                  <a:lnTo>
                    <a:pt x="2249" y="59"/>
                  </a:lnTo>
                  <a:lnTo>
                    <a:pt x="2248" y="60"/>
                  </a:lnTo>
                  <a:lnTo>
                    <a:pt x="2247" y="61"/>
                  </a:lnTo>
                  <a:lnTo>
                    <a:pt x="2245" y="63"/>
                  </a:lnTo>
                  <a:lnTo>
                    <a:pt x="2243" y="63"/>
                  </a:lnTo>
                  <a:lnTo>
                    <a:pt x="2241" y="64"/>
                  </a:lnTo>
                  <a:lnTo>
                    <a:pt x="2239" y="63"/>
                  </a:lnTo>
                  <a:lnTo>
                    <a:pt x="2236" y="63"/>
                  </a:lnTo>
                  <a:lnTo>
                    <a:pt x="2235" y="61"/>
                  </a:lnTo>
                  <a:lnTo>
                    <a:pt x="2234" y="60"/>
                  </a:lnTo>
                  <a:lnTo>
                    <a:pt x="2232" y="59"/>
                  </a:lnTo>
                  <a:lnTo>
                    <a:pt x="2231" y="57"/>
                  </a:lnTo>
                  <a:lnTo>
                    <a:pt x="2231" y="55"/>
                  </a:lnTo>
                  <a:lnTo>
                    <a:pt x="2231" y="53"/>
                  </a:lnTo>
                  <a:close/>
                  <a:moveTo>
                    <a:pt x="2220" y="22"/>
                  </a:moveTo>
                  <a:lnTo>
                    <a:pt x="2199" y="22"/>
                  </a:lnTo>
                  <a:lnTo>
                    <a:pt x="2196" y="20"/>
                  </a:lnTo>
                  <a:lnTo>
                    <a:pt x="2194" y="20"/>
                  </a:lnTo>
                  <a:lnTo>
                    <a:pt x="2192" y="19"/>
                  </a:lnTo>
                  <a:lnTo>
                    <a:pt x="2191" y="18"/>
                  </a:lnTo>
                  <a:lnTo>
                    <a:pt x="2190" y="16"/>
                  </a:lnTo>
                  <a:lnTo>
                    <a:pt x="2188" y="15"/>
                  </a:lnTo>
                  <a:lnTo>
                    <a:pt x="2188" y="12"/>
                  </a:lnTo>
                  <a:lnTo>
                    <a:pt x="2188" y="11"/>
                  </a:lnTo>
                  <a:lnTo>
                    <a:pt x="2188" y="8"/>
                  </a:lnTo>
                  <a:lnTo>
                    <a:pt x="2188" y="6"/>
                  </a:lnTo>
                  <a:lnTo>
                    <a:pt x="2190" y="4"/>
                  </a:lnTo>
                  <a:lnTo>
                    <a:pt x="2191" y="3"/>
                  </a:lnTo>
                  <a:lnTo>
                    <a:pt x="2192" y="2"/>
                  </a:lnTo>
                  <a:lnTo>
                    <a:pt x="2194" y="0"/>
                  </a:lnTo>
                  <a:lnTo>
                    <a:pt x="2196" y="0"/>
                  </a:lnTo>
                  <a:lnTo>
                    <a:pt x="2199" y="0"/>
                  </a:lnTo>
                  <a:lnTo>
                    <a:pt x="2220" y="0"/>
                  </a:lnTo>
                  <a:lnTo>
                    <a:pt x="2222" y="0"/>
                  </a:lnTo>
                  <a:lnTo>
                    <a:pt x="2224" y="0"/>
                  </a:lnTo>
                  <a:lnTo>
                    <a:pt x="2226" y="2"/>
                  </a:lnTo>
                  <a:lnTo>
                    <a:pt x="2227" y="3"/>
                  </a:lnTo>
                  <a:lnTo>
                    <a:pt x="2228" y="4"/>
                  </a:lnTo>
                  <a:lnTo>
                    <a:pt x="2230" y="6"/>
                  </a:lnTo>
                  <a:lnTo>
                    <a:pt x="2230" y="8"/>
                  </a:lnTo>
                  <a:lnTo>
                    <a:pt x="2231" y="11"/>
                  </a:lnTo>
                  <a:lnTo>
                    <a:pt x="2230" y="12"/>
                  </a:lnTo>
                  <a:lnTo>
                    <a:pt x="2230" y="15"/>
                  </a:lnTo>
                  <a:lnTo>
                    <a:pt x="2228" y="16"/>
                  </a:lnTo>
                  <a:lnTo>
                    <a:pt x="2227" y="18"/>
                  </a:lnTo>
                  <a:lnTo>
                    <a:pt x="2226" y="19"/>
                  </a:lnTo>
                  <a:lnTo>
                    <a:pt x="2224" y="20"/>
                  </a:lnTo>
                  <a:lnTo>
                    <a:pt x="2222" y="20"/>
                  </a:lnTo>
                  <a:lnTo>
                    <a:pt x="2220" y="22"/>
                  </a:lnTo>
                  <a:close/>
                  <a:moveTo>
                    <a:pt x="2156" y="22"/>
                  </a:moveTo>
                  <a:lnTo>
                    <a:pt x="2135" y="22"/>
                  </a:lnTo>
                  <a:lnTo>
                    <a:pt x="2133" y="20"/>
                  </a:lnTo>
                  <a:lnTo>
                    <a:pt x="2130" y="20"/>
                  </a:lnTo>
                  <a:lnTo>
                    <a:pt x="2129" y="19"/>
                  </a:lnTo>
                  <a:lnTo>
                    <a:pt x="2127" y="18"/>
                  </a:lnTo>
                  <a:lnTo>
                    <a:pt x="2126" y="16"/>
                  </a:lnTo>
                  <a:lnTo>
                    <a:pt x="2125" y="15"/>
                  </a:lnTo>
                  <a:lnTo>
                    <a:pt x="2125" y="12"/>
                  </a:lnTo>
                  <a:lnTo>
                    <a:pt x="2125" y="11"/>
                  </a:lnTo>
                  <a:lnTo>
                    <a:pt x="2125" y="8"/>
                  </a:lnTo>
                  <a:lnTo>
                    <a:pt x="2125" y="6"/>
                  </a:lnTo>
                  <a:lnTo>
                    <a:pt x="2126" y="4"/>
                  </a:lnTo>
                  <a:lnTo>
                    <a:pt x="2127" y="3"/>
                  </a:lnTo>
                  <a:lnTo>
                    <a:pt x="2129" y="2"/>
                  </a:lnTo>
                  <a:lnTo>
                    <a:pt x="2130" y="0"/>
                  </a:lnTo>
                  <a:lnTo>
                    <a:pt x="2133" y="0"/>
                  </a:lnTo>
                  <a:lnTo>
                    <a:pt x="2135" y="0"/>
                  </a:lnTo>
                  <a:lnTo>
                    <a:pt x="2156" y="0"/>
                  </a:lnTo>
                  <a:lnTo>
                    <a:pt x="2158" y="0"/>
                  </a:lnTo>
                  <a:lnTo>
                    <a:pt x="2160" y="0"/>
                  </a:lnTo>
                  <a:lnTo>
                    <a:pt x="2162" y="2"/>
                  </a:lnTo>
                  <a:lnTo>
                    <a:pt x="2163" y="3"/>
                  </a:lnTo>
                  <a:lnTo>
                    <a:pt x="2164" y="4"/>
                  </a:lnTo>
                  <a:lnTo>
                    <a:pt x="2166" y="6"/>
                  </a:lnTo>
                  <a:lnTo>
                    <a:pt x="2166" y="8"/>
                  </a:lnTo>
                  <a:lnTo>
                    <a:pt x="2167" y="11"/>
                  </a:lnTo>
                  <a:lnTo>
                    <a:pt x="2166" y="12"/>
                  </a:lnTo>
                  <a:lnTo>
                    <a:pt x="2166" y="15"/>
                  </a:lnTo>
                  <a:lnTo>
                    <a:pt x="2164" y="16"/>
                  </a:lnTo>
                  <a:lnTo>
                    <a:pt x="2163" y="18"/>
                  </a:lnTo>
                  <a:lnTo>
                    <a:pt x="2162" y="19"/>
                  </a:lnTo>
                  <a:lnTo>
                    <a:pt x="2160" y="20"/>
                  </a:lnTo>
                  <a:lnTo>
                    <a:pt x="2158" y="20"/>
                  </a:lnTo>
                  <a:lnTo>
                    <a:pt x="2156" y="22"/>
                  </a:lnTo>
                  <a:close/>
                  <a:moveTo>
                    <a:pt x="2093" y="22"/>
                  </a:moveTo>
                  <a:lnTo>
                    <a:pt x="2072" y="22"/>
                  </a:lnTo>
                  <a:lnTo>
                    <a:pt x="2069" y="20"/>
                  </a:lnTo>
                  <a:lnTo>
                    <a:pt x="2066" y="20"/>
                  </a:lnTo>
                  <a:lnTo>
                    <a:pt x="2065" y="19"/>
                  </a:lnTo>
                  <a:lnTo>
                    <a:pt x="2064" y="18"/>
                  </a:lnTo>
                  <a:lnTo>
                    <a:pt x="2062" y="16"/>
                  </a:lnTo>
                  <a:lnTo>
                    <a:pt x="2061" y="15"/>
                  </a:lnTo>
                  <a:lnTo>
                    <a:pt x="2061" y="12"/>
                  </a:lnTo>
                  <a:lnTo>
                    <a:pt x="2061" y="11"/>
                  </a:lnTo>
                  <a:lnTo>
                    <a:pt x="2061" y="8"/>
                  </a:lnTo>
                  <a:lnTo>
                    <a:pt x="2061" y="6"/>
                  </a:lnTo>
                  <a:lnTo>
                    <a:pt x="2062" y="4"/>
                  </a:lnTo>
                  <a:lnTo>
                    <a:pt x="2064" y="3"/>
                  </a:lnTo>
                  <a:lnTo>
                    <a:pt x="2065" y="2"/>
                  </a:lnTo>
                  <a:lnTo>
                    <a:pt x="2066" y="0"/>
                  </a:lnTo>
                  <a:lnTo>
                    <a:pt x="2069" y="0"/>
                  </a:lnTo>
                  <a:lnTo>
                    <a:pt x="2072" y="0"/>
                  </a:lnTo>
                  <a:lnTo>
                    <a:pt x="2093" y="0"/>
                  </a:lnTo>
                  <a:lnTo>
                    <a:pt x="2094" y="0"/>
                  </a:lnTo>
                  <a:lnTo>
                    <a:pt x="2097" y="0"/>
                  </a:lnTo>
                  <a:lnTo>
                    <a:pt x="2098" y="2"/>
                  </a:lnTo>
                  <a:lnTo>
                    <a:pt x="2099" y="3"/>
                  </a:lnTo>
                  <a:lnTo>
                    <a:pt x="2101" y="4"/>
                  </a:lnTo>
                  <a:lnTo>
                    <a:pt x="2102" y="6"/>
                  </a:lnTo>
                  <a:lnTo>
                    <a:pt x="2102" y="8"/>
                  </a:lnTo>
                  <a:lnTo>
                    <a:pt x="2103" y="11"/>
                  </a:lnTo>
                  <a:lnTo>
                    <a:pt x="2102" y="12"/>
                  </a:lnTo>
                  <a:lnTo>
                    <a:pt x="2102" y="15"/>
                  </a:lnTo>
                  <a:lnTo>
                    <a:pt x="2101" y="16"/>
                  </a:lnTo>
                  <a:lnTo>
                    <a:pt x="2099" y="18"/>
                  </a:lnTo>
                  <a:lnTo>
                    <a:pt x="2098" y="19"/>
                  </a:lnTo>
                  <a:lnTo>
                    <a:pt x="2097" y="20"/>
                  </a:lnTo>
                  <a:lnTo>
                    <a:pt x="2094" y="20"/>
                  </a:lnTo>
                  <a:lnTo>
                    <a:pt x="2093" y="22"/>
                  </a:lnTo>
                  <a:close/>
                  <a:moveTo>
                    <a:pt x="2029" y="22"/>
                  </a:moveTo>
                  <a:lnTo>
                    <a:pt x="2008" y="22"/>
                  </a:lnTo>
                  <a:lnTo>
                    <a:pt x="2005" y="20"/>
                  </a:lnTo>
                  <a:lnTo>
                    <a:pt x="2002" y="20"/>
                  </a:lnTo>
                  <a:lnTo>
                    <a:pt x="2001" y="19"/>
                  </a:lnTo>
                  <a:lnTo>
                    <a:pt x="2000" y="18"/>
                  </a:lnTo>
                  <a:lnTo>
                    <a:pt x="1999" y="16"/>
                  </a:lnTo>
                  <a:lnTo>
                    <a:pt x="1997" y="15"/>
                  </a:lnTo>
                  <a:lnTo>
                    <a:pt x="1997" y="12"/>
                  </a:lnTo>
                  <a:lnTo>
                    <a:pt x="1997" y="11"/>
                  </a:lnTo>
                  <a:lnTo>
                    <a:pt x="1997" y="8"/>
                  </a:lnTo>
                  <a:lnTo>
                    <a:pt x="1997" y="6"/>
                  </a:lnTo>
                  <a:lnTo>
                    <a:pt x="1999" y="4"/>
                  </a:lnTo>
                  <a:lnTo>
                    <a:pt x="2000" y="3"/>
                  </a:lnTo>
                  <a:lnTo>
                    <a:pt x="2001" y="2"/>
                  </a:lnTo>
                  <a:lnTo>
                    <a:pt x="2002" y="0"/>
                  </a:lnTo>
                  <a:lnTo>
                    <a:pt x="2005" y="0"/>
                  </a:lnTo>
                  <a:lnTo>
                    <a:pt x="2008" y="0"/>
                  </a:lnTo>
                  <a:lnTo>
                    <a:pt x="2029" y="0"/>
                  </a:lnTo>
                  <a:lnTo>
                    <a:pt x="2030" y="0"/>
                  </a:lnTo>
                  <a:lnTo>
                    <a:pt x="2033" y="0"/>
                  </a:lnTo>
                  <a:lnTo>
                    <a:pt x="2034" y="2"/>
                  </a:lnTo>
                  <a:lnTo>
                    <a:pt x="2036" y="3"/>
                  </a:lnTo>
                  <a:lnTo>
                    <a:pt x="2037" y="4"/>
                  </a:lnTo>
                  <a:lnTo>
                    <a:pt x="2038" y="6"/>
                  </a:lnTo>
                  <a:lnTo>
                    <a:pt x="2038" y="8"/>
                  </a:lnTo>
                  <a:lnTo>
                    <a:pt x="2040" y="11"/>
                  </a:lnTo>
                  <a:lnTo>
                    <a:pt x="2038" y="12"/>
                  </a:lnTo>
                  <a:lnTo>
                    <a:pt x="2038" y="15"/>
                  </a:lnTo>
                  <a:lnTo>
                    <a:pt x="2037" y="16"/>
                  </a:lnTo>
                  <a:lnTo>
                    <a:pt x="2036" y="18"/>
                  </a:lnTo>
                  <a:lnTo>
                    <a:pt x="2034" y="19"/>
                  </a:lnTo>
                  <a:lnTo>
                    <a:pt x="2033" y="20"/>
                  </a:lnTo>
                  <a:lnTo>
                    <a:pt x="2030" y="20"/>
                  </a:lnTo>
                  <a:lnTo>
                    <a:pt x="2029" y="22"/>
                  </a:lnTo>
                  <a:close/>
                  <a:moveTo>
                    <a:pt x="1965" y="22"/>
                  </a:moveTo>
                  <a:lnTo>
                    <a:pt x="1944" y="22"/>
                  </a:lnTo>
                  <a:lnTo>
                    <a:pt x="1941" y="20"/>
                  </a:lnTo>
                  <a:lnTo>
                    <a:pt x="1939" y="20"/>
                  </a:lnTo>
                  <a:lnTo>
                    <a:pt x="1937" y="19"/>
                  </a:lnTo>
                  <a:lnTo>
                    <a:pt x="1936" y="18"/>
                  </a:lnTo>
                  <a:lnTo>
                    <a:pt x="1935" y="16"/>
                  </a:lnTo>
                  <a:lnTo>
                    <a:pt x="1933" y="15"/>
                  </a:lnTo>
                  <a:lnTo>
                    <a:pt x="1933" y="12"/>
                  </a:lnTo>
                  <a:lnTo>
                    <a:pt x="1933" y="11"/>
                  </a:lnTo>
                  <a:lnTo>
                    <a:pt x="1933" y="8"/>
                  </a:lnTo>
                  <a:lnTo>
                    <a:pt x="1933" y="6"/>
                  </a:lnTo>
                  <a:lnTo>
                    <a:pt x="1935" y="4"/>
                  </a:lnTo>
                  <a:lnTo>
                    <a:pt x="1936" y="3"/>
                  </a:lnTo>
                  <a:lnTo>
                    <a:pt x="1937" y="2"/>
                  </a:lnTo>
                  <a:lnTo>
                    <a:pt x="1939" y="0"/>
                  </a:lnTo>
                  <a:lnTo>
                    <a:pt x="1941" y="0"/>
                  </a:lnTo>
                  <a:lnTo>
                    <a:pt x="1944" y="0"/>
                  </a:lnTo>
                  <a:lnTo>
                    <a:pt x="1965" y="0"/>
                  </a:lnTo>
                  <a:lnTo>
                    <a:pt x="1967" y="0"/>
                  </a:lnTo>
                  <a:lnTo>
                    <a:pt x="1969" y="0"/>
                  </a:lnTo>
                  <a:lnTo>
                    <a:pt x="1971" y="2"/>
                  </a:lnTo>
                  <a:lnTo>
                    <a:pt x="1972" y="3"/>
                  </a:lnTo>
                  <a:lnTo>
                    <a:pt x="1973" y="4"/>
                  </a:lnTo>
                  <a:lnTo>
                    <a:pt x="1975" y="6"/>
                  </a:lnTo>
                  <a:lnTo>
                    <a:pt x="1975" y="8"/>
                  </a:lnTo>
                  <a:lnTo>
                    <a:pt x="1976" y="11"/>
                  </a:lnTo>
                  <a:lnTo>
                    <a:pt x="1975" y="12"/>
                  </a:lnTo>
                  <a:lnTo>
                    <a:pt x="1975" y="15"/>
                  </a:lnTo>
                  <a:lnTo>
                    <a:pt x="1973" y="16"/>
                  </a:lnTo>
                  <a:lnTo>
                    <a:pt x="1972" y="18"/>
                  </a:lnTo>
                  <a:lnTo>
                    <a:pt x="1971" y="19"/>
                  </a:lnTo>
                  <a:lnTo>
                    <a:pt x="1969" y="20"/>
                  </a:lnTo>
                  <a:lnTo>
                    <a:pt x="1967" y="20"/>
                  </a:lnTo>
                  <a:lnTo>
                    <a:pt x="1965" y="22"/>
                  </a:lnTo>
                  <a:close/>
                  <a:moveTo>
                    <a:pt x="1902" y="22"/>
                  </a:moveTo>
                  <a:lnTo>
                    <a:pt x="1880" y="22"/>
                  </a:lnTo>
                  <a:lnTo>
                    <a:pt x="1878" y="20"/>
                  </a:lnTo>
                  <a:lnTo>
                    <a:pt x="1875" y="20"/>
                  </a:lnTo>
                  <a:lnTo>
                    <a:pt x="1874" y="19"/>
                  </a:lnTo>
                  <a:lnTo>
                    <a:pt x="1872" y="18"/>
                  </a:lnTo>
                  <a:lnTo>
                    <a:pt x="1871" y="16"/>
                  </a:lnTo>
                  <a:lnTo>
                    <a:pt x="1870" y="15"/>
                  </a:lnTo>
                  <a:lnTo>
                    <a:pt x="1870" y="12"/>
                  </a:lnTo>
                  <a:lnTo>
                    <a:pt x="1870" y="11"/>
                  </a:lnTo>
                  <a:lnTo>
                    <a:pt x="1870" y="8"/>
                  </a:lnTo>
                  <a:lnTo>
                    <a:pt x="1870" y="6"/>
                  </a:lnTo>
                  <a:lnTo>
                    <a:pt x="1871" y="4"/>
                  </a:lnTo>
                  <a:lnTo>
                    <a:pt x="1872" y="3"/>
                  </a:lnTo>
                  <a:lnTo>
                    <a:pt x="1874" y="2"/>
                  </a:lnTo>
                  <a:lnTo>
                    <a:pt x="1875" y="0"/>
                  </a:lnTo>
                  <a:lnTo>
                    <a:pt x="1878" y="0"/>
                  </a:lnTo>
                  <a:lnTo>
                    <a:pt x="1880" y="0"/>
                  </a:lnTo>
                  <a:lnTo>
                    <a:pt x="1902" y="0"/>
                  </a:lnTo>
                  <a:lnTo>
                    <a:pt x="1903" y="0"/>
                  </a:lnTo>
                  <a:lnTo>
                    <a:pt x="1906" y="0"/>
                  </a:lnTo>
                  <a:lnTo>
                    <a:pt x="1907" y="2"/>
                  </a:lnTo>
                  <a:lnTo>
                    <a:pt x="1908" y="3"/>
                  </a:lnTo>
                  <a:lnTo>
                    <a:pt x="1910" y="4"/>
                  </a:lnTo>
                  <a:lnTo>
                    <a:pt x="1911" y="6"/>
                  </a:lnTo>
                  <a:lnTo>
                    <a:pt x="1911" y="8"/>
                  </a:lnTo>
                  <a:lnTo>
                    <a:pt x="1912" y="11"/>
                  </a:lnTo>
                  <a:lnTo>
                    <a:pt x="1911" y="12"/>
                  </a:lnTo>
                  <a:lnTo>
                    <a:pt x="1911" y="15"/>
                  </a:lnTo>
                  <a:lnTo>
                    <a:pt x="1910" y="16"/>
                  </a:lnTo>
                  <a:lnTo>
                    <a:pt x="1908" y="18"/>
                  </a:lnTo>
                  <a:lnTo>
                    <a:pt x="1907" y="19"/>
                  </a:lnTo>
                  <a:lnTo>
                    <a:pt x="1906" y="20"/>
                  </a:lnTo>
                  <a:lnTo>
                    <a:pt x="1903" y="20"/>
                  </a:lnTo>
                  <a:lnTo>
                    <a:pt x="1902" y="22"/>
                  </a:lnTo>
                  <a:close/>
                  <a:moveTo>
                    <a:pt x="1838" y="22"/>
                  </a:moveTo>
                  <a:lnTo>
                    <a:pt x="1817" y="22"/>
                  </a:lnTo>
                  <a:lnTo>
                    <a:pt x="1814" y="20"/>
                  </a:lnTo>
                  <a:lnTo>
                    <a:pt x="1811" y="20"/>
                  </a:lnTo>
                  <a:lnTo>
                    <a:pt x="1810" y="19"/>
                  </a:lnTo>
                  <a:lnTo>
                    <a:pt x="1809" y="18"/>
                  </a:lnTo>
                  <a:lnTo>
                    <a:pt x="1807" y="16"/>
                  </a:lnTo>
                  <a:lnTo>
                    <a:pt x="1806" y="15"/>
                  </a:lnTo>
                  <a:lnTo>
                    <a:pt x="1806" y="12"/>
                  </a:lnTo>
                  <a:lnTo>
                    <a:pt x="1806" y="11"/>
                  </a:lnTo>
                  <a:lnTo>
                    <a:pt x="1806" y="8"/>
                  </a:lnTo>
                  <a:lnTo>
                    <a:pt x="1806" y="6"/>
                  </a:lnTo>
                  <a:lnTo>
                    <a:pt x="1807" y="4"/>
                  </a:lnTo>
                  <a:lnTo>
                    <a:pt x="1809" y="3"/>
                  </a:lnTo>
                  <a:lnTo>
                    <a:pt x="1810" y="2"/>
                  </a:lnTo>
                  <a:lnTo>
                    <a:pt x="1811" y="0"/>
                  </a:lnTo>
                  <a:lnTo>
                    <a:pt x="1814" y="0"/>
                  </a:lnTo>
                  <a:lnTo>
                    <a:pt x="1817" y="0"/>
                  </a:lnTo>
                  <a:lnTo>
                    <a:pt x="1838" y="0"/>
                  </a:lnTo>
                  <a:lnTo>
                    <a:pt x="1839" y="0"/>
                  </a:lnTo>
                  <a:lnTo>
                    <a:pt x="1842" y="0"/>
                  </a:lnTo>
                  <a:lnTo>
                    <a:pt x="1843" y="2"/>
                  </a:lnTo>
                  <a:lnTo>
                    <a:pt x="1845" y="3"/>
                  </a:lnTo>
                  <a:lnTo>
                    <a:pt x="1846" y="4"/>
                  </a:lnTo>
                  <a:lnTo>
                    <a:pt x="1847" y="6"/>
                  </a:lnTo>
                  <a:lnTo>
                    <a:pt x="1847" y="8"/>
                  </a:lnTo>
                  <a:lnTo>
                    <a:pt x="1848" y="11"/>
                  </a:lnTo>
                  <a:lnTo>
                    <a:pt x="1847" y="12"/>
                  </a:lnTo>
                  <a:lnTo>
                    <a:pt x="1847" y="15"/>
                  </a:lnTo>
                  <a:lnTo>
                    <a:pt x="1846" y="16"/>
                  </a:lnTo>
                  <a:lnTo>
                    <a:pt x="1845" y="18"/>
                  </a:lnTo>
                  <a:lnTo>
                    <a:pt x="1843" y="19"/>
                  </a:lnTo>
                  <a:lnTo>
                    <a:pt x="1842" y="20"/>
                  </a:lnTo>
                  <a:lnTo>
                    <a:pt x="1839" y="20"/>
                  </a:lnTo>
                  <a:lnTo>
                    <a:pt x="1838" y="22"/>
                  </a:lnTo>
                  <a:close/>
                  <a:moveTo>
                    <a:pt x="1774" y="22"/>
                  </a:moveTo>
                  <a:lnTo>
                    <a:pt x="1753" y="22"/>
                  </a:lnTo>
                  <a:lnTo>
                    <a:pt x="1750" y="20"/>
                  </a:lnTo>
                  <a:lnTo>
                    <a:pt x="1748" y="20"/>
                  </a:lnTo>
                  <a:lnTo>
                    <a:pt x="1746" y="19"/>
                  </a:lnTo>
                  <a:lnTo>
                    <a:pt x="1745" y="18"/>
                  </a:lnTo>
                  <a:lnTo>
                    <a:pt x="1744" y="16"/>
                  </a:lnTo>
                  <a:lnTo>
                    <a:pt x="1742" y="15"/>
                  </a:lnTo>
                  <a:lnTo>
                    <a:pt x="1742" y="12"/>
                  </a:lnTo>
                  <a:lnTo>
                    <a:pt x="1742" y="11"/>
                  </a:lnTo>
                  <a:lnTo>
                    <a:pt x="1742" y="8"/>
                  </a:lnTo>
                  <a:lnTo>
                    <a:pt x="1742" y="6"/>
                  </a:lnTo>
                  <a:lnTo>
                    <a:pt x="1744" y="4"/>
                  </a:lnTo>
                  <a:lnTo>
                    <a:pt x="1745" y="3"/>
                  </a:lnTo>
                  <a:lnTo>
                    <a:pt x="1746" y="2"/>
                  </a:lnTo>
                  <a:lnTo>
                    <a:pt x="1748" y="0"/>
                  </a:lnTo>
                  <a:lnTo>
                    <a:pt x="1750" y="0"/>
                  </a:lnTo>
                  <a:lnTo>
                    <a:pt x="1753" y="0"/>
                  </a:lnTo>
                  <a:lnTo>
                    <a:pt x="1774" y="0"/>
                  </a:lnTo>
                  <a:lnTo>
                    <a:pt x="1775" y="0"/>
                  </a:lnTo>
                  <a:lnTo>
                    <a:pt x="1778" y="0"/>
                  </a:lnTo>
                  <a:lnTo>
                    <a:pt x="1779" y="2"/>
                  </a:lnTo>
                  <a:lnTo>
                    <a:pt x="1781" y="3"/>
                  </a:lnTo>
                  <a:lnTo>
                    <a:pt x="1782" y="4"/>
                  </a:lnTo>
                  <a:lnTo>
                    <a:pt x="1783" y="6"/>
                  </a:lnTo>
                  <a:lnTo>
                    <a:pt x="1783" y="8"/>
                  </a:lnTo>
                  <a:lnTo>
                    <a:pt x="1785" y="11"/>
                  </a:lnTo>
                  <a:lnTo>
                    <a:pt x="1783" y="12"/>
                  </a:lnTo>
                  <a:lnTo>
                    <a:pt x="1783" y="15"/>
                  </a:lnTo>
                  <a:lnTo>
                    <a:pt x="1782" y="16"/>
                  </a:lnTo>
                  <a:lnTo>
                    <a:pt x="1781" y="18"/>
                  </a:lnTo>
                  <a:lnTo>
                    <a:pt x="1779" y="19"/>
                  </a:lnTo>
                  <a:lnTo>
                    <a:pt x="1778" y="20"/>
                  </a:lnTo>
                  <a:lnTo>
                    <a:pt x="1775" y="20"/>
                  </a:lnTo>
                  <a:lnTo>
                    <a:pt x="1774" y="22"/>
                  </a:lnTo>
                  <a:close/>
                  <a:moveTo>
                    <a:pt x="1710" y="22"/>
                  </a:moveTo>
                  <a:lnTo>
                    <a:pt x="1689" y="22"/>
                  </a:lnTo>
                  <a:lnTo>
                    <a:pt x="1687" y="20"/>
                  </a:lnTo>
                  <a:lnTo>
                    <a:pt x="1684" y="20"/>
                  </a:lnTo>
                  <a:lnTo>
                    <a:pt x="1683" y="19"/>
                  </a:lnTo>
                  <a:lnTo>
                    <a:pt x="1681" y="18"/>
                  </a:lnTo>
                  <a:lnTo>
                    <a:pt x="1680" y="16"/>
                  </a:lnTo>
                  <a:lnTo>
                    <a:pt x="1679" y="15"/>
                  </a:lnTo>
                  <a:lnTo>
                    <a:pt x="1679" y="12"/>
                  </a:lnTo>
                  <a:lnTo>
                    <a:pt x="1679" y="11"/>
                  </a:lnTo>
                  <a:lnTo>
                    <a:pt x="1679" y="8"/>
                  </a:lnTo>
                  <a:lnTo>
                    <a:pt x="1679" y="6"/>
                  </a:lnTo>
                  <a:lnTo>
                    <a:pt x="1680" y="4"/>
                  </a:lnTo>
                  <a:lnTo>
                    <a:pt x="1681" y="3"/>
                  </a:lnTo>
                  <a:lnTo>
                    <a:pt x="1683" y="2"/>
                  </a:lnTo>
                  <a:lnTo>
                    <a:pt x="1684" y="0"/>
                  </a:lnTo>
                  <a:lnTo>
                    <a:pt x="1687" y="0"/>
                  </a:lnTo>
                  <a:lnTo>
                    <a:pt x="1689" y="0"/>
                  </a:lnTo>
                  <a:lnTo>
                    <a:pt x="1710" y="0"/>
                  </a:lnTo>
                  <a:lnTo>
                    <a:pt x="1712" y="0"/>
                  </a:lnTo>
                  <a:lnTo>
                    <a:pt x="1714" y="0"/>
                  </a:lnTo>
                  <a:lnTo>
                    <a:pt x="1716" y="2"/>
                  </a:lnTo>
                  <a:lnTo>
                    <a:pt x="1717" y="3"/>
                  </a:lnTo>
                  <a:lnTo>
                    <a:pt x="1718" y="4"/>
                  </a:lnTo>
                  <a:lnTo>
                    <a:pt x="1720" y="6"/>
                  </a:lnTo>
                  <a:lnTo>
                    <a:pt x="1720" y="8"/>
                  </a:lnTo>
                  <a:lnTo>
                    <a:pt x="1721" y="11"/>
                  </a:lnTo>
                  <a:lnTo>
                    <a:pt x="1720" y="12"/>
                  </a:lnTo>
                  <a:lnTo>
                    <a:pt x="1720" y="15"/>
                  </a:lnTo>
                  <a:lnTo>
                    <a:pt x="1718" y="16"/>
                  </a:lnTo>
                  <a:lnTo>
                    <a:pt x="1717" y="18"/>
                  </a:lnTo>
                  <a:lnTo>
                    <a:pt x="1716" y="19"/>
                  </a:lnTo>
                  <a:lnTo>
                    <a:pt x="1714" y="20"/>
                  </a:lnTo>
                  <a:lnTo>
                    <a:pt x="1712" y="20"/>
                  </a:lnTo>
                  <a:lnTo>
                    <a:pt x="1710" y="22"/>
                  </a:lnTo>
                  <a:close/>
                  <a:moveTo>
                    <a:pt x="1647" y="22"/>
                  </a:moveTo>
                  <a:lnTo>
                    <a:pt x="1625" y="22"/>
                  </a:lnTo>
                  <a:lnTo>
                    <a:pt x="1623" y="20"/>
                  </a:lnTo>
                  <a:lnTo>
                    <a:pt x="1620" y="20"/>
                  </a:lnTo>
                  <a:lnTo>
                    <a:pt x="1619" y="19"/>
                  </a:lnTo>
                  <a:lnTo>
                    <a:pt x="1617" y="18"/>
                  </a:lnTo>
                  <a:lnTo>
                    <a:pt x="1616" y="16"/>
                  </a:lnTo>
                  <a:lnTo>
                    <a:pt x="1615" y="15"/>
                  </a:lnTo>
                  <a:lnTo>
                    <a:pt x="1615" y="12"/>
                  </a:lnTo>
                  <a:lnTo>
                    <a:pt x="1615" y="11"/>
                  </a:lnTo>
                  <a:lnTo>
                    <a:pt x="1615" y="8"/>
                  </a:lnTo>
                  <a:lnTo>
                    <a:pt x="1615" y="6"/>
                  </a:lnTo>
                  <a:lnTo>
                    <a:pt x="1616" y="4"/>
                  </a:lnTo>
                  <a:lnTo>
                    <a:pt x="1617" y="3"/>
                  </a:lnTo>
                  <a:lnTo>
                    <a:pt x="1619" y="2"/>
                  </a:lnTo>
                  <a:lnTo>
                    <a:pt x="1620" y="0"/>
                  </a:lnTo>
                  <a:lnTo>
                    <a:pt x="1623" y="0"/>
                  </a:lnTo>
                  <a:lnTo>
                    <a:pt x="1625" y="0"/>
                  </a:lnTo>
                  <a:lnTo>
                    <a:pt x="1647" y="0"/>
                  </a:lnTo>
                  <a:lnTo>
                    <a:pt x="1648" y="0"/>
                  </a:lnTo>
                  <a:lnTo>
                    <a:pt x="1651" y="0"/>
                  </a:lnTo>
                  <a:lnTo>
                    <a:pt x="1652" y="2"/>
                  </a:lnTo>
                  <a:lnTo>
                    <a:pt x="1653" y="3"/>
                  </a:lnTo>
                  <a:lnTo>
                    <a:pt x="1655" y="4"/>
                  </a:lnTo>
                  <a:lnTo>
                    <a:pt x="1656" y="6"/>
                  </a:lnTo>
                  <a:lnTo>
                    <a:pt x="1656" y="8"/>
                  </a:lnTo>
                  <a:lnTo>
                    <a:pt x="1657" y="11"/>
                  </a:lnTo>
                  <a:lnTo>
                    <a:pt x="1656" y="12"/>
                  </a:lnTo>
                  <a:lnTo>
                    <a:pt x="1656" y="15"/>
                  </a:lnTo>
                  <a:lnTo>
                    <a:pt x="1655" y="16"/>
                  </a:lnTo>
                  <a:lnTo>
                    <a:pt x="1653" y="18"/>
                  </a:lnTo>
                  <a:lnTo>
                    <a:pt x="1652" y="19"/>
                  </a:lnTo>
                  <a:lnTo>
                    <a:pt x="1651" y="20"/>
                  </a:lnTo>
                  <a:lnTo>
                    <a:pt x="1648" y="20"/>
                  </a:lnTo>
                  <a:lnTo>
                    <a:pt x="1647" y="22"/>
                  </a:lnTo>
                  <a:close/>
                  <a:moveTo>
                    <a:pt x="1583" y="22"/>
                  </a:moveTo>
                  <a:lnTo>
                    <a:pt x="1562" y="22"/>
                  </a:lnTo>
                  <a:lnTo>
                    <a:pt x="1559" y="20"/>
                  </a:lnTo>
                  <a:lnTo>
                    <a:pt x="1556" y="20"/>
                  </a:lnTo>
                  <a:lnTo>
                    <a:pt x="1555" y="19"/>
                  </a:lnTo>
                  <a:lnTo>
                    <a:pt x="1554" y="18"/>
                  </a:lnTo>
                  <a:lnTo>
                    <a:pt x="1552" y="16"/>
                  </a:lnTo>
                  <a:lnTo>
                    <a:pt x="1551" y="15"/>
                  </a:lnTo>
                  <a:lnTo>
                    <a:pt x="1551" y="12"/>
                  </a:lnTo>
                  <a:lnTo>
                    <a:pt x="1551" y="11"/>
                  </a:lnTo>
                  <a:lnTo>
                    <a:pt x="1551" y="8"/>
                  </a:lnTo>
                  <a:lnTo>
                    <a:pt x="1551" y="6"/>
                  </a:lnTo>
                  <a:lnTo>
                    <a:pt x="1552" y="4"/>
                  </a:lnTo>
                  <a:lnTo>
                    <a:pt x="1554" y="3"/>
                  </a:lnTo>
                  <a:lnTo>
                    <a:pt x="1555" y="2"/>
                  </a:lnTo>
                  <a:lnTo>
                    <a:pt x="1556" y="0"/>
                  </a:lnTo>
                  <a:lnTo>
                    <a:pt x="1559" y="0"/>
                  </a:lnTo>
                  <a:lnTo>
                    <a:pt x="1562" y="0"/>
                  </a:lnTo>
                  <a:lnTo>
                    <a:pt x="1583" y="0"/>
                  </a:lnTo>
                  <a:lnTo>
                    <a:pt x="1584" y="0"/>
                  </a:lnTo>
                  <a:lnTo>
                    <a:pt x="1587" y="0"/>
                  </a:lnTo>
                  <a:lnTo>
                    <a:pt x="1588" y="2"/>
                  </a:lnTo>
                  <a:lnTo>
                    <a:pt x="1590" y="3"/>
                  </a:lnTo>
                  <a:lnTo>
                    <a:pt x="1591" y="4"/>
                  </a:lnTo>
                  <a:lnTo>
                    <a:pt x="1592" y="6"/>
                  </a:lnTo>
                  <a:lnTo>
                    <a:pt x="1592" y="8"/>
                  </a:lnTo>
                  <a:lnTo>
                    <a:pt x="1594" y="11"/>
                  </a:lnTo>
                  <a:lnTo>
                    <a:pt x="1592" y="12"/>
                  </a:lnTo>
                  <a:lnTo>
                    <a:pt x="1592" y="15"/>
                  </a:lnTo>
                  <a:lnTo>
                    <a:pt x="1591" y="16"/>
                  </a:lnTo>
                  <a:lnTo>
                    <a:pt x="1590" y="18"/>
                  </a:lnTo>
                  <a:lnTo>
                    <a:pt x="1588" y="19"/>
                  </a:lnTo>
                  <a:lnTo>
                    <a:pt x="1587" y="20"/>
                  </a:lnTo>
                  <a:lnTo>
                    <a:pt x="1584" y="20"/>
                  </a:lnTo>
                  <a:lnTo>
                    <a:pt x="1583" y="22"/>
                  </a:lnTo>
                  <a:close/>
                  <a:moveTo>
                    <a:pt x="1519" y="22"/>
                  </a:moveTo>
                  <a:lnTo>
                    <a:pt x="1498" y="22"/>
                  </a:lnTo>
                  <a:lnTo>
                    <a:pt x="1495" y="20"/>
                  </a:lnTo>
                  <a:lnTo>
                    <a:pt x="1493" y="20"/>
                  </a:lnTo>
                  <a:lnTo>
                    <a:pt x="1491" y="19"/>
                  </a:lnTo>
                  <a:lnTo>
                    <a:pt x="1490" y="18"/>
                  </a:lnTo>
                  <a:lnTo>
                    <a:pt x="1489" y="16"/>
                  </a:lnTo>
                  <a:lnTo>
                    <a:pt x="1487" y="15"/>
                  </a:lnTo>
                  <a:lnTo>
                    <a:pt x="1487" y="12"/>
                  </a:lnTo>
                  <a:lnTo>
                    <a:pt x="1487" y="11"/>
                  </a:lnTo>
                  <a:lnTo>
                    <a:pt x="1487" y="8"/>
                  </a:lnTo>
                  <a:lnTo>
                    <a:pt x="1487" y="6"/>
                  </a:lnTo>
                  <a:lnTo>
                    <a:pt x="1489" y="4"/>
                  </a:lnTo>
                  <a:lnTo>
                    <a:pt x="1490" y="3"/>
                  </a:lnTo>
                  <a:lnTo>
                    <a:pt x="1491" y="2"/>
                  </a:lnTo>
                  <a:lnTo>
                    <a:pt x="1493" y="0"/>
                  </a:lnTo>
                  <a:lnTo>
                    <a:pt x="1495" y="0"/>
                  </a:lnTo>
                  <a:lnTo>
                    <a:pt x="1498" y="0"/>
                  </a:lnTo>
                  <a:lnTo>
                    <a:pt x="1519" y="0"/>
                  </a:lnTo>
                  <a:lnTo>
                    <a:pt x="1521" y="0"/>
                  </a:lnTo>
                  <a:lnTo>
                    <a:pt x="1523" y="0"/>
                  </a:lnTo>
                  <a:lnTo>
                    <a:pt x="1525" y="2"/>
                  </a:lnTo>
                  <a:lnTo>
                    <a:pt x="1526" y="3"/>
                  </a:lnTo>
                  <a:lnTo>
                    <a:pt x="1527" y="4"/>
                  </a:lnTo>
                  <a:lnTo>
                    <a:pt x="1529" y="6"/>
                  </a:lnTo>
                  <a:lnTo>
                    <a:pt x="1529" y="8"/>
                  </a:lnTo>
                  <a:lnTo>
                    <a:pt x="1530" y="11"/>
                  </a:lnTo>
                  <a:lnTo>
                    <a:pt x="1529" y="12"/>
                  </a:lnTo>
                  <a:lnTo>
                    <a:pt x="1529" y="15"/>
                  </a:lnTo>
                  <a:lnTo>
                    <a:pt x="1527" y="16"/>
                  </a:lnTo>
                  <a:lnTo>
                    <a:pt x="1526" y="18"/>
                  </a:lnTo>
                  <a:lnTo>
                    <a:pt x="1525" y="19"/>
                  </a:lnTo>
                  <a:lnTo>
                    <a:pt x="1523" y="20"/>
                  </a:lnTo>
                  <a:lnTo>
                    <a:pt x="1521" y="20"/>
                  </a:lnTo>
                  <a:lnTo>
                    <a:pt x="1519" y="22"/>
                  </a:lnTo>
                  <a:close/>
                  <a:moveTo>
                    <a:pt x="1455" y="22"/>
                  </a:moveTo>
                  <a:lnTo>
                    <a:pt x="1434" y="22"/>
                  </a:lnTo>
                  <a:lnTo>
                    <a:pt x="1432" y="20"/>
                  </a:lnTo>
                  <a:lnTo>
                    <a:pt x="1429" y="20"/>
                  </a:lnTo>
                  <a:lnTo>
                    <a:pt x="1428" y="19"/>
                  </a:lnTo>
                  <a:lnTo>
                    <a:pt x="1426" y="18"/>
                  </a:lnTo>
                  <a:lnTo>
                    <a:pt x="1425" y="16"/>
                  </a:lnTo>
                  <a:lnTo>
                    <a:pt x="1424" y="15"/>
                  </a:lnTo>
                  <a:lnTo>
                    <a:pt x="1424" y="12"/>
                  </a:lnTo>
                  <a:lnTo>
                    <a:pt x="1424" y="11"/>
                  </a:lnTo>
                  <a:lnTo>
                    <a:pt x="1424" y="8"/>
                  </a:lnTo>
                  <a:lnTo>
                    <a:pt x="1424" y="6"/>
                  </a:lnTo>
                  <a:lnTo>
                    <a:pt x="1425" y="4"/>
                  </a:lnTo>
                  <a:lnTo>
                    <a:pt x="1426" y="3"/>
                  </a:lnTo>
                  <a:lnTo>
                    <a:pt x="1428" y="2"/>
                  </a:lnTo>
                  <a:lnTo>
                    <a:pt x="1429" y="0"/>
                  </a:lnTo>
                  <a:lnTo>
                    <a:pt x="1432" y="0"/>
                  </a:lnTo>
                  <a:lnTo>
                    <a:pt x="1434" y="0"/>
                  </a:lnTo>
                  <a:lnTo>
                    <a:pt x="1455" y="0"/>
                  </a:lnTo>
                  <a:lnTo>
                    <a:pt x="1457" y="0"/>
                  </a:lnTo>
                  <a:lnTo>
                    <a:pt x="1459" y="0"/>
                  </a:lnTo>
                  <a:lnTo>
                    <a:pt x="1461" y="2"/>
                  </a:lnTo>
                  <a:lnTo>
                    <a:pt x="1462" y="3"/>
                  </a:lnTo>
                  <a:lnTo>
                    <a:pt x="1463" y="4"/>
                  </a:lnTo>
                  <a:lnTo>
                    <a:pt x="1465" y="6"/>
                  </a:lnTo>
                  <a:lnTo>
                    <a:pt x="1465" y="8"/>
                  </a:lnTo>
                  <a:lnTo>
                    <a:pt x="1466" y="11"/>
                  </a:lnTo>
                  <a:lnTo>
                    <a:pt x="1465" y="12"/>
                  </a:lnTo>
                  <a:lnTo>
                    <a:pt x="1465" y="15"/>
                  </a:lnTo>
                  <a:lnTo>
                    <a:pt x="1463" y="16"/>
                  </a:lnTo>
                  <a:lnTo>
                    <a:pt x="1462" y="18"/>
                  </a:lnTo>
                  <a:lnTo>
                    <a:pt x="1461" y="19"/>
                  </a:lnTo>
                  <a:lnTo>
                    <a:pt x="1459" y="20"/>
                  </a:lnTo>
                  <a:lnTo>
                    <a:pt x="1457" y="20"/>
                  </a:lnTo>
                  <a:lnTo>
                    <a:pt x="1455" y="22"/>
                  </a:lnTo>
                  <a:close/>
                  <a:moveTo>
                    <a:pt x="1392" y="22"/>
                  </a:moveTo>
                  <a:lnTo>
                    <a:pt x="1371" y="22"/>
                  </a:lnTo>
                  <a:lnTo>
                    <a:pt x="1368" y="20"/>
                  </a:lnTo>
                  <a:lnTo>
                    <a:pt x="1365" y="20"/>
                  </a:lnTo>
                  <a:lnTo>
                    <a:pt x="1364" y="19"/>
                  </a:lnTo>
                  <a:lnTo>
                    <a:pt x="1363" y="18"/>
                  </a:lnTo>
                  <a:lnTo>
                    <a:pt x="1361" y="16"/>
                  </a:lnTo>
                  <a:lnTo>
                    <a:pt x="1360" y="15"/>
                  </a:lnTo>
                  <a:lnTo>
                    <a:pt x="1360" y="12"/>
                  </a:lnTo>
                  <a:lnTo>
                    <a:pt x="1360" y="11"/>
                  </a:lnTo>
                  <a:lnTo>
                    <a:pt x="1360" y="8"/>
                  </a:lnTo>
                  <a:lnTo>
                    <a:pt x="1360" y="6"/>
                  </a:lnTo>
                  <a:lnTo>
                    <a:pt x="1361" y="4"/>
                  </a:lnTo>
                  <a:lnTo>
                    <a:pt x="1363" y="3"/>
                  </a:lnTo>
                  <a:lnTo>
                    <a:pt x="1364" y="2"/>
                  </a:lnTo>
                  <a:lnTo>
                    <a:pt x="1365" y="0"/>
                  </a:lnTo>
                  <a:lnTo>
                    <a:pt x="1368" y="0"/>
                  </a:lnTo>
                  <a:lnTo>
                    <a:pt x="1371" y="0"/>
                  </a:lnTo>
                  <a:lnTo>
                    <a:pt x="1392" y="0"/>
                  </a:lnTo>
                  <a:lnTo>
                    <a:pt x="1393" y="0"/>
                  </a:lnTo>
                  <a:lnTo>
                    <a:pt x="1396" y="0"/>
                  </a:lnTo>
                  <a:lnTo>
                    <a:pt x="1397" y="2"/>
                  </a:lnTo>
                  <a:lnTo>
                    <a:pt x="1398" y="3"/>
                  </a:lnTo>
                  <a:lnTo>
                    <a:pt x="1400" y="4"/>
                  </a:lnTo>
                  <a:lnTo>
                    <a:pt x="1401" y="6"/>
                  </a:lnTo>
                  <a:lnTo>
                    <a:pt x="1401" y="8"/>
                  </a:lnTo>
                  <a:lnTo>
                    <a:pt x="1402" y="11"/>
                  </a:lnTo>
                  <a:lnTo>
                    <a:pt x="1401" y="12"/>
                  </a:lnTo>
                  <a:lnTo>
                    <a:pt x="1401" y="15"/>
                  </a:lnTo>
                  <a:lnTo>
                    <a:pt x="1400" y="16"/>
                  </a:lnTo>
                  <a:lnTo>
                    <a:pt x="1398" y="18"/>
                  </a:lnTo>
                  <a:lnTo>
                    <a:pt x="1397" y="19"/>
                  </a:lnTo>
                  <a:lnTo>
                    <a:pt x="1396" y="20"/>
                  </a:lnTo>
                  <a:lnTo>
                    <a:pt x="1393" y="20"/>
                  </a:lnTo>
                  <a:lnTo>
                    <a:pt x="1392" y="22"/>
                  </a:lnTo>
                  <a:close/>
                  <a:moveTo>
                    <a:pt x="1328" y="22"/>
                  </a:moveTo>
                  <a:lnTo>
                    <a:pt x="1307" y="22"/>
                  </a:lnTo>
                  <a:lnTo>
                    <a:pt x="1304" y="20"/>
                  </a:lnTo>
                  <a:lnTo>
                    <a:pt x="1301" y="20"/>
                  </a:lnTo>
                  <a:lnTo>
                    <a:pt x="1300" y="19"/>
                  </a:lnTo>
                  <a:lnTo>
                    <a:pt x="1299" y="18"/>
                  </a:lnTo>
                  <a:lnTo>
                    <a:pt x="1298" y="16"/>
                  </a:lnTo>
                  <a:lnTo>
                    <a:pt x="1296" y="15"/>
                  </a:lnTo>
                  <a:lnTo>
                    <a:pt x="1296" y="12"/>
                  </a:lnTo>
                  <a:lnTo>
                    <a:pt x="1296" y="11"/>
                  </a:lnTo>
                  <a:lnTo>
                    <a:pt x="1296" y="8"/>
                  </a:lnTo>
                  <a:lnTo>
                    <a:pt x="1296" y="6"/>
                  </a:lnTo>
                  <a:lnTo>
                    <a:pt x="1298" y="4"/>
                  </a:lnTo>
                  <a:lnTo>
                    <a:pt x="1299" y="3"/>
                  </a:lnTo>
                  <a:lnTo>
                    <a:pt x="1300" y="2"/>
                  </a:lnTo>
                  <a:lnTo>
                    <a:pt x="1301" y="0"/>
                  </a:lnTo>
                  <a:lnTo>
                    <a:pt x="1304" y="0"/>
                  </a:lnTo>
                  <a:lnTo>
                    <a:pt x="1307" y="0"/>
                  </a:lnTo>
                  <a:lnTo>
                    <a:pt x="1328" y="0"/>
                  </a:lnTo>
                  <a:lnTo>
                    <a:pt x="1329" y="0"/>
                  </a:lnTo>
                  <a:lnTo>
                    <a:pt x="1332" y="0"/>
                  </a:lnTo>
                  <a:lnTo>
                    <a:pt x="1333" y="2"/>
                  </a:lnTo>
                  <a:lnTo>
                    <a:pt x="1335" y="3"/>
                  </a:lnTo>
                  <a:lnTo>
                    <a:pt x="1336" y="4"/>
                  </a:lnTo>
                  <a:lnTo>
                    <a:pt x="1337" y="6"/>
                  </a:lnTo>
                  <a:lnTo>
                    <a:pt x="1337" y="8"/>
                  </a:lnTo>
                  <a:lnTo>
                    <a:pt x="1339" y="11"/>
                  </a:lnTo>
                  <a:lnTo>
                    <a:pt x="1337" y="12"/>
                  </a:lnTo>
                  <a:lnTo>
                    <a:pt x="1337" y="15"/>
                  </a:lnTo>
                  <a:lnTo>
                    <a:pt x="1336" y="16"/>
                  </a:lnTo>
                  <a:lnTo>
                    <a:pt x="1335" y="18"/>
                  </a:lnTo>
                  <a:lnTo>
                    <a:pt x="1333" y="19"/>
                  </a:lnTo>
                  <a:lnTo>
                    <a:pt x="1332" y="20"/>
                  </a:lnTo>
                  <a:lnTo>
                    <a:pt x="1329" y="20"/>
                  </a:lnTo>
                  <a:lnTo>
                    <a:pt x="1328" y="22"/>
                  </a:lnTo>
                  <a:close/>
                  <a:moveTo>
                    <a:pt x="1264" y="22"/>
                  </a:moveTo>
                  <a:lnTo>
                    <a:pt x="1243" y="22"/>
                  </a:lnTo>
                  <a:lnTo>
                    <a:pt x="1240" y="20"/>
                  </a:lnTo>
                  <a:lnTo>
                    <a:pt x="1238" y="20"/>
                  </a:lnTo>
                  <a:lnTo>
                    <a:pt x="1236" y="19"/>
                  </a:lnTo>
                  <a:lnTo>
                    <a:pt x="1235" y="18"/>
                  </a:lnTo>
                  <a:lnTo>
                    <a:pt x="1234" y="16"/>
                  </a:lnTo>
                  <a:lnTo>
                    <a:pt x="1232" y="15"/>
                  </a:lnTo>
                  <a:lnTo>
                    <a:pt x="1232" y="12"/>
                  </a:lnTo>
                  <a:lnTo>
                    <a:pt x="1232" y="11"/>
                  </a:lnTo>
                  <a:lnTo>
                    <a:pt x="1232" y="8"/>
                  </a:lnTo>
                  <a:lnTo>
                    <a:pt x="1232" y="6"/>
                  </a:lnTo>
                  <a:lnTo>
                    <a:pt x="1234" y="4"/>
                  </a:lnTo>
                  <a:lnTo>
                    <a:pt x="1235" y="3"/>
                  </a:lnTo>
                  <a:lnTo>
                    <a:pt x="1236" y="2"/>
                  </a:lnTo>
                  <a:lnTo>
                    <a:pt x="1238" y="0"/>
                  </a:lnTo>
                  <a:lnTo>
                    <a:pt x="1240" y="0"/>
                  </a:lnTo>
                  <a:lnTo>
                    <a:pt x="1243" y="0"/>
                  </a:lnTo>
                  <a:lnTo>
                    <a:pt x="1264" y="0"/>
                  </a:lnTo>
                  <a:lnTo>
                    <a:pt x="1266" y="0"/>
                  </a:lnTo>
                  <a:lnTo>
                    <a:pt x="1268" y="0"/>
                  </a:lnTo>
                  <a:lnTo>
                    <a:pt x="1270" y="2"/>
                  </a:lnTo>
                  <a:lnTo>
                    <a:pt x="1271" y="3"/>
                  </a:lnTo>
                  <a:lnTo>
                    <a:pt x="1272" y="4"/>
                  </a:lnTo>
                  <a:lnTo>
                    <a:pt x="1274" y="6"/>
                  </a:lnTo>
                  <a:lnTo>
                    <a:pt x="1274" y="8"/>
                  </a:lnTo>
                  <a:lnTo>
                    <a:pt x="1275" y="11"/>
                  </a:lnTo>
                  <a:lnTo>
                    <a:pt x="1274" y="12"/>
                  </a:lnTo>
                  <a:lnTo>
                    <a:pt x="1274" y="15"/>
                  </a:lnTo>
                  <a:lnTo>
                    <a:pt x="1272" y="16"/>
                  </a:lnTo>
                  <a:lnTo>
                    <a:pt x="1271" y="18"/>
                  </a:lnTo>
                  <a:lnTo>
                    <a:pt x="1270" y="19"/>
                  </a:lnTo>
                  <a:lnTo>
                    <a:pt x="1268" y="20"/>
                  </a:lnTo>
                  <a:lnTo>
                    <a:pt x="1266" y="20"/>
                  </a:lnTo>
                  <a:lnTo>
                    <a:pt x="1264" y="22"/>
                  </a:lnTo>
                  <a:close/>
                  <a:moveTo>
                    <a:pt x="1201" y="22"/>
                  </a:moveTo>
                  <a:lnTo>
                    <a:pt x="1179" y="22"/>
                  </a:lnTo>
                  <a:lnTo>
                    <a:pt x="1177" y="20"/>
                  </a:lnTo>
                  <a:lnTo>
                    <a:pt x="1174" y="20"/>
                  </a:lnTo>
                  <a:lnTo>
                    <a:pt x="1173" y="19"/>
                  </a:lnTo>
                  <a:lnTo>
                    <a:pt x="1171" y="18"/>
                  </a:lnTo>
                  <a:lnTo>
                    <a:pt x="1170" y="16"/>
                  </a:lnTo>
                  <a:lnTo>
                    <a:pt x="1169" y="15"/>
                  </a:lnTo>
                  <a:lnTo>
                    <a:pt x="1169" y="12"/>
                  </a:lnTo>
                  <a:lnTo>
                    <a:pt x="1169" y="11"/>
                  </a:lnTo>
                  <a:lnTo>
                    <a:pt x="1169" y="8"/>
                  </a:lnTo>
                  <a:lnTo>
                    <a:pt x="1169" y="6"/>
                  </a:lnTo>
                  <a:lnTo>
                    <a:pt x="1170" y="4"/>
                  </a:lnTo>
                  <a:lnTo>
                    <a:pt x="1171" y="3"/>
                  </a:lnTo>
                  <a:lnTo>
                    <a:pt x="1173" y="2"/>
                  </a:lnTo>
                  <a:lnTo>
                    <a:pt x="1174" y="0"/>
                  </a:lnTo>
                  <a:lnTo>
                    <a:pt x="1177" y="0"/>
                  </a:lnTo>
                  <a:lnTo>
                    <a:pt x="1179" y="0"/>
                  </a:lnTo>
                  <a:lnTo>
                    <a:pt x="1201" y="0"/>
                  </a:lnTo>
                  <a:lnTo>
                    <a:pt x="1202" y="0"/>
                  </a:lnTo>
                  <a:lnTo>
                    <a:pt x="1205" y="0"/>
                  </a:lnTo>
                  <a:lnTo>
                    <a:pt x="1206" y="2"/>
                  </a:lnTo>
                  <a:lnTo>
                    <a:pt x="1207" y="3"/>
                  </a:lnTo>
                  <a:lnTo>
                    <a:pt x="1209" y="4"/>
                  </a:lnTo>
                  <a:lnTo>
                    <a:pt x="1210" y="6"/>
                  </a:lnTo>
                  <a:lnTo>
                    <a:pt x="1210" y="8"/>
                  </a:lnTo>
                  <a:lnTo>
                    <a:pt x="1211" y="11"/>
                  </a:lnTo>
                  <a:lnTo>
                    <a:pt x="1210" y="12"/>
                  </a:lnTo>
                  <a:lnTo>
                    <a:pt x="1210" y="15"/>
                  </a:lnTo>
                  <a:lnTo>
                    <a:pt x="1209" y="16"/>
                  </a:lnTo>
                  <a:lnTo>
                    <a:pt x="1207" y="18"/>
                  </a:lnTo>
                  <a:lnTo>
                    <a:pt x="1206" y="19"/>
                  </a:lnTo>
                  <a:lnTo>
                    <a:pt x="1205" y="20"/>
                  </a:lnTo>
                  <a:lnTo>
                    <a:pt x="1202" y="20"/>
                  </a:lnTo>
                  <a:lnTo>
                    <a:pt x="1201" y="22"/>
                  </a:lnTo>
                  <a:close/>
                  <a:moveTo>
                    <a:pt x="1137" y="22"/>
                  </a:moveTo>
                  <a:lnTo>
                    <a:pt x="1116" y="22"/>
                  </a:lnTo>
                  <a:lnTo>
                    <a:pt x="1113" y="20"/>
                  </a:lnTo>
                  <a:lnTo>
                    <a:pt x="1110" y="20"/>
                  </a:lnTo>
                  <a:lnTo>
                    <a:pt x="1109" y="19"/>
                  </a:lnTo>
                  <a:lnTo>
                    <a:pt x="1108" y="18"/>
                  </a:lnTo>
                  <a:lnTo>
                    <a:pt x="1106" y="16"/>
                  </a:lnTo>
                  <a:lnTo>
                    <a:pt x="1105" y="15"/>
                  </a:lnTo>
                  <a:lnTo>
                    <a:pt x="1105" y="12"/>
                  </a:lnTo>
                  <a:lnTo>
                    <a:pt x="1105" y="11"/>
                  </a:lnTo>
                  <a:lnTo>
                    <a:pt x="1105" y="8"/>
                  </a:lnTo>
                  <a:lnTo>
                    <a:pt x="1105" y="6"/>
                  </a:lnTo>
                  <a:lnTo>
                    <a:pt x="1106" y="4"/>
                  </a:lnTo>
                  <a:lnTo>
                    <a:pt x="1108" y="3"/>
                  </a:lnTo>
                  <a:lnTo>
                    <a:pt x="1109" y="2"/>
                  </a:lnTo>
                  <a:lnTo>
                    <a:pt x="1110" y="0"/>
                  </a:lnTo>
                  <a:lnTo>
                    <a:pt x="1113" y="0"/>
                  </a:lnTo>
                  <a:lnTo>
                    <a:pt x="1116" y="0"/>
                  </a:lnTo>
                  <a:lnTo>
                    <a:pt x="1137" y="0"/>
                  </a:lnTo>
                  <a:lnTo>
                    <a:pt x="1138" y="0"/>
                  </a:lnTo>
                  <a:lnTo>
                    <a:pt x="1141" y="0"/>
                  </a:lnTo>
                  <a:lnTo>
                    <a:pt x="1142" y="2"/>
                  </a:lnTo>
                  <a:lnTo>
                    <a:pt x="1144" y="3"/>
                  </a:lnTo>
                  <a:lnTo>
                    <a:pt x="1145" y="4"/>
                  </a:lnTo>
                  <a:lnTo>
                    <a:pt x="1146" y="6"/>
                  </a:lnTo>
                  <a:lnTo>
                    <a:pt x="1146" y="8"/>
                  </a:lnTo>
                  <a:lnTo>
                    <a:pt x="1147" y="11"/>
                  </a:lnTo>
                  <a:lnTo>
                    <a:pt x="1146" y="12"/>
                  </a:lnTo>
                  <a:lnTo>
                    <a:pt x="1146" y="15"/>
                  </a:lnTo>
                  <a:lnTo>
                    <a:pt x="1145" y="16"/>
                  </a:lnTo>
                  <a:lnTo>
                    <a:pt x="1144" y="18"/>
                  </a:lnTo>
                  <a:lnTo>
                    <a:pt x="1142" y="19"/>
                  </a:lnTo>
                  <a:lnTo>
                    <a:pt x="1141" y="20"/>
                  </a:lnTo>
                  <a:lnTo>
                    <a:pt x="1138" y="20"/>
                  </a:lnTo>
                  <a:lnTo>
                    <a:pt x="1137" y="22"/>
                  </a:lnTo>
                  <a:close/>
                  <a:moveTo>
                    <a:pt x="1073" y="22"/>
                  </a:moveTo>
                  <a:lnTo>
                    <a:pt x="1052" y="22"/>
                  </a:lnTo>
                  <a:lnTo>
                    <a:pt x="1049" y="20"/>
                  </a:lnTo>
                  <a:lnTo>
                    <a:pt x="1047" y="20"/>
                  </a:lnTo>
                  <a:lnTo>
                    <a:pt x="1045" y="19"/>
                  </a:lnTo>
                  <a:lnTo>
                    <a:pt x="1044" y="18"/>
                  </a:lnTo>
                  <a:lnTo>
                    <a:pt x="1043" y="16"/>
                  </a:lnTo>
                  <a:lnTo>
                    <a:pt x="1041" y="15"/>
                  </a:lnTo>
                  <a:lnTo>
                    <a:pt x="1041" y="12"/>
                  </a:lnTo>
                  <a:lnTo>
                    <a:pt x="1041" y="11"/>
                  </a:lnTo>
                  <a:lnTo>
                    <a:pt x="1041" y="8"/>
                  </a:lnTo>
                  <a:lnTo>
                    <a:pt x="1041" y="6"/>
                  </a:lnTo>
                  <a:lnTo>
                    <a:pt x="1043" y="4"/>
                  </a:lnTo>
                  <a:lnTo>
                    <a:pt x="1044" y="3"/>
                  </a:lnTo>
                  <a:lnTo>
                    <a:pt x="1045" y="2"/>
                  </a:lnTo>
                  <a:lnTo>
                    <a:pt x="1047" y="0"/>
                  </a:lnTo>
                  <a:lnTo>
                    <a:pt x="1049" y="0"/>
                  </a:lnTo>
                  <a:lnTo>
                    <a:pt x="1052" y="0"/>
                  </a:lnTo>
                  <a:lnTo>
                    <a:pt x="1073" y="0"/>
                  </a:lnTo>
                  <a:lnTo>
                    <a:pt x="1074" y="0"/>
                  </a:lnTo>
                  <a:lnTo>
                    <a:pt x="1077" y="0"/>
                  </a:lnTo>
                  <a:lnTo>
                    <a:pt x="1078" y="2"/>
                  </a:lnTo>
                  <a:lnTo>
                    <a:pt x="1080" y="3"/>
                  </a:lnTo>
                  <a:lnTo>
                    <a:pt x="1081" y="4"/>
                  </a:lnTo>
                  <a:lnTo>
                    <a:pt x="1082" y="6"/>
                  </a:lnTo>
                  <a:lnTo>
                    <a:pt x="1082" y="8"/>
                  </a:lnTo>
                  <a:lnTo>
                    <a:pt x="1084" y="11"/>
                  </a:lnTo>
                  <a:lnTo>
                    <a:pt x="1082" y="12"/>
                  </a:lnTo>
                  <a:lnTo>
                    <a:pt x="1082" y="15"/>
                  </a:lnTo>
                  <a:lnTo>
                    <a:pt x="1081" y="16"/>
                  </a:lnTo>
                  <a:lnTo>
                    <a:pt x="1080" y="18"/>
                  </a:lnTo>
                  <a:lnTo>
                    <a:pt x="1078" y="19"/>
                  </a:lnTo>
                  <a:lnTo>
                    <a:pt x="1077" y="20"/>
                  </a:lnTo>
                  <a:lnTo>
                    <a:pt x="1074" y="20"/>
                  </a:lnTo>
                  <a:lnTo>
                    <a:pt x="1073" y="22"/>
                  </a:lnTo>
                  <a:close/>
                  <a:moveTo>
                    <a:pt x="1009" y="22"/>
                  </a:moveTo>
                  <a:lnTo>
                    <a:pt x="988" y="22"/>
                  </a:lnTo>
                  <a:lnTo>
                    <a:pt x="986" y="20"/>
                  </a:lnTo>
                  <a:lnTo>
                    <a:pt x="983" y="20"/>
                  </a:lnTo>
                  <a:lnTo>
                    <a:pt x="982" y="19"/>
                  </a:lnTo>
                  <a:lnTo>
                    <a:pt x="980" y="18"/>
                  </a:lnTo>
                  <a:lnTo>
                    <a:pt x="979" y="16"/>
                  </a:lnTo>
                  <a:lnTo>
                    <a:pt x="978" y="15"/>
                  </a:lnTo>
                  <a:lnTo>
                    <a:pt x="978" y="12"/>
                  </a:lnTo>
                  <a:lnTo>
                    <a:pt x="978" y="11"/>
                  </a:lnTo>
                  <a:lnTo>
                    <a:pt x="978" y="8"/>
                  </a:lnTo>
                  <a:lnTo>
                    <a:pt x="978" y="6"/>
                  </a:lnTo>
                  <a:lnTo>
                    <a:pt x="979" y="4"/>
                  </a:lnTo>
                  <a:lnTo>
                    <a:pt x="980" y="3"/>
                  </a:lnTo>
                  <a:lnTo>
                    <a:pt x="982" y="2"/>
                  </a:lnTo>
                  <a:lnTo>
                    <a:pt x="983" y="0"/>
                  </a:lnTo>
                  <a:lnTo>
                    <a:pt x="986" y="0"/>
                  </a:lnTo>
                  <a:lnTo>
                    <a:pt x="988" y="0"/>
                  </a:lnTo>
                  <a:lnTo>
                    <a:pt x="1009" y="0"/>
                  </a:lnTo>
                  <a:lnTo>
                    <a:pt x="1011" y="0"/>
                  </a:lnTo>
                  <a:lnTo>
                    <a:pt x="1013" y="0"/>
                  </a:lnTo>
                  <a:lnTo>
                    <a:pt x="1015" y="2"/>
                  </a:lnTo>
                  <a:lnTo>
                    <a:pt x="1016" y="3"/>
                  </a:lnTo>
                  <a:lnTo>
                    <a:pt x="1017" y="4"/>
                  </a:lnTo>
                  <a:lnTo>
                    <a:pt x="1019" y="6"/>
                  </a:lnTo>
                  <a:lnTo>
                    <a:pt x="1019" y="8"/>
                  </a:lnTo>
                  <a:lnTo>
                    <a:pt x="1020" y="11"/>
                  </a:lnTo>
                  <a:lnTo>
                    <a:pt x="1019" y="12"/>
                  </a:lnTo>
                  <a:lnTo>
                    <a:pt x="1019" y="15"/>
                  </a:lnTo>
                  <a:lnTo>
                    <a:pt x="1017" y="16"/>
                  </a:lnTo>
                  <a:lnTo>
                    <a:pt x="1016" y="18"/>
                  </a:lnTo>
                  <a:lnTo>
                    <a:pt x="1015" y="19"/>
                  </a:lnTo>
                  <a:lnTo>
                    <a:pt x="1013" y="20"/>
                  </a:lnTo>
                  <a:lnTo>
                    <a:pt x="1011" y="20"/>
                  </a:lnTo>
                  <a:lnTo>
                    <a:pt x="1009" y="22"/>
                  </a:lnTo>
                  <a:close/>
                  <a:moveTo>
                    <a:pt x="946" y="22"/>
                  </a:moveTo>
                  <a:lnTo>
                    <a:pt x="924" y="22"/>
                  </a:lnTo>
                  <a:lnTo>
                    <a:pt x="922" y="20"/>
                  </a:lnTo>
                  <a:lnTo>
                    <a:pt x="919" y="20"/>
                  </a:lnTo>
                  <a:lnTo>
                    <a:pt x="918" y="19"/>
                  </a:lnTo>
                  <a:lnTo>
                    <a:pt x="916" y="18"/>
                  </a:lnTo>
                  <a:lnTo>
                    <a:pt x="915" y="16"/>
                  </a:lnTo>
                  <a:lnTo>
                    <a:pt x="914" y="15"/>
                  </a:lnTo>
                  <a:lnTo>
                    <a:pt x="914" y="12"/>
                  </a:lnTo>
                  <a:lnTo>
                    <a:pt x="914" y="11"/>
                  </a:lnTo>
                  <a:lnTo>
                    <a:pt x="914" y="8"/>
                  </a:lnTo>
                  <a:lnTo>
                    <a:pt x="914" y="6"/>
                  </a:lnTo>
                  <a:lnTo>
                    <a:pt x="915" y="4"/>
                  </a:lnTo>
                  <a:lnTo>
                    <a:pt x="916" y="3"/>
                  </a:lnTo>
                  <a:lnTo>
                    <a:pt x="918" y="2"/>
                  </a:lnTo>
                  <a:lnTo>
                    <a:pt x="919" y="0"/>
                  </a:lnTo>
                  <a:lnTo>
                    <a:pt x="922" y="0"/>
                  </a:lnTo>
                  <a:lnTo>
                    <a:pt x="924" y="0"/>
                  </a:lnTo>
                  <a:lnTo>
                    <a:pt x="946" y="0"/>
                  </a:lnTo>
                  <a:lnTo>
                    <a:pt x="947" y="0"/>
                  </a:lnTo>
                  <a:lnTo>
                    <a:pt x="950" y="0"/>
                  </a:lnTo>
                  <a:lnTo>
                    <a:pt x="951" y="2"/>
                  </a:lnTo>
                  <a:lnTo>
                    <a:pt x="952" y="3"/>
                  </a:lnTo>
                  <a:lnTo>
                    <a:pt x="954" y="4"/>
                  </a:lnTo>
                  <a:lnTo>
                    <a:pt x="955" y="6"/>
                  </a:lnTo>
                  <a:lnTo>
                    <a:pt x="955" y="8"/>
                  </a:lnTo>
                  <a:lnTo>
                    <a:pt x="956" y="11"/>
                  </a:lnTo>
                  <a:lnTo>
                    <a:pt x="955" y="12"/>
                  </a:lnTo>
                  <a:lnTo>
                    <a:pt x="955" y="15"/>
                  </a:lnTo>
                  <a:lnTo>
                    <a:pt x="954" y="16"/>
                  </a:lnTo>
                  <a:lnTo>
                    <a:pt x="952" y="18"/>
                  </a:lnTo>
                  <a:lnTo>
                    <a:pt x="951" y="19"/>
                  </a:lnTo>
                  <a:lnTo>
                    <a:pt x="950" y="20"/>
                  </a:lnTo>
                  <a:lnTo>
                    <a:pt x="947" y="20"/>
                  </a:lnTo>
                  <a:lnTo>
                    <a:pt x="946" y="22"/>
                  </a:lnTo>
                  <a:close/>
                  <a:moveTo>
                    <a:pt x="882" y="22"/>
                  </a:moveTo>
                  <a:lnTo>
                    <a:pt x="861" y="22"/>
                  </a:lnTo>
                  <a:lnTo>
                    <a:pt x="858" y="20"/>
                  </a:lnTo>
                  <a:lnTo>
                    <a:pt x="855" y="20"/>
                  </a:lnTo>
                  <a:lnTo>
                    <a:pt x="854" y="19"/>
                  </a:lnTo>
                  <a:lnTo>
                    <a:pt x="853" y="18"/>
                  </a:lnTo>
                  <a:lnTo>
                    <a:pt x="851" y="16"/>
                  </a:lnTo>
                  <a:lnTo>
                    <a:pt x="850" y="15"/>
                  </a:lnTo>
                  <a:lnTo>
                    <a:pt x="850" y="12"/>
                  </a:lnTo>
                  <a:lnTo>
                    <a:pt x="850" y="11"/>
                  </a:lnTo>
                  <a:lnTo>
                    <a:pt x="850" y="8"/>
                  </a:lnTo>
                  <a:lnTo>
                    <a:pt x="850" y="6"/>
                  </a:lnTo>
                  <a:lnTo>
                    <a:pt x="851" y="4"/>
                  </a:lnTo>
                  <a:lnTo>
                    <a:pt x="853" y="3"/>
                  </a:lnTo>
                  <a:lnTo>
                    <a:pt x="854" y="2"/>
                  </a:lnTo>
                  <a:lnTo>
                    <a:pt x="855" y="0"/>
                  </a:lnTo>
                  <a:lnTo>
                    <a:pt x="858" y="0"/>
                  </a:lnTo>
                  <a:lnTo>
                    <a:pt x="861" y="0"/>
                  </a:lnTo>
                  <a:lnTo>
                    <a:pt x="882" y="0"/>
                  </a:lnTo>
                  <a:lnTo>
                    <a:pt x="883" y="0"/>
                  </a:lnTo>
                  <a:lnTo>
                    <a:pt x="886" y="0"/>
                  </a:lnTo>
                  <a:lnTo>
                    <a:pt x="887" y="2"/>
                  </a:lnTo>
                  <a:lnTo>
                    <a:pt x="889" y="3"/>
                  </a:lnTo>
                  <a:lnTo>
                    <a:pt x="890" y="4"/>
                  </a:lnTo>
                  <a:lnTo>
                    <a:pt x="891" y="6"/>
                  </a:lnTo>
                  <a:lnTo>
                    <a:pt x="891" y="8"/>
                  </a:lnTo>
                  <a:lnTo>
                    <a:pt x="893" y="11"/>
                  </a:lnTo>
                  <a:lnTo>
                    <a:pt x="891" y="12"/>
                  </a:lnTo>
                  <a:lnTo>
                    <a:pt x="891" y="15"/>
                  </a:lnTo>
                  <a:lnTo>
                    <a:pt x="890" y="16"/>
                  </a:lnTo>
                  <a:lnTo>
                    <a:pt x="889" y="18"/>
                  </a:lnTo>
                  <a:lnTo>
                    <a:pt x="887" y="19"/>
                  </a:lnTo>
                  <a:lnTo>
                    <a:pt x="886" y="20"/>
                  </a:lnTo>
                  <a:lnTo>
                    <a:pt x="883" y="20"/>
                  </a:lnTo>
                  <a:lnTo>
                    <a:pt x="882" y="22"/>
                  </a:lnTo>
                  <a:close/>
                  <a:moveTo>
                    <a:pt x="818" y="22"/>
                  </a:moveTo>
                  <a:lnTo>
                    <a:pt x="797" y="22"/>
                  </a:lnTo>
                  <a:lnTo>
                    <a:pt x="794" y="20"/>
                  </a:lnTo>
                  <a:lnTo>
                    <a:pt x="792" y="20"/>
                  </a:lnTo>
                  <a:lnTo>
                    <a:pt x="790" y="19"/>
                  </a:lnTo>
                  <a:lnTo>
                    <a:pt x="789" y="18"/>
                  </a:lnTo>
                  <a:lnTo>
                    <a:pt x="788" y="16"/>
                  </a:lnTo>
                  <a:lnTo>
                    <a:pt x="786" y="15"/>
                  </a:lnTo>
                  <a:lnTo>
                    <a:pt x="786" y="12"/>
                  </a:lnTo>
                  <a:lnTo>
                    <a:pt x="786" y="11"/>
                  </a:lnTo>
                  <a:lnTo>
                    <a:pt x="786" y="8"/>
                  </a:lnTo>
                  <a:lnTo>
                    <a:pt x="786" y="6"/>
                  </a:lnTo>
                  <a:lnTo>
                    <a:pt x="788" y="4"/>
                  </a:lnTo>
                  <a:lnTo>
                    <a:pt x="789" y="3"/>
                  </a:lnTo>
                  <a:lnTo>
                    <a:pt x="790" y="2"/>
                  </a:lnTo>
                  <a:lnTo>
                    <a:pt x="792" y="0"/>
                  </a:lnTo>
                  <a:lnTo>
                    <a:pt x="794" y="0"/>
                  </a:lnTo>
                  <a:lnTo>
                    <a:pt x="797" y="0"/>
                  </a:lnTo>
                  <a:lnTo>
                    <a:pt x="818" y="0"/>
                  </a:lnTo>
                  <a:lnTo>
                    <a:pt x="820" y="0"/>
                  </a:lnTo>
                  <a:lnTo>
                    <a:pt x="822" y="0"/>
                  </a:lnTo>
                  <a:lnTo>
                    <a:pt x="824" y="2"/>
                  </a:lnTo>
                  <a:lnTo>
                    <a:pt x="825" y="3"/>
                  </a:lnTo>
                  <a:lnTo>
                    <a:pt x="826" y="4"/>
                  </a:lnTo>
                  <a:lnTo>
                    <a:pt x="828" y="6"/>
                  </a:lnTo>
                  <a:lnTo>
                    <a:pt x="828" y="8"/>
                  </a:lnTo>
                  <a:lnTo>
                    <a:pt x="829" y="11"/>
                  </a:lnTo>
                  <a:lnTo>
                    <a:pt x="828" y="12"/>
                  </a:lnTo>
                  <a:lnTo>
                    <a:pt x="828" y="15"/>
                  </a:lnTo>
                  <a:lnTo>
                    <a:pt x="826" y="16"/>
                  </a:lnTo>
                  <a:lnTo>
                    <a:pt x="825" y="18"/>
                  </a:lnTo>
                  <a:lnTo>
                    <a:pt x="824" y="19"/>
                  </a:lnTo>
                  <a:lnTo>
                    <a:pt x="822" y="20"/>
                  </a:lnTo>
                  <a:lnTo>
                    <a:pt x="820" y="20"/>
                  </a:lnTo>
                  <a:lnTo>
                    <a:pt x="818" y="22"/>
                  </a:lnTo>
                  <a:close/>
                  <a:moveTo>
                    <a:pt x="755" y="22"/>
                  </a:moveTo>
                  <a:lnTo>
                    <a:pt x="733" y="22"/>
                  </a:lnTo>
                  <a:lnTo>
                    <a:pt x="731" y="20"/>
                  </a:lnTo>
                  <a:lnTo>
                    <a:pt x="728" y="20"/>
                  </a:lnTo>
                  <a:lnTo>
                    <a:pt x="727" y="19"/>
                  </a:lnTo>
                  <a:lnTo>
                    <a:pt x="725" y="18"/>
                  </a:lnTo>
                  <a:lnTo>
                    <a:pt x="724" y="16"/>
                  </a:lnTo>
                  <a:lnTo>
                    <a:pt x="723" y="15"/>
                  </a:lnTo>
                  <a:lnTo>
                    <a:pt x="723" y="12"/>
                  </a:lnTo>
                  <a:lnTo>
                    <a:pt x="723" y="11"/>
                  </a:lnTo>
                  <a:lnTo>
                    <a:pt x="723" y="8"/>
                  </a:lnTo>
                  <a:lnTo>
                    <a:pt x="723" y="6"/>
                  </a:lnTo>
                  <a:lnTo>
                    <a:pt x="724" y="4"/>
                  </a:lnTo>
                  <a:lnTo>
                    <a:pt x="725" y="3"/>
                  </a:lnTo>
                  <a:lnTo>
                    <a:pt x="727" y="2"/>
                  </a:lnTo>
                  <a:lnTo>
                    <a:pt x="728" y="0"/>
                  </a:lnTo>
                  <a:lnTo>
                    <a:pt x="731" y="0"/>
                  </a:lnTo>
                  <a:lnTo>
                    <a:pt x="733" y="0"/>
                  </a:lnTo>
                  <a:lnTo>
                    <a:pt x="755" y="0"/>
                  </a:lnTo>
                  <a:lnTo>
                    <a:pt x="756" y="0"/>
                  </a:lnTo>
                  <a:lnTo>
                    <a:pt x="758" y="0"/>
                  </a:lnTo>
                  <a:lnTo>
                    <a:pt x="760" y="2"/>
                  </a:lnTo>
                  <a:lnTo>
                    <a:pt x="761" y="3"/>
                  </a:lnTo>
                  <a:lnTo>
                    <a:pt x="762" y="4"/>
                  </a:lnTo>
                  <a:lnTo>
                    <a:pt x="764" y="6"/>
                  </a:lnTo>
                  <a:lnTo>
                    <a:pt x="764" y="8"/>
                  </a:lnTo>
                  <a:lnTo>
                    <a:pt x="765" y="11"/>
                  </a:lnTo>
                  <a:lnTo>
                    <a:pt x="764" y="12"/>
                  </a:lnTo>
                  <a:lnTo>
                    <a:pt x="764" y="15"/>
                  </a:lnTo>
                  <a:lnTo>
                    <a:pt x="762" y="16"/>
                  </a:lnTo>
                  <a:lnTo>
                    <a:pt x="761" y="18"/>
                  </a:lnTo>
                  <a:lnTo>
                    <a:pt x="760" y="19"/>
                  </a:lnTo>
                  <a:lnTo>
                    <a:pt x="758" y="20"/>
                  </a:lnTo>
                  <a:lnTo>
                    <a:pt x="756" y="20"/>
                  </a:lnTo>
                  <a:lnTo>
                    <a:pt x="755" y="22"/>
                  </a:lnTo>
                  <a:close/>
                  <a:moveTo>
                    <a:pt x="691" y="22"/>
                  </a:moveTo>
                  <a:lnTo>
                    <a:pt x="670" y="22"/>
                  </a:lnTo>
                  <a:lnTo>
                    <a:pt x="667" y="20"/>
                  </a:lnTo>
                  <a:lnTo>
                    <a:pt x="664" y="20"/>
                  </a:lnTo>
                  <a:lnTo>
                    <a:pt x="663" y="19"/>
                  </a:lnTo>
                  <a:lnTo>
                    <a:pt x="662" y="18"/>
                  </a:lnTo>
                  <a:lnTo>
                    <a:pt x="660" y="16"/>
                  </a:lnTo>
                  <a:lnTo>
                    <a:pt x="659" y="15"/>
                  </a:lnTo>
                  <a:lnTo>
                    <a:pt x="659" y="12"/>
                  </a:lnTo>
                  <a:lnTo>
                    <a:pt x="659" y="11"/>
                  </a:lnTo>
                  <a:lnTo>
                    <a:pt x="659" y="8"/>
                  </a:lnTo>
                  <a:lnTo>
                    <a:pt x="659" y="6"/>
                  </a:lnTo>
                  <a:lnTo>
                    <a:pt x="660" y="4"/>
                  </a:lnTo>
                  <a:lnTo>
                    <a:pt x="662" y="3"/>
                  </a:lnTo>
                  <a:lnTo>
                    <a:pt x="663" y="2"/>
                  </a:lnTo>
                  <a:lnTo>
                    <a:pt x="664" y="0"/>
                  </a:lnTo>
                  <a:lnTo>
                    <a:pt x="667" y="0"/>
                  </a:lnTo>
                  <a:lnTo>
                    <a:pt x="670" y="0"/>
                  </a:lnTo>
                  <a:lnTo>
                    <a:pt x="691" y="0"/>
                  </a:lnTo>
                  <a:lnTo>
                    <a:pt x="692" y="0"/>
                  </a:lnTo>
                  <a:lnTo>
                    <a:pt x="695" y="0"/>
                  </a:lnTo>
                  <a:lnTo>
                    <a:pt x="696" y="2"/>
                  </a:lnTo>
                  <a:lnTo>
                    <a:pt x="697" y="3"/>
                  </a:lnTo>
                  <a:lnTo>
                    <a:pt x="699" y="4"/>
                  </a:lnTo>
                  <a:lnTo>
                    <a:pt x="700" y="6"/>
                  </a:lnTo>
                  <a:lnTo>
                    <a:pt x="700" y="8"/>
                  </a:lnTo>
                  <a:lnTo>
                    <a:pt x="701" y="11"/>
                  </a:lnTo>
                  <a:lnTo>
                    <a:pt x="700" y="12"/>
                  </a:lnTo>
                  <a:lnTo>
                    <a:pt x="700" y="15"/>
                  </a:lnTo>
                  <a:lnTo>
                    <a:pt x="699" y="16"/>
                  </a:lnTo>
                  <a:lnTo>
                    <a:pt x="697" y="18"/>
                  </a:lnTo>
                  <a:lnTo>
                    <a:pt x="696" y="19"/>
                  </a:lnTo>
                  <a:lnTo>
                    <a:pt x="695" y="20"/>
                  </a:lnTo>
                  <a:lnTo>
                    <a:pt x="692" y="20"/>
                  </a:lnTo>
                  <a:lnTo>
                    <a:pt x="691" y="22"/>
                  </a:lnTo>
                  <a:close/>
                  <a:moveTo>
                    <a:pt x="627" y="22"/>
                  </a:moveTo>
                  <a:lnTo>
                    <a:pt x="606" y="22"/>
                  </a:lnTo>
                  <a:lnTo>
                    <a:pt x="603" y="20"/>
                  </a:lnTo>
                  <a:lnTo>
                    <a:pt x="600" y="20"/>
                  </a:lnTo>
                  <a:lnTo>
                    <a:pt x="599" y="19"/>
                  </a:lnTo>
                  <a:lnTo>
                    <a:pt x="598" y="18"/>
                  </a:lnTo>
                  <a:lnTo>
                    <a:pt x="597" y="16"/>
                  </a:lnTo>
                  <a:lnTo>
                    <a:pt x="595" y="15"/>
                  </a:lnTo>
                  <a:lnTo>
                    <a:pt x="595" y="12"/>
                  </a:lnTo>
                  <a:lnTo>
                    <a:pt x="595" y="11"/>
                  </a:lnTo>
                  <a:lnTo>
                    <a:pt x="595" y="8"/>
                  </a:lnTo>
                  <a:lnTo>
                    <a:pt x="595" y="6"/>
                  </a:lnTo>
                  <a:lnTo>
                    <a:pt x="597" y="4"/>
                  </a:lnTo>
                  <a:lnTo>
                    <a:pt x="598" y="3"/>
                  </a:lnTo>
                  <a:lnTo>
                    <a:pt x="599" y="2"/>
                  </a:lnTo>
                  <a:lnTo>
                    <a:pt x="600" y="0"/>
                  </a:lnTo>
                  <a:lnTo>
                    <a:pt x="603" y="0"/>
                  </a:lnTo>
                  <a:lnTo>
                    <a:pt x="606" y="0"/>
                  </a:lnTo>
                  <a:lnTo>
                    <a:pt x="627" y="0"/>
                  </a:lnTo>
                  <a:lnTo>
                    <a:pt x="628" y="0"/>
                  </a:lnTo>
                  <a:lnTo>
                    <a:pt x="631" y="0"/>
                  </a:lnTo>
                  <a:lnTo>
                    <a:pt x="632" y="2"/>
                  </a:lnTo>
                  <a:lnTo>
                    <a:pt x="634" y="3"/>
                  </a:lnTo>
                  <a:lnTo>
                    <a:pt x="635" y="4"/>
                  </a:lnTo>
                  <a:lnTo>
                    <a:pt x="636" y="6"/>
                  </a:lnTo>
                  <a:lnTo>
                    <a:pt x="636" y="8"/>
                  </a:lnTo>
                  <a:lnTo>
                    <a:pt x="638" y="11"/>
                  </a:lnTo>
                  <a:lnTo>
                    <a:pt x="636" y="12"/>
                  </a:lnTo>
                  <a:lnTo>
                    <a:pt x="636" y="15"/>
                  </a:lnTo>
                  <a:lnTo>
                    <a:pt x="635" y="16"/>
                  </a:lnTo>
                  <a:lnTo>
                    <a:pt x="634" y="18"/>
                  </a:lnTo>
                  <a:lnTo>
                    <a:pt x="632" y="19"/>
                  </a:lnTo>
                  <a:lnTo>
                    <a:pt x="631" y="20"/>
                  </a:lnTo>
                  <a:lnTo>
                    <a:pt x="628" y="20"/>
                  </a:lnTo>
                  <a:lnTo>
                    <a:pt x="627" y="22"/>
                  </a:lnTo>
                  <a:close/>
                  <a:moveTo>
                    <a:pt x="563" y="22"/>
                  </a:moveTo>
                  <a:lnTo>
                    <a:pt x="542" y="22"/>
                  </a:lnTo>
                  <a:lnTo>
                    <a:pt x="539" y="20"/>
                  </a:lnTo>
                  <a:lnTo>
                    <a:pt x="537" y="20"/>
                  </a:lnTo>
                  <a:lnTo>
                    <a:pt x="535" y="19"/>
                  </a:lnTo>
                  <a:lnTo>
                    <a:pt x="534" y="18"/>
                  </a:lnTo>
                  <a:lnTo>
                    <a:pt x="533" y="16"/>
                  </a:lnTo>
                  <a:lnTo>
                    <a:pt x="531" y="15"/>
                  </a:lnTo>
                  <a:lnTo>
                    <a:pt x="531" y="12"/>
                  </a:lnTo>
                  <a:lnTo>
                    <a:pt x="531" y="11"/>
                  </a:lnTo>
                  <a:lnTo>
                    <a:pt x="531" y="8"/>
                  </a:lnTo>
                  <a:lnTo>
                    <a:pt x="531" y="6"/>
                  </a:lnTo>
                  <a:lnTo>
                    <a:pt x="533" y="4"/>
                  </a:lnTo>
                  <a:lnTo>
                    <a:pt x="534" y="3"/>
                  </a:lnTo>
                  <a:lnTo>
                    <a:pt x="535" y="2"/>
                  </a:lnTo>
                  <a:lnTo>
                    <a:pt x="537" y="0"/>
                  </a:lnTo>
                  <a:lnTo>
                    <a:pt x="539" y="0"/>
                  </a:lnTo>
                  <a:lnTo>
                    <a:pt x="542" y="0"/>
                  </a:lnTo>
                  <a:lnTo>
                    <a:pt x="563" y="0"/>
                  </a:lnTo>
                  <a:lnTo>
                    <a:pt x="565" y="0"/>
                  </a:lnTo>
                  <a:lnTo>
                    <a:pt x="567" y="0"/>
                  </a:lnTo>
                  <a:lnTo>
                    <a:pt x="569" y="2"/>
                  </a:lnTo>
                  <a:lnTo>
                    <a:pt x="570" y="3"/>
                  </a:lnTo>
                  <a:lnTo>
                    <a:pt x="571" y="4"/>
                  </a:lnTo>
                  <a:lnTo>
                    <a:pt x="573" y="6"/>
                  </a:lnTo>
                  <a:lnTo>
                    <a:pt x="573" y="8"/>
                  </a:lnTo>
                  <a:lnTo>
                    <a:pt x="574" y="11"/>
                  </a:lnTo>
                  <a:lnTo>
                    <a:pt x="573" y="12"/>
                  </a:lnTo>
                  <a:lnTo>
                    <a:pt x="573" y="15"/>
                  </a:lnTo>
                  <a:lnTo>
                    <a:pt x="571" y="16"/>
                  </a:lnTo>
                  <a:lnTo>
                    <a:pt x="570" y="18"/>
                  </a:lnTo>
                  <a:lnTo>
                    <a:pt x="569" y="19"/>
                  </a:lnTo>
                  <a:lnTo>
                    <a:pt x="567" y="20"/>
                  </a:lnTo>
                  <a:lnTo>
                    <a:pt x="565" y="20"/>
                  </a:lnTo>
                  <a:lnTo>
                    <a:pt x="563" y="22"/>
                  </a:lnTo>
                  <a:close/>
                  <a:moveTo>
                    <a:pt x="500" y="22"/>
                  </a:moveTo>
                  <a:lnTo>
                    <a:pt x="478" y="22"/>
                  </a:lnTo>
                  <a:lnTo>
                    <a:pt x="476" y="20"/>
                  </a:lnTo>
                  <a:lnTo>
                    <a:pt x="473" y="20"/>
                  </a:lnTo>
                  <a:lnTo>
                    <a:pt x="472" y="19"/>
                  </a:lnTo>
                  <a:lnTo>
                    <a:pt x="470" y="18"/>
                  </a:lnTo>
                  <a:lnTo>
                    <a:pt x="469" y="16"/>
                  </a:lnTo>
                  <a:lnTo>
                    <a:pt x="468" y="15"/>
                  </a:lnTo>
                  <a:lnTo>
                    <a:pt x="468" y="12"/>
                  </a:lnTo>
                  <a:lnTo>
                    <a:pt x="468" y="11"/>
                  </a:lnTo>
                  <a:lnTo>
                    <a:pt x="468" y="8"/>
                  </a:lnTo>
                  <a:lnTo>
                    <a:pt x="468" y="6"/>
                  </a:lnTo>
                  <a:lnTo>
                    <a:pt x="469" y="4"/>
                  </a:lnTo>
                  <a:lnTo>
                    <a:pt x="470" y="3"/>
                  </a:lnTo>
                  <a:lnTo>
                    <a:pt x="472" y="2"/>
                  </a:lnTo>
                  <a:lnTo>
                    <a:pt x="473" y="0"/>
                  </a:lnTo>
                  <a:lnTo>
                    <a:pt x="476" y="0"/>
                  </a:lnTo>
                  <a:lnTo>
                    <a:pt x="478" y="0"/>
                  </a:lnTo>
                  <a:lnTo>
                    <a:pt x="500" y="0"/>
                  </a:lnTo>
                  <a:lnTo>
                    <a:pt x="501" y="0"/>
                  </a:lnTo>
                  <a:lnTo>
                    <a:pt x="504" y="0"/>
                  </a:lnTo>
                  <a:lnTo>
                    <a:pt x="505" y="2"/>
                  </a:lnTo>
                  <a:lnTo>
                    <a:pt x="506" y="3"/>
                  </a:lnTo>
                  <a:lnTo>
                    <a:pt x="508" y="4"/>
                  </a:lnTo>
                  <a:lnTo>
                    <a:pt x="509" y="6"/>
                  </a:lnTo>
                  <a:lnTo>
                    <a:pt x="509" y="8"/>
                  </a:lnTo>
                  <a:lnTo>
                    <a:pt x="510" y="11"/>
                  </a:lnTo>
                  <a:lnTo>
                    <a:pt x="509" y="12"/>
                  </a:lnTo>
                  <a:lnTo>
                    <a:pt x="509" y="15"/>
                  </a:lnTo>
                  <a:lnTo>
                    <a:pt x="508" y="16"/>
                  </a:lnTo>
                  <a:lnTo>
                    <a:pt x="506" y="18"/>
                  </a:lnTo>
                  <a:lnTo>
                    <a:pt x="505" y="19"/>
                  </a:lnTo>
                  <a:lnTo>
                    <a:pt x="504" y="20"/>
                  </a:lnTo>
                  <a:lnTo>
                    <a:pt x="501" y="20"/>
                  </a:lnTo>
                  <a:lnTo>
                    <a:pt x="500" y="22"/>
                  </a:lnTo>
                  <a:close/>
                  <a:moveTo>
                    <a:pt x="436" y="22"/>
                  </a:moveTo>
                  <a:lnTo>
                    <a:pt x="415" y="22"/>
                  </a:lnTo>
                  <a:lnTo>
                    <a:pt x="412" y="20"/>
                  </a:lnTo>
                  <a:lnTo>
                    <a:pt x="409" y="20"/>
                  </a:lnTo>
                  <a:lnTo>
                    <a:pt x="408" y="19"/>
                  </a:lnTo>
                  <a:lnTo>
                    <a:pt x="407" y="18"/>
                  </a:lnTo>
                  <a:lnTo>
                    <a:pt x="405" y="16"/>
                  </a:lnTo>
                  <a:lnTo>
                    <a:pt x="404" y="15"/>
                  </a:lnTo>
                  <a:lnTo>
                    <a:pt x="404" y="12"/>
                  </a:lnTo>
                  <a:lnTo>
                    <a:pt x="404" y="11"/>
                  </a:lnTo>
                  <a:lnTo>
                    <a:pt x="404" y="8"/>
                  </a:lnTo>
                  <a:lnTo>
                    <a:pt x="404" y="6"/>
                  </a:lnTo>
                  <a:lnTo>
                    <a:pt x="405" y="4"/>
                  </a:lnTo>
                  <a:lnTo>
                    <a:pt x="407" y="3"/>
                  </a:lnTo>
                  <a:lnTo>
                    <a:pt x="408" y="2"/>
                  </a:lnTo>
                  <a:lnTo>
                    <a:pt x="409" y="0"/>
                  </a:lnTo>
                  <a:lnTo>
                    <a:pt x="412" y="0"/>
                  </a:lnTo>
                  <a:lnTo>
                    <a:pt x="415" y="0"/>
                  </a:lnTo>
                  <a:lnTo>
                    <a:pt x="436" y="0"/>
                  </a:lnTo>
                  <a:lnTo>
                    <a:pt x="437" y="0"/>
                  </a:lnTo>
                  <a:lnTo>
                    <a:pt x="440" y="0"/>
                  </a:lnTo>
                  <a:lnTo>
                    <a:pt x="441" y="2"/>
                  </a:lnTo>
                  <a:lnTo>
                    <a:pt x="443" y="3"/>
                  </a:lnTo>
                  <a:lnTo>
                    <a:pt x="444" y="4"/>
                  </a:lnTo>
                  <a:lnTo>
                    <a:pt x="445" y="6"/>
                  </a:lnTo>
                  <a:lnTo>
                    <a:pt x="445" y="8"/>
                  </a:lnTo>
                  <a:lnTo>
                    <a:pt x="446" y="11"/>
                  </a:lnTo>
                  <a:lnTo>
                    <a:pt x="445" y="12"/>
                  </a:lnTo>
                  <a:lnTo>
                    <a:pt x="445" y="15"/>
                  </a:lnTo>
                  <a:lnTo>
                    <a:pt x="444" y="16"/>
                  </a:lnTo>
                  <a:lnTo>
                    <a:pt x="443" y="18"/>
                  </a:lnTo>
                  <a:lnTo>
                    <a:pt x="441" y="19"/>
                  </a:lnTo>
                  <a:lnTo>
                    <a:pt x="440" y="20"/>
                  </a:lnTo>
                  <a:lnTo>
                    <a:pt x="437" y="20"/>
                  </a:lnTo>
                  <a:lnTo>
                    <a:pt x="436" y="22"/>
                  </a:lnTo>
                  <a:close/>
                  <a:moveTo>
                    <a:pt x="372" y="22"/>
                  </a:moveTo>
                  <a:lnTo>
                    <a:pt x="351" y="22"/>
                  </a:lnTo>
                  <a:lnTo>
                    <a:pt x="348" y="20"/>
                  </a:lnTo>
                  <a:lnTo>
                    <a:pt x="346" y="20"/>
                  </a:lnTo>
                  <a:lnTo>
                    <a:pt x="344" y="19"/>
                  </a:lnTo>
                  <a:lnTo>
                    <a:pt x="343" y="18"/>
                  </a:lnTo>
                  <a:lnTo>
                    <a:pt x="342" y="16"/>
                  </a:lnTo>
                  <a:lnTo>
                    <a:pt x="340" y="15"/>
                  </a:lnTo>
                  <a:lnTo>
                    <a:pt x="340" y="12"/>
                  </a:lnTo>
                  <a:lnTo>
                    <a:pt x="340" y="11"/>
                  </a:lnTo>
                  <a:lnTo>
                    <a:pt x="340" y="8"/>
                  </a:lnTo>
                  <a:lnTo>
                    <a:pt x="340" y="6"/>
                  </a:lnTo>
                  <a:lnTo>
                    <a:pt x="342" y="4"/>
                  </a:lnTo>
                  <a:lnTo>
                    <a:pt x="343" y="3"/>
                  </a:lnTo>
                  <a:lnTo>
                    <a:pt x="344" y="2"/>
                  </a:lnTo>
                  <a:lnTo>
                    <a:pt x="346" y="0"/>
                  </a:lnTo>
                  <a:lnTo>
                    <a:pt x="348" y="0"/>
                  </a:lnTo>
                  <a:lnTo>
                    <a:pt x="351" y="0"/>
                  </a:lnTo>
                  <a:lnTo>
                    <a:pt x="372" y="0"/>
                  </a:lnTo>
                  <a:lnTo>
                    <a:pt x="373" y="0"/>
                  </a:lnTo>
                  <a:lnTo>
                    <a:pt x="376" y="0"/>
                  </a:lnTo>
                  <a:lnTo>
                    <a:pt x="377" y="2"/>
                  </a:lnTo>
                  <a:lnTo>
                    <a:pt x="379" y="3"/>
                  </a:lnTo>
                  <a:lnTo>
                    <a:pt x="380" y="4"/>
                  </a:lnTo>
                  <a:lnTo>
                    <a:pt x="381" y="6"/>
                  </a:lnTo>
                  <a:lnTo>
                    <a:pt x="381" y="8"/>
                  </a:lnTo>
                  <a:lnTo>
                    <a:pt x="383" y="11"/>
                  </a:lnTo>
                  <a:lnTo>
                    <a:pt x="381" y="12"/>
                  </a:lnTo>
                  <a:lnTo>
                    <a:pt x="381" y="15"/>
                  </a:lnTo>
                  <a:lnTo>
                    <a:pt x="380" y="16"/>
                  </a:lnTo>
                  <a:lnTo>
                    <a:pt x="379" y="18"/>
                  </a:lnTo>
                  <a:lnTo>
                    <a:pt x="377" y="19"/>
                  </a:lnTo>
                  <a:lnTo>
                    <a:pt x="376" y="20"/>
                  </a:lnTo>
                  <a:lnTo>
                    <a:pt x="373" y="20"/>
                  </a:lnTo>
                  <a:lnTo>
                    <a:pt x="372" y="22"/>
                  </a:lnTo>
                  <a:close/>
                  <a:moveTo>
                    <a:pt x="308" y="22"/>
                  </a:moveTo>
                  <a:lnTo>
                    <a:pt x="287" y="22"/>
                  </a:lnTo>
                  <a:lnTo>
                    <a:pt x="285" y="20"/>
                  </a:lnTo>
                  <a:lnTo>
                    <a:pt x="282" y="20"/>
                  </a:lnTo>
                  <a:lnTo>
                    <a:pt x="281" y="19"/>
                  </a:lnTo>
                  <a:lnTo>
                    <a:pt x="279" y="18"/>
                  </a:lnTo>
                  <a:lnTo>
                    <a:pt x="278" y="16"/>
                  </a:lnTo>
                  <a:lnTo>
                    <a:pt x="277" y="15"/>
                  </a:lnTo>
                  <a:lnTo>
                    <a:pt x="277" y="12"/>
                  </a:lnTo>
                  <a:lnTo>
                    <a:pt x="277" y="11"/>
                  </a:lnTo>
                  <a:lnTo>
                    <a:pt x="277" y="8"/>
                  </a:lnTo>
                  <a:lnTo>
                    <a:pt x="277" y="6"/>
                  </a:lnTo>
                  <a:lnTo>
                    <a:pt x="278" y="4"/>
                  </a:lnTo>
                  <a:lnTo>
                    <a:pt x="279" y="3"/>
                  </a:lnTo>
                  <a:lnTo>
                    <a:pt x="281" y="2"/>
                  </a:lnTo>
                  <a:lnTo>
                    <a:pt x="282" y="0"/>
                  </a:lnTo>
                  <a:lnTo>
                    <a:pt x="285" y="0"/>
                  </a:lnTo>
                  <a:lnTo>
                    <a:pt x="287" y="0"/>
                  </a:lnTo>
                  <a:lnTo>
                    <a:pt x="308" y="0"/>
                  </a:lnTo>
                  <a:lnTo>
                    <a:pt x="310" y="0"/>
                  </a:lnTo>
                  <a:lnTo>
                    <a:pt x="312" y="0"/>
                  </a:lnTo>
                  <a:lnTo>
                    <a:pt x="314" y="2"/>
                  </a:lnTo>
                  <a:lnTo>
                    <a:pt x="315" y="3"/>
                  </a:lnTo>
                  <a:lnTo>
                    <a:pt x="316" y="4"/>
                  </a:lnTo>
                  <a:lnTo>
                    <a:pt x="318" y="6"/>
                  </a:lnTo>
                  <a:lnTo>
                    <a:pt x="318" y="8"/>
                  </a:lnTo>
                  <a:lnTo>
                    <a:pt x="319" y="11"/>
                  </a:lnTo>
                  <a:lnTo>
                    <a:pt x="318" y="12"/>
                  </a:lnTo>
                  <a:lnTo>
                    <a:pt x="318" y="15"/>
                  </a:lnTo>
                  <a:lnTo>
                    <a:pt x="316" y="16"/>
                  </a:lnTo>
                  <a:lnTo>
                    <a:pt x="315" y="18"/>
                  </a:lnTo>
                  <a:lnTo>
                    <a:pt x="314" y="19"/>
                  </a:lnTo>
                  <a:lnTo>
                    <a:pt x="312" y="20"/>
                  </a:lnTo>
                  <a:lnTo>
                    <a:pt x="310" y="20"/>
                  </a:lnTo>
                  <a:lnTo>
                    <a:pt x="308" y="22"/>
                  </a:lnTo>
                  <a:close/>
                  <a:moveTo>
                    <a:pt x="245" y="22"/>
                  </a:moveTo>
                  <a:lnTo>
                    <a:pt x="223" y="22"/>
                  </a:lnTo>
                  <a:lnTo>
                    <a:pt x="221" y="20"/>
                  </a:lnTo>
                  <a:lnTo>
                    <a:pt x="218" y="20"/>
                  </a:lnTo>
                  <a:lnTo>
                    <a:pt x="217" y="19"/>
                  </a:lnTo>
                  <a:lnTo>
                    <a:pt x="215" y="18"/>
                  </a:lnTo>
                  <a:lnTo>
                    <a:pt x="214" y="16"/>
                  </a:lnTo>
                  <a:lnTo>
                    <a:pt x="213" y="15"/>
                  </a:lnTo>
                  <a:lnTo>
                    <a:pt x="213" y="12"/>
                  </a:lnTo>
                  <a:lnTo>
                    <a:pt x="213" y="11"/>
                  </a:lnTo>
                  <a:lnTo>
                    <a:pt x="213" y="8"/>
                  </a:lnTo>
                  <a:lnTo>
                    <a:pt x="213" y="6"/>
                  </a:lnTo>
                  <a:lnTo>
                    <a:pt x="214" y="4"/>
                  </a:lnTo>
                  <a:lnTo>
                    <a:pt x="215" y="3"/>
                  </a:lnTo>
                  <a:lnTo>
                    <a:pt x="217" y="2"/>
                  </a:lnTo>
                  <a:lnTo>
                    <a:pt x="218" y="0"/>
                  </a:lnTo>
                  <a:lnTo>
                    <a:pt x="221" y="0"/>
                  </a:lnTo>
                  <a:lnTo>
                    <a:pt x="223" y="0"/>
                  </a:lnTo>
                  <a:lnTo>
                    <a:pt x="245" y="0"/>
                  </a:lnTo>
                  <a:lnTo>
                    <a:pt x="246" y="0"/>
                  </a:lnTo>
                  <a:lnTo>
                    <a:pt x="249" y="0"/>
                  </a:lnTo>
                  <a:lnTo>
                    <a:pt x="250" y="2"/>
                  </a:lnTo>
                  <a:lnTo>
                    <a:pt x="251" y="3"/>
                  </a:lnTo>
                  <a:lnTo>
                    <a:pt x="253" y="4"/>
                  </a:lnTo>
                  <a:lnTo>
                    <a:pt x="254" y="6"/>
                  </a:lnTo>
                  <a:lnTo>
                    <a:pt x="254" y="8"/>
                  </a:lnTo>
                  <a:lnTo>
                    <a:pt x="255" y="11"/>
                  </a:lnTo>
                  <a:lnTo>
                    <a:pt x="254" y="12"/>
                  </a:lnTo>
                  <a:lnTo>
                    <a:pt x="254" y="15"/>
                  </a:lnTo>
                  <a:lnTo>
                    <a:pt x="253" y="16"/>
                  </a:lnTo>
                  <a:lnTo>
                    <a:pt x="251" y="18"/>
                  </a:lnTo>
                  <a:lnTo>
                    <a:pt x="250" y="19"/>
                  </a:lnTo>
                  <a:lnTo>
                    <a:pt x="249" y="20"/>
                  </a:lnTo>
                  <a:lnTo>
                    <a:pt x="246" y="20"/>
                  </a:lnTo>
                  <a:lnTo>
                    <a:pt x="245" y="22"/>
                  </a:lnTo>
                  <a:close/>
                  <a:moveTo>
                    <a:pt x="181" y="22"/>
                  </a:moveTo>
                  <a:lnTo>
                    <a:pt x="160" y="22"/>
                  </a:lnTo>
                  <a:lnTo>
                    <a:pt x="157" y="20"/>
                  </a:lnTo>
                  <a:lnTo>
                    <a:pt x="154" y="20"/>
                  </a:lnTo>
                  <a:lnTo>
                    <a:pt x="153" y="19"/>
                  </a:lnTo>
                  <a:lnTo>
                    <a:pt x="152" y="18"/>
                  </a:lnTo>
                  <a:lnTo>
                    <a:pt x="150" y="16"/>
                  </a:lnTo>
                  <a:lnTo>
                    <a:pt x="149" y="15"/>
                  </a:lnTo>
                  <a:lnTo>
                    <a:pt x="149" y="12"/>
                  </a:lnTo>
                  <a:lnTo>
                    <a:pt x="149" y="11"/>
                  </a:lnTo>
                  <a:lnTo>
                    <a:pt x="149" y="8"/>
                  </a:lnTo>
                  <a:lnTo>
                    <a:pt x="149" y="6"/>
                  </a:lnTo>
                  <a:lnTo>
                    <a:pt x="150" y="4"/>
                  </a:lnTo>
                  <a:lnTo>
                    <a:pt x="152" y="3"/>
                  </a:lnTo>
                  <a:lnTo>
                    <a:pt x="153" y="2"/>
                  </a:lnTo>
                  <a:lnTo>
                    <a:pt x="154" y="0"/>
                  </a:lnTo>
                  <a:lnTo>
                    <a:pt x="157" y="0"/>
                  </a:lnTo>
                  <a:lnTo>
                    <a:pt x="160" y="0"/>
                  </a:lnTo>
                  <a:lnTo>
                    <a:pt x="181" y="0"/>
                  </a:lnTo>
                  <a:lnTo>
                    <a:pt x="182" y="0"/>
                  </a:lnTo>
                  <a:lnTo>
                    <a:pt x="185" y="0"/>
                  </a:lnTo>
                  <a:lnTo>
                    <a:pt x="186" y="2"/>
                  </a:lnTo>
                  <a:lnTo>
                    <a:pt x="188" y="3"/>
                  </a:lnTo>
                  <a:lnTo>
                    <a:pt x="189" y="4"/>
                  </a:lnTo>
                  <a:lnTo>
                    <a:pt x="190" y="6"/>
                  </a:lnTo>
                  <a:lnTo>
                    <a:pt x="190" y="8"/>
                  </a:lnTo>
                  <a:lnTo>
                    <a:pt x="192" y="11"/>
                  </a:lnTo>
                  <a:lnTo>
                    <a:pt x="190" y="12"/>
                  </a:lnTo>
                  <a:lnTo>
                    <a:pt x="190" y="15"/>
                  </a:lnTo>
                  <a:lnTo>
                    <a:pt x="189" y="16"/>
                  </a:lnTo>
                  <a:lnTo>
                    <a:pt x="188" y="18"/>
                  </a:lnTo>
                  <a:lnTo>
                    <a:pt x="186" y="19"/>
                  </a:lnTo>
                  <a:lnTo>
                    <a:pt x="185" y="20"/>
                  </a:lnTo>
                  <a:lnTo>
                    <a:pt x="182" y="20"/>
                  </a:lnTo>
                  <a:lnTo>
                    <a:pt x="181" y="22"/>
                  </a:lnTo>
                  <a:close/>
                  <a:moveTo>
                    <a:pt x="117" y="22"/>
                  </a:moveTo>
                  <a:lnTo>
                    <a:pt x="96" y="22"/>
                  </a:lnTo>
                  <a:lnTo>
                    <a:pt x="93" y="20"/>
                  </a:lnTo>
                  <a:lnTo>
                    <a:pt x="91" y="20"/>
                  </a:lnTo>
                  <a:lnTo>
                    <a:pt x="89" y="19"/>
                  </a:lnTo>
                  <a:lnTo>
                    <a:pt x="88" y="18"/>
                  </a:lnTo>
                  <a:lnTo>
                    <a:pt x="87" y="16"/>
                  </a:lnTo>
                  <a:lnTo>
                    <a:pt x="85" y="15"/>
                  </a:lnTo>
                  <a:lnTo>
                    <a:pt x="85" y="12"/>
                  </a:lnTo>
                  <a:lnTo>
                    <a:pt x="85" y="11"/>
                  </a:lnTo>
                  <a:lnTo>
                    <a:pt x="85" y="8"/>
                  </a:lnTo>
                  <a:lnTo>
                    <a:pt x="85" y="6"/>
                  </a:lnTo>
                  <a:lnTo>
                    <a:pt x="87" y="4"/>
                  </a:lnTo>
                  <a:lnTo>
                    <a:pt x="88" y="3"/>
                  </a:lnTo>
                  <a:lnTo>
                    <a:pt x="89" y="2"/>
                  </a:lnTo>
                  <a:lnTo>
                    <a:pt x="91" y="0"/>
                  </a:lnTo>
                  <a:lnTo>
                    <a:pt x="93" y="0"/>
                  </a:lnTo>
                  <a:lnTo>
                    <a:pt x="96" y="0"/>
                  </a:lnTo>
                  <a:lnTo>
                    <a:pt x="117" y="0"/>
                  </a:lnTo>
                  <a:lnTo>
                    <a:pt x="119" y="0"/>
                  </a:lnTo>
                  <a:lnTo>
                    <a:pt x="121" y="0"/>
                  </a:lnTo>
                  <a:lnTo>
                    <a:pt x="123" y="2"/>
                  </a:lnTo>
                  <a:lnTo>
                    <a:pt x="124" y="3"/>
                  </a:lnTo>
                  <a:lnTo>
                    <a:pt x="125" y="4"/>
                  </a:lnTo>
                  <a:lnTo>
                    <a:pt x="127" y="6"/>
                  </a:lnTo>
                  <a:lnTo>
                    <a:pt x="127" y="8"/>
                  </a:lnTo>
                  <a:lnTo>
                    <a:pt x="128" y="11"/>
                  </a:lnTo>
                  <a:lnTo>
                    <a:pt x="127" y="12"/>
                  </a:lnTo>
                  <a:lnTo>
                    <a:pt x="127" y="15"/>
                  </a:lnTo>
                  <a:lnTo>
                    <a:pt x="125" y="16"/>
                  </a:lnTo>
                  <a:lnTo>
                    <a:pt x="124" y="18"/>
                  </a:lnTo>
                  <a:lnTo>
                    <a:pt x="123" y="19"/>
                  </a:lnTo>
                  <a:lnTo>
                    <a:pt x="121" y="20"/>
                  </a:lnTo>
                  <a:lnTo>
                    <a:pt x="119" y="20"/>
                  </a:lnTo>
                  <a:lnTo>
                    <a:pt x="117" y="22"/>
                  </a:lnTo>
                  <a:close/>
                  <a:moveTo>
                    <a:pt x="54" y="22"/>
                  </a:moveTo>
                  <a:lnTo>
                    <a:pt x="32" y="22"/>
                  </a:lnTo>
                  <a:lnTo>
                    <a:pt x="30" y="20"/>
                  </a:lnTo>
                  <a:lnTo>
                    <a:pt x="27" y="20"/>
                  </a:lnTo>
                  <a:lnTo>
                    <a:pt x="26" y="19"/>
                  </a:lnTo>
                  <a:lnTo>
                    <a:pt x="24" y="18"/>
                  </a:lnTo>
                  <a:lnTo>
                    <a:pt x="23" y="16"/>
                  </a:lnTo>
                  <a:lnTo>
                    <a:pt x="22" y="15"/>
                  </a:lnTo>
                  <a:lnTo>
                    <a:pt x="22" y="12"/>
                  </a:lnTo>
                  <a:lnTo>
                    <a:pt x="22" y="11"/>
                  </a:lnTo>
                  <a:lnTo>
                    <a:pt x="22" y="8"/>
                  </a:lnTo>
                  <a:lnTo>
                    <a:pt x="22" y="6"/>
                  </a:lnTo>
                  <a:lnTo>
                    <a:pt x="23" y="4"/>
                  </a:lnTo>
                  <a:lnTo>
                    <a:pt x="24" y="3"/>
                  </a:lnTo>
                  <a:lnTo>
                    <a:pt x="26" y="2"/>
                  </a:lnTo>
                  <a:lnTo>
                    <a:pt x="27" y="0"/>
                  </a:lnTo>
                  <a:lnTo>
                    <a:pt x="30" y="0"/>
                  </a:lnTo>
                  <a:lnTo>
                    <a:pt x="32" y="0"/>
                  </a:lnTo>
                  <a:lnTo>
                    <a:pt x="54" y="0"/>
                  </a:lnTo>
                  <a:lnTo>
                    <a:pt x="55" y="0"/>
                  </a:lnTo>
                  <a:lnTo>
                    <a:pt x="57" y="0"/>
                  </a:lnTo>
                  <a:lnTo>
                    <a:pt x="59" y="2"/>
                  </a:lnTo>
                  <a:lnTo>
                    <a:pt x="60" y="3"/>
                  </a:lnTo>
                  <a:lnTo>
                    <a:pt x="61" y="4"/>
                  </a:lnTo>
                  <a:lnTo>
                    <a:pt x="63" y="6"/>
                  </a:lnTo>
                  <a:lnTo>
                    <a:pt x="63" y="8"/>
                  </a:lnTo>
                  <a:lnTo>
                    <a:pt x="64" y="11"/>
                  </a:lnTo>
                  <a:lnTo>
                    <a:pt x="63" y="12"/>
                  </a:lnTo>
                  <a:lnTo>
                    <a:pt x="63" y="15"/>
                  </a:lnTo>
                  <a:lnTo>
                    <a:pt x="61" y="16"/>
                  </a:lnTo>
                  <a:lnTo>
                    <a:pt x="60" y="18"/>
                  </a:lnTo>
                  <a:lnTo>
                    <a:pt x="59" y="19"/>
                  </a:lnTo>
                  <a:lnTo>
                    <a:pt x="57" y="20"/>
                  </a:lnTo>
                  <a:lnTo>
                    <a:pt x="55" y="20"/>
                  </a:lnTo>
                  <a:lnTo>
                    <a:pt x="54" y="22"/>
                  </a:lnTo>
                  <a:close/>
                </a:path>
              </a:pathLst>
            </a:custGeom>
            <a:solidFill>
              <a:srgbClr val="003300"/>
            </a:solidFill>
            <a:ln w="1588">
              <a:solidFill>
                <a:srgbClr val="003300"/>
              </a:solidFill>
              <a:round/>
              <a:headEnd/>
              <a:tailEnd/>
            </a:ln>
          </p:spPr>
          <p:txBody>
            <a:bodyPr/>
            <a:lstStyle/>
            <a:p>
              <a:endParaRPr lang="en-US"/>
            </a:p>
          </p:txBody>
        </p:sp>
      </p:grpSp>
      <p:grpSp>
        <p:nvGrpSpPr>
          <p:cNvPr id="6" name="Group 30"/>
          <p:cNvGrpSpPr>
            <a:grpSpLocks/>
          </p:cNvGrpSpPr>
          <p:nvPr/>
        </p:nvGrpSpPr>
        <p:grpSpPr bwMode="auto">
          <a:xfrm>
            <a:off x="7102475" y="5465763"/>
            <a:ext cx="1770063" cy="1266825"/>
            <a:chOff x="4474" y="3443"/>
            <a:chExt cx="1115" cy="798"/>
          </a:xfrm>
        </p:grpSpPr>
        <p:sp>
          <p:nvSpPr>
            <p:cNvPr id="3145" name="Freeform 31"/>
            <p:cNvSpPr>
              <a:spLocks/>
            </p:cNvSpPr>
            <p:nvPr/>
          </p:nvSpPr>
          <p:spPr bwMode="auto">
            <a:xfrm>
              <a:off x="4474" y="3443"/>
              <a:ext cx="1115" cy="798"/>
            </a:xfrm>
            <a:custGeom>
              <a:avLst/>
              <a:gdLst>
                <a:gd name="T0" fmla="*/ 1 w 2230"/>
                <a:gd name="T1" fmla="*/ 1 h 1594"/>
                <a:gd name="T2" fmla="*/ 1 w 2230"/>
                <a:gd name="T3" fmla="*/ 1 h 1594"/>
                <a:gd name="T4" fmla="*/ 1 w 2230"/>
                <a:gd name="T5" fmla="*/ 1 h 1594"/>
                <a:gd name="T6" fmla="*/ 1 w 2230"/>
                <a:gd name="T7" fmla="*/ 1 h 1594"/>
                <a:gd name="T8" fmla="*/ 1 w 2230"/>
                <a:gd name="T9" fmla="*/ 1 h 1594"/>
                <a:gd name="T10" fmla="*/ 1 w 2230"/>
                <a:gd name="T11" fmla="*/ 1 h 1594"/>
                <a:gd name="T12" fmla="*/ 1 w 2230"/>
                <a:gd name="T13" fmla="*/ 1 h 1594"/>
                <a:gd name="T14" fmla="*/ 1 w 2230"/>
                <a:gd name="T15" fmla="*/ 1 h 1594"/>
                <a:gd name="T16" fmla="*/ 1 w 2230"/>
                <a:gd name="T17" fmla="*/ 1 h 1594"/>
                <a:gd name="T18" fmla="*/ 1 w 2230"/>
                <a:gd name="T19" fmla="*/ 1 h 1594"/>
                <a:gd name="T20" fmla="*/ 1 w 2230"/>
                <a:gd name="T21" fmla="*/ 1 h 1594"/>
                <a:gd name="T22" fmla="*/ 1 w 2230"/>
                <a:gd name="T23" fmla="*/ 1 h 1594"/>
                <a:gd name="T24" fmla="*/ 1 w 2230"/>
                <a:gd name="T25" fmla="*/ 1 h 1594"/>
                <a:gd name="T26" fmla="*/ 1 w 2230"/>
                <a:gd name="T27" fmla="*/ 1 h 1594"/>
                <a:gd name="T28" fmla="*/ 1 w 2230"/>
                <a:gd name="T29" fmla="*/ 1 h 1594"/>
                <a:gd name="T30" fmla="*/ 1 w 2230"/>
                <a:gd name="T31" fmla="*/ 1 h 1594"/>
                <a:gd name="T32" fmla="*/ 1 w 2230"/>
                <a:gd name="T33" fmla="*/ 1 h 1594"/>
                <a:gd name="T34" fmla="*/ 1 w 2230"/>
                <a:gd name="T35" fmla="*/ 1 h 1594"/>
                <a:gd name="T36" fmla="*/ 1 w 2230"/>
                <a:gd name="T37" fmla="*/ 1 h 1594"/>
                <a:gd name="T38" fmla="*/ 1 w 2230"/>
                <a:gd name="T39" fmla="*/ 1 h 1594"/>
                <a:gd name="T40" fmla="*/ 1 w 2230"/>
                <a:gd name="T41" fmla="*/ 1 h 1594"/>
                <a:gd name="T42" fmla="*/ 1 w 2230"/>
                <a:gd name="T43" fmla="*/ 1 h 1594"/>
                <a:gd name="T44" fmla="*/ 1 w 2230"/>
                <a:gd name="T45" fmla="*/ 1 h 1594"/>
                <a:gd name="T46" fmla="*/ 1 w 2230"/>
                <a:gd name="T47" fmla="*/ 1 h 1594"/>
                <a:gd name="T48" fmla="*/ 1 w 2230"/>
                <a:gd name="T49" fmla="*/ 1 h 1594"/>
                <a:gd name="T50" fmla="*/ 1 w 2230"/>
                <a:gd name="T51" fmla="*/ 1 h 1594"/>
                <a:gd name="T52" fmla="*/ 1 w 2230"/>
                <a:gd name="T53" fmla="*/ 1 h 1594"/>
                <a:gd name="T54" fmla="*/ 1 w 2230"/>
                <a:gd name="T55" fmla="*/ 1 h 1594"/>
                <a:gd name="T56" fmla="*/ 1 w 2230"/>
                <a:gd name="T57" fmla="*/ 1 h 1594"/>
                <a:gd name="T58" fmla="*/ 1 w 2230"/>
                <a:gd name="T59" fmla="*/ 1 h 1594"/>
                <a:gd name="T60" fmla="*/ 1 w 2230"/>
                <a:gd name="T61" fmla="*/ 1 h 1594"/>
                <a:gd name="T62" fmla="*/ 1 w 2230"/>
                <a:gd name="T63" fmla="*/ 1 h 1594"/>
                <a:gd name="T64" fmla="*/ 1 w 2230"/>
                <a:gd name="T65" fmla="*/ 1 h 1594"/>
                <a:gd name="T66" fmla="*/ 1 w 2230"/>
                <a:gd name="T67" fmla="*/ 1 h 1594"/>
                <a:gd name="T68" fmla="*/ 1 w 2230"/>
                <a:gd name="T69" fmla="*/ 1 h 1594"/>
                <a:gd name="T70" fmla="*/ 1 w 2230"/>
                <a:gd name="T71" fmla="*/ 1 h 1594"/>
                <a:gd name="T72" fmla="*/ 1 w 2230"/>
                <a:gd name="T73" fmla="*/ 1 h 1594"/>
                <a:gd name="T74" fmla="*/ 1 w 2230"/>
                <a:gd name="T75" fmla="*/ 1 h 1594"/>
                <a:gd name="T76" fmla="*/ 1 w 2230"/>
                <a:gd name="T77" fmla="*/ 1 h 1594"/>
                <a:gd name="T78" fmla="*/ 0 w 2230"/>
                <a:gd name="T79" fmla="*/ 1 h 1594"/>
                <a:gd name="T80" fmla="*/ 1 w 2230"/>
                <a:gd name="T81" fmla="*/ 1 h 1594"/>
                <a:gd name="T82" fmla="*/ 1 w 2230"/>
                <a:gd name="T83" fmla="*/ 1 h 1594"/>
                <a:gd name="T84" fmla="*/ 1 w 2230"/>
                <a:gd name="T85" fmla="*/ 1 h 1594"/>
                <a:gd name="T86" fmla="*/ 1 w 2230"/>
                <a:gd name="T87" fmla="*/ 1 h 1594"/>
                <a:gd name="T88" fmla="*/ 1 w 2230"/>
                <a:gd name="T89" fmla="*/ 1 h 1594"/>
                <a:gd name="T90" fmla="*/ 1 w 2230"/>
                <a:gd name="T91" fmla="*/ 1 h 1594"/>
                <a:gd name="T92" fmla="*/ 1 w 2230"/>
                <a:gd name="T93" fmla="*/ 1 h 1594"/>
                <a:gd name="T94" fmla="*/ 1 w 2230"/>
                <a:gd name="T95" fmla="*/ 1 h 1594"/>
                <a:gd name="T96" fmla="*/ 1 w 2230"/>
                <a:gd name="T97" fmla="*/ 1 h 1594"/>
                <a:gd name="T98" fmla="*/ 1 w 2230"/>
                <a:gd name="T99" fmla="*/ 1 h 1594"/>
                <a:gd name="T100" fmla="*/ 1 w 2230"/>
                <a:gd name="T101" fmla="*/ 1 h 1594"/>
                <a:gd name="T102" fmla="*/ 1 w 2230"/>
                <a:gd name="T103" fmla="*/ 1 h 1594"/>
                <a:gd name="T104" fmla="*/ 1 w 2230"/>
                <a:gd name="T105" fmla="*/ 1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close/>
                </a:path>
              </a:pathLst>
            </a:custGeom>
            <a:solidFill>
              <a:srgbClr val="CCECFF"/>
            </a:solidFill>
            <a:ln w="9525">
              <a:noFill/>
              <a:round/>
              <a:headEnd/>
              <a:tailEnd/>
            </a:ln>
          </p:spPr>
          <p:txBody>
            <a:bodyPr/>
            <a:lstStyle/>
            <a:p>
              <a:endParaRPr lang="en-US"/>
            </a:p>
          </p:txBody>
        </p:sp>
        <p:sp>
          <p:nvSpPr>
            <p:cNvPr id="3146" name="Freeform 32"/>
            <p:cNvSpPr>
              <a:spLocks/>
            </p:cNvSpPr>
            <p:nvPr/>
          </p:nvSpPr>
          <p:spPr bwMode="auto">
            <a:xfrm>
              <a:off x="4474" y="3443"/>
              <a:ext cx="1115" cy="798"/>
            </a:xfrm>
            <a:custGeom>
              <a:avLst/>
              <a:gdLst>
                <a:gd name="T0" fmla="*/ 1 w 2230"/>
                <a:gd name="T1" fmla="*/ 1 h 1594"/>
                <a:gd name="T2" fmla="*/ 1 w 2230"/>
                <a:gd name="T3" fmla="*/ 1 h 1594"/>
                <a:gd name="T4" fmla="*/ 1 w 2230"/>
                <a:gd name="T5" fmla="*/ 1 h 1594"/>
                <a:gd name="T6" fmla="*/ 1 w 2230"/>
                <a:gd name="T7" fmla="*/ 1 h 1594"/>
                <a:gd name="T8" fmla="*/ 1 w 2230"/>
                <a:gd name="T9" fmla="*/ 1 h 1594"/>
                <a:gd name="T10" fmla="*/ 1 w 2230"/>
                <a:gd name="T11" fmla="*/ 1 h 1594"/>
                <a:gd name="T12" fmla="*/ 1 w 2230"/>
                <a:gd name="T13" fmla="*/ 1 h 1594"/>
                <a:gd name="T14" fmla="*/ 1 w 2230"/>
                <a:gd name="T15" fmla="*/ 1 h 1594"/>
                <a:gd name="T16" fmla="*/ 1 w 2230"/>
                <a:gd name="T17" fmla="*/ 1 h 1594"/>
                <a:gd name="T18" fmla="*/ 1 w 2230"/>
                <a:gd name="T19" fmla="*/ 1 h 1594"/>
                <a:gd name="T20" fmla="*/ 1 w 2230"/>
                <a:gd name="T21" fmla="*/ 1 h 1594"/>
                <a:gd name="T22" fmla="*/ 1 w 2230"/>
                <a:gd name="T23" fmla="*/ 1 h 1594"/>
                <a:gd name="T24" fmla="*/ 1 w 2230"/>
                <a:gd name="T25" fmla="*/ 1 h 1594"/>
                <a:gd name="T26" fmla="*/ 1 w 2230"/>
                <a:gd name="T27" fmla="*/ 1 h 1594"/>
                <a:gd name="T28" fmla="*/ 1 w 2230"/>
                <a:gd name="T29" fmla="*/ 1 h 1594"/>
                <a:gd name="T30" fmla="*/ 1 w 2230"/>
                <a:gd name="T31" fmla="*/ 1 h 1594"/>
                <a:gd name="T32" fmla="*/ 1 w 2230"/>
                <a:gd name="T33" fmla="*/ 1 h 1594"/>
                <a:gd name="T34" fmla="*/ 1 w 2230"/>
                <a:gd name="T35" fmla="*/ 1 h 1594"/>
                <a:gd name="T36" fmla="*/ 1 w 2230"/>
                <a:gd name="T37" fmla="*/ 1 h 1594"/>
                <a:gd name="T38" fmla="*/ 1 w 2230"/>
                <a:gd name="T39" fmla="*/ 1 h 1594"/>
                <a:gd name="T40" fmla="*/ 1 w 2230"/>
                <a:gd name="T41" fmla="*/ 1 h 1594"/>
                <a:gd name="T42" fmla="*/ 1 w 2230"/>
                <a:gd name="T43" fmla="*/ 1 h 1594"/>
                <a:gd name="T44" fmla="*/ 1 w 2230"/>
                <a:gd name="T45" fmla="*/ 1 h 1594"/>
                <a:gd name="T46" fmla="*/ 1 w 2230"/>
                <a:gd name="T47" fmla="*/ 1 h 1594"/>
                <a:gd name="T48" fmla="*/ 1 w 2230"/>
                <a:gd name="T49" fmla="*/ 1 h 1594"/>
                <a:gd name="T50" fmla="*/ 1 w 2230"/>
                <a:gd name="T51" fmla="*/ 1 h 1594"/>
                <a:gd name="T52" fmla="*/ 1 w 2230"/>
                <a:gd name="T53" fmla="*/ 1 h 1594"/>
                <a:gd name="T54" fmla="*/ 1 w 2230"/>
                <a:gd name="T55" fmla="*/ 1 h 1594"/>
                <a:gd name="T56" fmla="*/ 1 w 2230"/>
                <a:gd name="T57" fmla="*/ 1 h 1594"/>
                <a:gd name="T58" fmla="*/ 1 w 2230"/>
                <a:gd name="T59" fmla="*/ 1 h 1594"/>
                <a:gd name="T60" fmla="*/ 1 w 2230"/>
                <a:gd name="T61" fmla="*/ 1 h 1594"/>
                <a:gd name="T62" fmla="*/ 1 w 2230"/>
                <a:gd name="T63" fmla="*/ 1 h 1594"/>
                <a:gd name="T64" fmla="*/ 1 w 2230"/>
                <a:gd name="T65" fmla="*/ 1 h 1594"/>
                <a:gd name="T66" fmla="*/ 1 w 2230"/>
                <a:gd name="T67" fmla="*/ 1 h 1594"/>
                <a:gd name="T68" fmla="*/ 1 w 2230"/>
                <a:gd name="T69" fmla="*/ 1 h 1594"/>
                <a:gd name="T70" fmla="*/ 1 w 2230"/>
                <a:gd name="T71" fmla="*/ 1 h 1594"/>
                <a:gd name="T72" fmla="*/ 1 w 2230"/>
                <a:gd name="T73" fmla="*/ 1 h 1594"/>
                <a:gd name="T74" fmla="*/ 1 w 2230"/>
                <a:gd name="T75" fmla="*/ 1 h 1594"/>
                <a:gd name="T76" fmla="*/ 1 w 2230"/>
                <a:gd name="T77" fmla="*/ 1 h 1594"/>
                <a:gd name="T78" fmla="*/ 0 w 2230"/>
                <a:gd name="T79" fmla="*/ 1 h 1594"/>
                <a:gd name="T80" fmla="*/ 1 w 2230"/>
                <a:gd name="T81" fmla="*/ 1 h 1594"/>
                <a:gd name="T82" fmla="*/ 1 w 2230"/>
                <a:gd name="T83" fmla="*/ 1 h 1594"/>
                <a:gd name="T84" fmla="*/ 1 w 2230"/>
                <a:gd name="T85" fmla="*/ 1 h 1594"/>
                <a:gd name="T86" fmla="*/ 1 w 2230"/>
                <a:gd name="T87" fmla="*/ 1 h 1594"/>
                <a:gd name="T88" fmla="*/ 1 w 2230"/>
                <a:gd name="T89" fmla="*/ 1 h 1594"/>
                <a:gd name="T90" fmla="*/ 1 w 2230"/>
                <a:gd name="T91" fmla="*/ 1 h 1594"/>
                <a:gd name="T92" fmla="*/ 1 w 2230"/>
                <a:gd name="T93" fmla="*/ 1 h 1594"/>
                <a:gd name="T94" fmla="*/ 1 w 2230"/>
                <a:gd name="T95" fmla="*/ 1 h 1594"/>
                <a:gd name="T96" fmla="*/ 1 w 2230"/>
                <a:gd name="T97" fmla="*/ 1 h 1594"/>
                <a:gd name="T98" fmla="*/ 1 w 2230"/>
                <a:gd name="T99" fmla="*/ 1 h 1594"/>
                <a:gd name="T100" fmla="*/ 1 w 2230"/>
                <a:gd name="T101" fmla="*/ 1 h 1594"/>
                <a:gd name="T102" fmla="*/ 1 w 2230"/>
                <a:gd name="T103" fmla="*/ 1 h 1594"/>
                <a:gd name="T104" fmla="*/ 1 w 2230"/>
                <a:gd name="T105" fmla="*/ 1 h 1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4"/>
                <a:gd name="T161" fmla="*/ 2230 w 2230"/>
                <a:gd name="T162" fmla="*/ 1594 h 1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4">
                  <a:moveTo>
                    <a:pt x="558" y="1594"/>
                  </a:moveTo>
                  <a:lnTo>
                    <a:pt x="1673" y="1594"/>
                  </a:lnTo>
                  <a:lnTo>
                    <a:pt x="1686" y="1593"/>
                  </a:lnTo>
                  <a:lnTo>
                    <a:pt x="1701" y="1593"/>
                  </a:lnTo>
                  <a:lnTo>
                    <a:pt x="1715" y="1592"/>
                  </a:lnTo>
                  <a:lnTo>
                    <a:pt x="1729" y="1589"/>
                  </a:lnTo>
                  <a:lnTo>
                    <a:pt x="1743" y="1588"/>
                  </a:lnTo>
                  <a:lnTo>
                    <a:pt x="1756" y="1585"/>
                  </a:lnTo>
                  <a:lnTo>
                    <a:pt x="1771" y="1581"/>
                  </a:lnTo>
                  <a:lnTo>
                    <a:pt x="1784" y="1577"/>
                  </a:lnTo>
                  <a:lnTo>
                    <a:pt x="1798" y="1573"/>
                  </a:lnTo>
                  <a:lnTo>
                    <a:pt x="1811" y="1569"/>
                  </a:lnTo>
                  <a:lnTo>
                    <a:pt x="1826" y="1564"/>
                  </a:lnTo>
                  <a:lnTo>
                    <a:pt x="1837" y="1559"/>
                  </a:lnTo>
                  <a:lnTo>
                    <a:pt x="1851" y="1552"/>
                  </a:lnTo>
                  <a:lnTo>
                    <a:pt x="1864" y="1545"/>
                  </a:lnTo>
                  <a:lnTo>
                    <a:pt x="1877" y="1539"/>
                  </a:lnTo>
                  <a:lnTo>
                    <a:pt x="1889" y="1531"/>
                  </a:lnTo>
                  <a:lnTo>
                    <a:pt x="1901" y="1524"/>
                  </a:lnTo>
                  <a:lnTo>
                    <a:pt x="1914" y="1515"/>
                  </a:lnTo>
                  <a:lnTo>
                    <a:pt x="1926" y="1507"/>
                  </a:lnTo>
                  <a:lnTo>
                    <a:pt x="1938" y="1497"/>
                  </a:lnTo>
                  <a:lnTo>
                    <a:pt x="1950" y="1488"/>
                  </a:lnTo>
                  <a:lnTo>
                    <a:pt x="1961" y="1479"/>
                  </a:lnTo>
                  <a:lnTo>
                    <a:pt x="1973" y="1468"/>
                  </a:lnTo>
                  <a:lnTo>
                    <a:pt x="1984" y="1458"/>
                  </a:lnTo>
                  <a:lnTo>
                    <a:pt x="1995" y="1447"/>
                  </a:lnTo>
                  <a:lnTo>
                    <a:pt x="2006" y="1435"/>
                  </a:lnTo>
                  <a:lnTo>
                    <a:pt x="2017" y="1424"/>
                  </a:lnTo>
                  <a:lnTo>
                    <a:pt x="2027" y="1413"/>
                  </a:lnTo>
                  <a:lnTo>
                    <a:pt x="2037" y="1399"/>
                  </a:lnTo>
                  <a:lnTo>
                    <a:pt x="2047" y="1387"/>
                  </a:lnTo>
                  <a:lnTo>
                    <a:pt x="2057" y="1374"/>
                  </a:lnTo>
                  <a:lnTo>
                    <a:pt x="2067" y="1361"/>
                  </a:lnTo>
                  <a:lnTo>
                    <a:pt x="2084" y="1333"/>
                  </a:lnTo>
                  <a:lnTo>
                    <a:pt x="2103" y="1304"/>
                  </a:lnTo>
                  <a:lnTo>
                    <a:pt x="2119" y="1274"/>
                  </a:lnTo>
                  <a:lnTo>
                    <a:pt x="2135" y="1243"/>
                  </a:lnTo>
                  <a:lnTo>
                    <a:pt x="2149" y="1211"/>
                  </a:lnTo>
                  <a:lnTo>
                    <a:pt x="2163" y="1177"/>
                  </a:lnTo>
                  <a:lnTo>
                    <a:pt x="2175" y="1143"/>
                  </a:lnTo>
                  <a:lnTo>
                    <a:pt x="2187" y="1107"/>
                  </a:lnTo>
                  <a:lnTo>
                    <a:pt x="2196" y="1071"/>
                  </a:lnTo>
                  <a:lnTo>
                    <a:pt x="2205" y="1034"/>
                  </a:lnTo>
                  <a:lnTo>
                    <a:pt x="2212" y="996"/>
                  </a:lnTo>
                  <a:lnTo>
                    <a:pt x="2219" y="957"/>
                  </a:lnTo>
                  <a:lnTo>
                    <a:pt x="2221" y="938"/>
                  </a:lnTo>
                  <a:lnTo>
                    <a:pt x="2224" y="919"/>
                  </a:lnTo>
                  <a:lnTo>
                    <a:pt x="2225" y="899"/>
                  </a:lnTo>
                  <a:lnTo>
                    <a:pt x="2226" y="879"/>
                  </a:lnTo>
                  <a:lnTo>
                    <a:pt x="2228" y="859"/>
                  </a:lnTo>
                  <a:lnTo>
                    <a:pt x="2229" y="838"/>
                  </a:lnTo>
                  <a:lnTo>
                    <a:pt x="2229" y="818"/>
                  </a:lnTo>
                  <a:lnTo>
                    <a:pt x="2230" y="796"/>
                  </a:lnTo>
                  <a:lnTo>
                    <a:pt x="2229" y="776"/>
                  </a:lnTo>
                  <a:lnTo>
                    <a:pt x="2229" y="757"/>
                  </a:lnTo>
                  <a:lnTo>
                    <a:pt x="2228" y="735"/>
                  </a:lnTo>
                  <a:lnTo>
                    <a:pt x="2226" y="715"/>
                  </a:lnTo>
                  <a:lnTo>
                    <a:pt x="2225" y="695"/>
                  </a:lnTo>
                  <a:lnTo>
                    <a:pt x="2224" y="676"/>
                  </a:lnTo>
                  <a:lnTo>
                    <a:pt x="2221" y="656"/>
                  </a:lnTo>
                  <a:lnTo>
                    <a:pt x="2219" y="637"/>
                  </a:lnTo>
                  <a:lnTo>
                    <a:pt x="2212" y="599"/>
                  </a:lnTo>
                  <a:lnTo>
                    <a:pt x="2205" y="560"/>
                  </a:lnTo>
                  <a:lnTo>
                    <a:pt x="2196" y="523"/>
                  </a:lnTo>
                  <a:lnTo>
                    <a:pt x="2187" y="487"/>
                  </a:lnTo>
                  <a:lnTo>
                    <a:pt x="2175" y="451"/>
                  </a:lnTo>
                  <a:lnTo>
                    <a:pt x="2163" y="417"/>
                  </a:lnTo>
                  <a:lnTo>
                    <a:pt x="2149" y="383"/>
                  </a:lnTo>
                  <a:lnTo>
                    <a:pt x="2135" y="352"/>
                  </a:lnTo>
                  <a:lnTo>
                    <a:pt x="2119" y="320"/>
                  </a:lnTo>
                  <a:lnTo>
                    <a:pt x="2103" y="291"/>
                  </a:lnTo>
                  <a:lnTo>
                    <a:pt x="2084" y="261"/>
                  </a:lnTo>
                  <a:lnTo>
                    <a:pt x="2067" y="233"/>
                  </a:lnTo>
                  <a:lnTo>
                    <a:pt x="2057" y="220"/>
                  </a:lnTo>
                  <a:lnTo>
                    <a:pt x="2047" y="207"/>
                  </a:lnTo>
                  <a:lnTo>
                    <a:pt x="2037" y="195"/>
                  </a:lnTo>
                  <a:lnTo>
                    <a:pt x="2027" y="182"/>
                  </a:lnTo>
                  <a:lnTo>
                    <a:pt x="2017" y="170"/>
                  </a:lnTo>
                  <a:lnTo>
                    <a:pt x="2006" y="159"/>
                  </a:lnTo>
                  <a:lnTo>
                    <a:pt x="1995" y="147"/>
                  </a:lnTo>
                  <a:lnTo>
                    <a:pt x="1984" y="136"/>
                  </a:lnTo>
                  <a:lnTo>
                    <a:pt x="1973" y="126"/>
                  </a:lnTo>
                  <a:lnTo>
                    <a:pt x="1961" y="115"/>
                  </a:lnTo>
                  <a:lnTo>
                    <a:pt x="1950" y="106"/>
                  </a:lnTo>
                  <a:lnTo>
                    <a:pt x="1938" y="97"/>
                  </a:lnTo>
                  <a:lnTo>
                    <a:pt x="1926" y="87"/>
                  </a:lnTo>
                  <a:lnTo>
                    <a:pt x="1914" y="79"/>
                  </a:lnTo>
                  <a:lnTo>
                    <a:pt x="1901" y="70"/>
                  </a:lnTo>
                  <a:lnTo>
                    <a:pt x="1889" y="63"/>
                  </a:lnTo>
                  <a:lnTo>
                    <a:pt x="1877" y="55"/>
                  </a:lnTo>
                  <a:lnTo>
                    <a:pt x="1864" y="49"/>
                  </a:lnTo>
                  <a:lnTo>
                    <a:pt x="1851" y="42"/>
                  </a:lnTo>
                  <a:lnTo>
                    <a:pt x="1837" y="36"/>
                  </a:lnTo>
                  <a:lnTo>
                    <a:pt x="1826" y="30"/>
                  </a:lnTo>
                  <a:lnTo>
                    <a:pt x="1811" y="25"/>
                  </a:lnTo>
                  <a:lnTo>
                    <a:pt x="1798" y="21"/>
                  </a:lnTo>
                  <a:lnTo>
                    <a:pt x="1784" y="17"/>
                  </a:lnTo>
                  <a:lnTo>
                    <a:pt x="1771" y="13"/>
                  </a:lnTo>
                  <a:lnTo>
                    <a:pt x="1756" y="9"/>
                  </a:lnTo>
                  <a:lnTo>
                    <a:pt x="1743" y="6"/>
                  </a:lnTo>
                  <a:lnTo>
                    <a:pt x="1729" y="4"/>
                  </a:lnTo>
                  <a:lnTo>
                    <a:pt x="1715" y="2"/>
                  </a:lnTo>
                  <a:lnTo>
                    <a:pt x="1701" y="1"/>
                  </a:lnTo>
                  <a:lnTo>
                    <a:pt x="1686" y="1"/>
                  </a:lnTo>
                  <a:lnTo>
                    <a:pt x="1673" y="0"/>
                  </a:lnTo>
                  <a:lnTo>
                    <a:pt x="1673" y="1"/>
                  </a:lnTo>
                  <a:lnTo>
                    <a:pt x="558" y="1"/>
                  </a:lnTo>
                  <a:lnTo>
                    <a:pt x="543" y="1"/>
                  </a:lnTo>
                  <a:lnTo>
                    <a:pt x="528" y="1"/>
                  </a:lnTo>
                  <a:lnTo>
                    <a:pt x="514" y="2"/>
                  </a:lnTo>
                  <a:lnTo>
                    <a:pt x="501" y="5"/>
                  </a:lnTo>
                  <a:lnTo>
                    <a:pt x="486" y="6"/>
                  </a:lnTo>
                  <a:lnTo>
                    <a:pt x="473" y="9"/>
                  </a:lnTo>
                  <a:lnTo>
                    <a:pt x="458" y="13"/>
                  </a:lnTo>
                  <a:lnTo>
                    <a:pt x="445" y="17"/>
                  </a:lnTo>
                  <a:lnTo>
                    <a:pt x="432" y="21"/>
                  </a:lnTo>
                  <a:lnTo>
                    <a:pt x="418" y="25"/>
                  </a:lnTo>
                  <a:lnTo>
                    <a:pt x="405" y="30"/>
                  </a:lnTo>
                  <a:lnTo>
                    <a:pt x="392" y="36"/>
                  </a:lnTo>
                  <a:lnTo>
                    <a:pt x="378" y="42"/>
                  </a:lnTo>
                  <a:lnTo>
                    <a:pt x="365" y="49"/>
                  </a:lnTo>
                  <a:lnTo>
                    <a:pt x="353" y="55"/>
                  </a:lnTo>
                  <a:lnTo>
                    <a:pt x="340" y="63"/>
                  </a:lnTo>
                  <a:lnTo>
                    <a:pt x="328" y="71"/>
                  </a:lnTo>
                  <a:lnTo>
                    <a:pt x="315" y="79"/>
                  </a:lnTo>
                  <a:lnTo>
                    <a:pt x="303" y="87"/>
                  </a:lnTo>
                  <a:lnTo>
                    <a:pt x="291" y="97"/>
                  </a:lnTo>
                  <a:lnTo>
                    <a:pt x="279" y="106"/>
                  </a:lnTo>
                  <a:lnTo>
                    <a:pt x="268" y="115"/>
                  </a:lnTo>
                  <a:lnTo>
                    <a:pt x="256" y="126"/>
                  </a:lnTo>
                  <a:lnTo>
                    <a:pt x="246" y="136"/>
                  </a:lnTo>
                  <a:lnTo>
                    <a:pt x="234" y="147"/>
                  </a:lnTo>
                  <a:lnTo>
                    <a:pt x="223" y="159"/>
                  </a:lnTo>
                  <a:lnTo>
                    <a:pt x="212" y="170"/>
                  </a:lnTo>
                  <a:lnTo>
                    <a:pt x="202" y="182"/>
                  </a:lnTo>
                  <a:lnTo>
                    <a:pt x="193" y="195"/>
                  </a:lnTo>
                  <a:lnTo>
                    <a:pt x="182" y="207"/>
                  </a:lnTo>
                  <a:lnTo>
                    <a:pt x="173" y="220"/>
                  </a:lnTo>
                  <a:lnTo>
                    <a:pt x="163" y="233"/>
                  </a:lnTo>
                  <a:lnTo>
                    <a:pt x="145" y="261"/>
                  </a:lnTo>
                  <a:lnTo>
                    <a:pt x="126" y="291"/>
                  </a:lnTo>
                  <a:lnTo>
                    <a:pt x="110" y="320"/>
                  </a:lnTo>
                  <a:lnTo>
                    <a:pt x="94" y="352"/>
                  </a:lnTo>
                  <a:lnTo>
                    <a:pt x="80" y="383"/>
                  </a:lnTo>
                  <a:lnTo>
                    <a:pt x="66" y="417"/>
                  </a:lnTo>
                  <a:lnTo>
                    <a:pt x="54" y="451"/>
                  </a:lnTo>
                  <a:lnTo>
                    <a:pt x="44" y="487"/>
                  </a:lnTo>
                  <a:lnTo>
                    <a:pt x="33" y="523"/>
                  </a:lnTo>
                  <a:lnTo>
                    <a:pt x="24" y="560"/>
                  </a:lnTo>
                  <a:lnTo>
                    <a:pt x="17" y="597"/>
                  </a:lnTo>
                  <a:lnTo>
                    <a:pt x="11" y="637"/>
                  </a:lnTo>
                  <a:lnTo>
                    <a:pt x="8" y="656"/>
                  </a:lnTo>
                  <a:lnTo>
                    <a:pt x="5" y="676"/>
                  </a:lnTo>
                  <a:lnTo>
                    <a:pt x="4" y="695"/>
                  </a:lnTo>
                  <a:lnTo>
                    <a:pt x="3" y="715"/>
                  </a:lnTo>
                  <a:lnTo>
                    <a:pt x="1" y="735"/>
                  </a:lnTo>
                  <a:lnTo>
                    <a:pt x="0" y="757"/>
                  </a:lnTo>
                  <a:lnTo>
                    <a:pt x="0" y="776"/>
                  </a:lnTo>
                  <a:lnTo>
                    <a:pt x="0" y="796"/>
                  </a:lnTo>
                  <a:lnTo>
                    <a:pt x="0" y="818"/>
                  </a:lnTo>
                  <a:lnTo>
                    <a:pt x="0" y="838"/>
                  </a:lnTo>
                  <a:lnTo>
                    <a:pt x="1" y="859"/>
                  </a:lnTo>
                  <a:lnTo>
                    <a:pt x="3" y="879"/>
                  </a:lnTo>
                  <a:lnTo>
                    <a:pt x="4" y="899"/>
                  </a:lnTo>
                  <a:lnTo>
                    <a:pt x="5" y="919"/>
                  </a:lnTo>
                  <a:lnTo>
                    <a:pt x="8" y="938"/>
                  </a:lnTo>
                  <a:lnTo>
                    <a:pt x="11" y="957"/>
                  </a:lnTo>
                  <a:lnTo>
                    <a:pt x="17" y="997"/>
                  </a:lnTo>
                  <a:lnTo>
                    <a:pt x="24" y="1034"/>
                  </a:lnTo>
                  <a:lnTo>
                    <a:pt x="33" y="1071"/>
                  </a:lnTo>
                  <a:lnTo>
                    <a:pt x="44" y="1107"/>
                  </a:lnTo>
                  <a:lnTo>
                    <a:pt x="54" y="1143"/>
                  </a:lnTo>
                  <a:lnTo>
                    <a:pt x="66" y="1177"/>
                  </a:lnTo>
                  <a:lnTo>
                    <a:pt x="80" y="1211"/>
                  </a:lnTo>
                  <a:lnTo>
                    <a:pt x="94" y="1243"/>
                  </a:lnTo>
                  <a:lnTo>
                    <a:pt x="110" y="1274"/>
                  </a:lnTo>
                  <a:lnTo>
                    <a:pt x="126" y="1304"/>
                  </a:lnTo>
                  <a:lnTo>
                    <a:pt x="145" y="1333"/>
                  </a:lnTo>
                  <a:lnTo>
                    <a:pt x="163" y="1361"/>
                  </a:lnTo>
                  <a:lnTo>
                    <a:pt x="173" y="1374"/>
                  </a:lnTo>
                  <a:lnTo>
                    <a:pt x="182" y="1387"/>
                  </a:lnTo>
                  <a:lnTo>
                    <a:pt x="193" y="1399"/>
                  </a:lnTo>
                  <a:lnTo>
                    <a:pt x="202" y="1413"/>
                  </a:lnTo>
                  <a:lnTo>
                    <a:pt x="212" y="1424"/>
                  </a:lnTo>
                  <a:lnTo>
                    <a:pt x="223" y="1435"/>
                  </a:lnTo>
                  <a:lnTo>
                    <a:pt x="234" y="1447"/>
                  </a:lnTo>
                  <a:lnTo>
                    <a:pt x="246" y="1458"/>
                  </a:lnTo>
                  <a:lnTo>
                    <a:pt x="256" y="1468"/>
                  </a:lnTo>
                  <a:lnTo>
                    <a:pt x="268" y="1479"/>
                  </a:lnTo>
                  <a:lnTo>
                    <a:pt x="279" y="1488"/>
                  </a:lnTo>
                  <a:lnTo>
                    <a:pt x="291" y="1497"/>
                  </a:lnTo>
                  <a:lnTo>
                    <a:pt x="303" y="1507"/>
                  </a:lnTo>
                  <a:lnTo>
                    <a:pt x="315" y="1515"/>
                  </a:lnTo>
                  <a:lnTo>
                    <a:pt x="328" y="1524"/>
                  </a:lnTo>
                  <a:lnTo>
                    <a:pt x="340" y="1531"/>
                  </a:lnTo>
                  <a:lnTo>
                    <a:pt x="352" y="1539"/>
                  </a:lnTo>
                  <a:lnTo>
                    <a:pt x="365" y="1545"/>
                  </a:lnTo>
                  <a:lnTo>
                    <a:pt x="378" y="1552"/>
                  </a:lnTo>
                  <a:lnTo>
                    <a:pt x="392" y="1559"/>
                  </a:lnTo>
                  <a:lnTo>
                    <a:pt x="405" y="1564"/>
                  </a:lnTo>
                  <a:lnTo>
                    <a:pt x="418" y="1569"/>
                  </a:lnTo>
                  <a:lnTo>
                    <a:pt x="432" y="1573"/>
                  </a:lnTo>
                  <a:lnTo>
                    <a:pt x="445" y="1577"/>
                  </a:lnTo>
                  <a:lnTo>
                    <a:pt x="458" y="1581"/>
                  </a:lnTo>
                  <a:lnTo>
                    <a:pt x="473" y="1585"/>
                  </a:lnTo>
                  <a:lnTo>
                    <a:pt x="486" y="1588"/>
                  </a:lnTo>
                  <a:lnTo>
                    <a:pt x="501" y="1589"/>
                  </a:lnTo>
                  <a:lnTo>
                    <a:pt x="514" y="1592"/>
                  </a:lnTo>
                  <a:lnTo>
                    <a:pt x="528" y="1593"/>
                  </a:lnTo>
                  <a:lnTo>
                    <a:pt x="543" y="1593"/>
                  </a:lnTo>
                  <a:lnTo>
                    <a:pt x="558" y="1593"/>
                  </a:lnTo>
                  <a:lnTo>
                    <a:pt x="558" y="1594"/>
                  </a:lnTo>
                </a:path>
              </a:pathLst>
            </a:custGeom>
            <a:noFill/>
            <a:ln w="3175">
              <a:solidFill>
                <a:srgbClr val="000080"/>
              </a:solidFill>
              <a:round/>
              <a:headEnd/>
              <a:tailEnd/>
            </a:ln>
          </p:spPr>
          <p:txBody>
            <a:bodyPr/>
            <a:lstStyle/>
            <a:p>
              <a:endParaRPr lang="en-US"/>
            </a:p>
          </p:txBody>
        </p:sp>
        <p:sp>
          <p:nvSpPr>
            <p:cNvPr id="3147" name="Rectangle 33"/>
            <p:cNvSpPr>
              <a:spLocks noChangeArrowheads="1"/>
            </p:cNvSpPr>
            <p:nvPr/>
          </p:nvSpPr>
          <p:spPr bwMode="auto">
            <a:xfrm>
              <a:off x="4688" y="3630"/>
              <a:ext cx="713" cy="402"/>
            </a:xfrm>
            <a:prstGeom prst="rect">
              <a:avLst/>
            </a:prstGeom>
            <a:noFill/>
            <a:ln w="9525">
              <a:noFill/>
              <a:miter lim="800000"/>
              <a:headEnd/>
              <a:tailEnd/>
            </a:ln>
          </p:spPr>
          <p:txBody>
            <a:bodyPr wrap="none" lIns="0" tIns="0" rIns="0" bIns="0">
              <a:spAutoFit/>
            </a:bodyPr>
            <a:lstStyle/>
            <a:p>
              <a:pPr algn="ctr"/>
              <a:r>
                <a:rPr lang="en-US" sz="1400" b="1">
                  <a:solidFill>
                    <a:srgbClr val="000080"/>
                  </a:solidFill>
                </a:rPr>
                <a:t>HEI</a:t>
              </a:r>
            </a:p>
            <a:p>
              <a:pPr algn="ctr"/>
              <a:r>
                <a:rPr lang="en-US" sz="1400" b="1">
                  <a:solidFill>
                    <a:srgbClr val="000080"/>
                  </a:solidFill>
                </a:rPr>
                <a:t>Accreditation</a:t>
              </a:r>
            </a:p>
            <a:p>
              <a:pPr algn="ctr"/>
              <a:r>
                <a:rPr lang="en-US" sz="1400" b="1">
                  <a:solidFill>
                    <a:srgbClr val="000080"/>
                  </a:solidFill>
                </a:rPr>
                <a:t>Terminated </a:t>
              </a:r>
              <a:endParaRPr lang="en-US" sz="1400"/>
            </a:p>
          </p:txBody>
        </p:sp>
      </p:grpSp>
      <p:grpSp>
        <p:nvGrpSpPr>
          <p:cNvPr id="7" name="Group 34"/>
          <p:cNvGrpSpPr>
            <a:grpSpLocks/>
          </p:cNvGrpSpPr>
          <p:nvPr/>
        </p:nvGrpSpPr>
        <p:grpSpPr bwMode="auto">
          <a:xfrm>
            <a:off x="5068888" y="1916113"/>
            <a:ext cx="2032000" cy="3811587"/>
            <a:chOff x="3193" y="1207"/>
            <a:chExt cx="1280" cy="2401"/>
          </a:xfrm>
        </p:grpSpPr>
        <p:grpSp>
          <p:nvGrpSpPr>
            <p:cNvPr id="8" name="Group 35"/>
            <p:cNvGrpSpPr>
              <a:grpSpLocks/>
            </p:cNvGrpSpPr>
            <p:nvPr/>
          </p:nvGrpSpPr>
          <p:grpSpPr bwMode="auto">
            <a:xfrm>
              <a:off x="3990" y="2375"/>
              <a:ext cx="483" cy="66"/>
              <a:chOff x="3990" y="2375"/>
              <a:chExt cx="483" cy="66"/>
            </a:xfrm>
          </p:grpSpPr>
          <p:sp>
            <p:nvSpPr>
              <p:cNvPr id="3143" name="Freeform 36"/>
              <p:cNvSpPr>
                <a:spLocks noEditPoints="1"/>
              </p:cNvSpPr>
              <p:nvPr/>
            </p:nvSpPr>
            <p:spPr bwMode="auto">
              <a:xfrm>
                <a:off x="3990" y="2402"/>
                <a:ext cx="431" cy="11"/>
              </a:xfrm>
              <a:custGeom>
                <a:avLst/>
                <a:gdLst>
                  <a:gd name="T0" fmla="*/ 0 w 863"/>
                  <a:gd name="T1" fmla="*/ 1 h 21"/>
                  <a:gd name="T2" fmla="*/ 0 w 863"/>
                  <a:gd name="T3" fmla="*/ 1 h 21"/>
                  <a:gd name="T4" fmla="*/ 0 w 863"/>
                  <a:gd name="T5" fmla="*/ 1 h 21"/>
                  <a:gd name="T6" fmla="*/ 0 w 863"/>
                  <a:gd name="T7" fmla="*/ 1 h 21"/>
                  <a:gd name="T8" fmla="*/ 0 w 863"/>
                  <a:gd name="T9" fmla="*/ 1 h 21"/>
                  <a:gd name="T10" fmla="*/ 0 w 863"/>
                  <a:gd name="T11" fmla="*/ 1 h 21"/>
                  <a:gd name="T12" fmla="*/ 0 w 863"/>
                  <a:gd name="T13" fmla="*/ 1 h 21"/>
                  <a:gd name="T14" fmla="*/ 0 w 863"/>
                  <a:gd name="T15" fmla="*/ 1 h 21"/>
                  <a:gd name="T16" fmla="*/ 0 w 863"/>
                  <a:gd name="T17" fmla="*/ 0 h 21"/>
                  <a:gd name="T18" fmla="*/ 0 w 863"/>
                  <a:gd name="T19" fmla="*/ 1 h 21"/>
                  <a:gd name="T20" fmla="*/ 0 w 863"/>
                  <a:gd name="T21" fmla="*/ 1 h 21"/>
                  <a:gd name="T22" fmla="*/ 0 w 863"/>
                  <a:gd name="T23" fmla="*/ 1 h 21"/>
                  <a:gd name="T24" fmla="*/ 0 w 863"/>
                  <a:gd name="T25" fmla="*/ 1 h 21"/>
                  <a:gd name="T26" fmla="*/ 0 w 863"/>
                  <a:gd name="T27" fmla="*/ 1 h 21"/>
                  <a:gd name="T28" fmla="*/ 0 w 863"/>
                  <a:gd name="T29" fmla="*/ 1 h 21"/>
                  <a:gd name="T30" fmla="*/ 0 w 863"/>
                  <a:gd name="T31" fmla="*/ 1 h 21"/>
                  <a:gd name="T32" fmla="*/ 0 w 863"/>
                  <a:gd name="T33" fmla="*/ 1 h 21"/>
                  <a:gd name="T34" fmla="*/ 0 w 863"/>
                  <a:gd name="T35" fmla="*/ 0 h 21"/>
                  <a:gd name="T36" fmla="*/ 0 w 863"/>
                  <a:gd name="T37" fmla="*/ 1 h 21"/>
                  <a:gd name="T38" fmla="*/ 0 w 863"/>
                  <a:gd name="T39" fmla="*/ 1 h 21"/>
                  <a:gd name="T40" fmla="*/ 0 w 863"/>
                  <a:gd name="T41" fmla="*/ 1 h 21"/>
                  <a:gd name="T42" fmla="*/ 0 w 863"/>
                  <a:gd name="T43" fmla="*/ 1 h 21"/>
                  <a:gd name="T44" fmla="*/ 0 w 863"/>
                  <a:gd name="T45" fmla="*/ 1 h 21"/>
                  <a:gd name="T46" fmla="*/ 0 w 863"/>
                  <a:gd name="T47" fmla="*/ 1 h 21"/>
                  <a:gd name="T48" fmla="*/ 0 w 863"/>
                  <a:gd name="T49" fmla="*/ 1 h 21"/>
                  <a:gd name="T50" fmla="*/ 0 w 863"/>
                  <a:gd name="T51" fmla="*/ 1 h 21"/>
                  <a:gd name="T52" fmla="*/ 0 w 863"/>
                  <a:gd name="T53" fmla="*/ 0 h 21"/>
                  <a:gd name="T54" fmla="*/ 0 w 863"/>
                  <a:gd name="T55" fmla="*/ 1 h 21"/>
                  <a:gd name="T56" fmla="*/ 0 w 863"/>
                  <a:gd name="T57" fmla="*/ 1 h 21"/>
                  <a:gd name="T58" fmla="*/ 0 w 863"/>
                  <a:gd name="T59" fmla="*/ 1 h 21"/>
                  <a:gd name="T60" fmla="*/ 0 w 863"/>
                  <a:gd name="T61" fmla="*/ 1 h 21"/>
                  <a:gd name="T62" fmla="*/ 0 w 863"/>
                  <a:gd name="T63" fmla="*/ 1 h 21"/>
                  <a:gd name="T64" fmla="*/ 0 w 863"/>
                  <a:gd name="T65" fmla="*/ 1 h 21"/>
                  <a:gd name="T66" fmla="*/ 0 w 863"/>
                  <a:gd name="T67" fmla="*/ 1 h 21"/>
                  <a:gd name="T68" fmla="*/ 0 w 863"/>
                  <a:gd name="T69" fmla="*/ 1 h 21"/>
                  <a:gd name="T70" fmla="*/ 0 w 863"/>
                  <a:gd name="T71" fmla="*/ 0 h 21"/>
                  <a:gd name="T72" fmla="*/ 0 w 863"/>
                  <a:gd name="T73" fmla="*/ 1 h 21"/>
                  <a:gd name="T74" fmla="*/ 0 w 863"/>
                  <a:gd name="T75" fmla="*/ 1 h 21"/>
                  <a:gd name="T76" fmla="*/ 0 w 863"/>
                  <a:gd name="T77" fmla="*/ 1 h 21"/>
                  <a:gd name="T78" fmla="*/ 0 w 863"/>
                  <a:gd name="T79" fmla="*/ 1 h 21"/>
                  <a:gd name="T80" fmla="*/ 0 w 863"/>
                  <a:gd name="T81" fmla="*/ 1 h 21"/>
                  <a:gd name="T82" fmla="*/ 0 w 863"/>
                  <a:gd name="T83" fmla="*/ 1 h 21"/>
                  <a:gd name="T84" fmla="*/ 0 w 863"/>
                  <a:gd name="T85" fmla="*/ 1 h 21"/>
                  <a:gd name="T86" fmla="*/ 0 w 863"/>
                  <a:gd name="T87" fmla="*/ 1 h 21"/>
                  <a:gd name="T88" fmla="*/ 0 w 863"/>
                  <a:gd name="T89" fmla="*/ 0 h 21"/>
                  <a:gd name="T90" fmla="*/ 0 w 863"/>
                  <a:gd name="T91" fmla="*/ 1 h 21"/>
                  <a:gd name="T92" fmla="*/ 0 w 863"/>
                  <a:gd name="T93" fmla="*/ 1 h 21"/>
                  <a:gd name="T94" fmla="*/ 0 w 863"/>
                  <a:gd name="T95" fmla="*/ 1 h 21"/>
                  <a:gd name="T96" fmla="*/ 0 w 863"/>
                  <a:gd name="T97" fmla="*/ 1 h 21"/>
                  <a:gd name="T98" fmla="*/ 0 w 863"/>
                  <a:gd name="T99" fmla="*/ 1 h 21"/>
                  <a:gd name="T100" fmla="*/ 0 w 863"/>
                  <a:gd name="T101" fmla="*/ 1 h 21"/>
                  <a:gd name="T102" fmla="*/ 0 w 863"/>
                  <a:gd name="T103" fmla="*/ 1 h 21"/>
                  <a:gd name="T104" fmla="*/ 0 w 863"/>
                  <a:gd name="T105" fmla="*/ 1 h 21"/>
                  <a:gd name="T106" fmla="*/ 0 w 863"/>
                  <a:gd name="T107" fmla="*/ 0 h 21"/>
                  <a:gd name="T108" fmla="*/ 0 w 863"/>
                  <a:gd name="T109" fmla="*/ 1 h 21"/>
                  <a:gd name="T110" fmla="*/ 0 w 863"/>
                  <a:gd name="T111" fmla="*/ 1 h 21"/>
                  <a:gd name="T112" fmla="*/ 0 w 863"/>
                  <a:gd name="T113" fmla="*/ 1 h 21"/>
                  <a:gd name="T114" fmla="*/ 0 w 863"/>
                  <a:gd name="T115" fmla="*/ 1 h 21"/>
                  <a:gd name="T116" fmla="*/ 0 w 863"/>
                  <a:gd name="T117" fmla="*/ 1 h 21"/>
                  <a:gd name="T118" fmla="*/ 0 w 863"/>
                  <a:gd name="T119" fmla="*/ 1 h 21"/>
                  <a:gd name="T120" fmla="*/ 0 w 863"/>
                  <a:gd name="T121" fmla="*/ 1 h 21"/>
                  <a:gd name="T122" fmla="*/ 0 w 863"/>
                  <a:gd name="T123" fmla="*/ 1 h 21"/>
                  <a:gd name="T124" fmla="*/ 0 w 863"/>
                  <a:gd name="T125" fmla="*/ 0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3"/>
                  <a:gd name="T190" fmla="*/ 0 h 21"/>
                  <a:gd name="T191" fmla="*/ 863 w 863"/>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3" h="21">
                    <a:moveTo>
                      <a:pt x="11" y="0"/>
                    </a:moveTo>
                    <a:lnTo>
                      <a:pt x="32" y="0"/>
                    </a:lnTo>
                    <a:lnTo>
                      <a:pt x="35" y="0"/>
                    </a:lnTo>
                    <a:lnTo>
                      <a:pt x="36" y="1"/>
                    </a:lnTo>
                    <a:lnTo>
                      <a:pt x="39" y="2"/>
                    </a:lnTo>
                    <a:lnTo>
                      <a:pt x="40" y="4"/>
                    </a:lnTo>
                    <a:lnTo>
                      <a:pt x="41" y="5"/>
                    </a:lnTo>
                    <a:lnTo>
                      <a:pt x="43" y="6"/>
                    </a:lnTo>
                    <a:lnTo>
                      <a:pt x="43" y="9"/>
                    </a:lnTo>
                    <a:lnTo>
                      <a:pt x="43" y="10"/>
                    </a:lnTo>
                    <a:lnTo>
                      <a:pt x="43" y="13"/>
                    </a:lnTo>
                    <a:lnTo>
                      <a:pt x="43" y="14"/>
                    </a:lnTo>
                    <a:lnTo>
                      <a:pt x="41" y="17"/>
                    </a:lnTo>
                    <a:lnTo>
                      <a:pt x="40" y="18"/>
                    </a:lnTo>
                    <a:lnTo>
                      <a:pt x="39" y="20"/>
                    </a:lnTo>
                    <a:lnTo>
                      <a:pt x="36" y="21"/>
                    </a:lnTo>
                    <a:lnTo>
                      <a:pt x="35" y="21"/>
                    </a:lnTo>
                    <a:lnTo>
                      <a:pt x="32" y="21"/>
                    </a:lnTo>
                    <a:lnTo>
                      <a:pt x="11" y="21"/>
                    </a:lnTo>
                    <a:lnTo>
                      <a:pt x="9" y="21"/>
                    </a:lnTo>
                    <a:lnTo>
                      <a:pt x="7" y="21"/>
                    </a:lnTo>
                    <a:lnTo>
                      <a:pt x="5" y="20"/>
                    </a:lnTo>
                    <a:lnTo>
                      <a:pt x="4" y="18"/>
                    </a:lnTo>
                    <a:lnTo>
                      <a:pt x="3" y="17"/>
                    </a:lnTo>
                    <a:lnTo>
                      <a:pt x="1" y="14"/>
                    </a:lnTo>
                    <a:lnTo>
                      <a:pt x="0" y="13"/>
                    </a:lnTo>
                    <a:lnTo>
                      <a:pt x="0" y="10"/>
                    </a:lnTo>
                    <a:lnTo>
                      <a:pt x="0" y="9"/>
                    </a:lnTo>
                    <a:lnTo>
                      <a:pt x="1" y="6"/>
                    </a:lnTo>
                    <a:lnTo>
                      <a:pt x="3" y="5"/>
                    </a:lnTo>
                    <a:lnTo>
                      <a:pt x="4" y="4"/>
                    </a:lnTo>
                    <a:lnTo>
                      <a:pt x="5" y="2"/>
                    </a:lnTo>
                    <a:lnTo>
                      <a:pt x="7" y="1"/>
                    </a:lnTo>
                    <a:lnTo>
                      <a:pt x="9" y="0"/>
                    </a:lnTo>
                    <a:lnTo>
                      <a:pt x="11" y="0"/>
                    </a:lnTo>
                    <a:close/>
                    <a:moveTo>
                      <a:pt x="75" y="0"/>
                    </a:moveTo>
                    <a:lnTo>
                      <a:pt x="96" y="0"/>
                    </a:lnTo>
                    <a:lnTo>
                      <a:pt x="98" y="0"/>
                    </a:lnTo>
                    <a:lnTo>
                      <a:pt x="100" y="1"/>
                    </a:lnTo>
                    <a:lnTo>
                      <a:pt x="102" y="2"/>
                    </a:lnTo>
                    <a:lnTo>
                      <a:pt x="104" y="4"/>
                    </a:lnTo>
                    <a:lnTo>
                      <a:pt x="105" y="5"/>
                    </a:lnTo>
                    <a:lnTo>
                      <a:pt x="106" y="6"/>
                    </a:lnTo>
                    <a:lnTo>
                      <a:pt x="106" y="9"/>
                    </a:lnTo>
                    <a:lnTo>
                      <a:pt x="106" y="10"/>
                    </a:lnTo>
                    <a:lnTo>
                      <a:pt x="106" y="13"/>
                    </a:lnTo>
                    <a:lnTo>
                      <a:pt x="106" y="14"/>
                    </a:lnTo>
                    <a:lnTo>
                      <a:pt x="105" y="17"/>
                    </a:lnTo>
                    <a:lnTo>
                      <a:pt x="104" y="18"/>
                    </a:lnTo>
                    <a:lnTo>
                      <a:pt x="102" y="20"/>
                    </a:lnTo>
                    <a:lnTo>
                      <a:pt x="100" y="21"/>
                    </a:lnTo>
                    <a:lnTo>
                      <a:pt x="98" y="21"/>
                    </a:lnTo>
                    <a:lnTo>
                      <a:pt x="96" y="21"/>
                    </a:lnTo>
                    <a:lnTo>
                      <a:pt x="75" y="21"/>
                    </a:lnTo>
                    <a:lnTo>
                      <a:pt x="73" y="21"/>
                    </a:lnTo>
                    <a:lnTo>
                      <a:pt x="71" y="21"/>
                    </a:lnTo>
                    <a:lnTo>
                      <a:pt x="69" y="20"/>
                    </a:lnTo>
                    <a:lnTo>
                      <a:pt x="68" y="18"/>
                    </a:lnTo>
                    <a:lnTo>
                      <a:pt x="67" y="17"/>
                    </a:lnTo>
                    <a:lnTo>
                      <a:pt x="65" y="14"/>
                    </a:lnTo>
                    <a:lnTo>
                      <a:pt x="64" y="13"/>
                    </a:lnTo>
                    <a:lnTo>
                      <a:pt x="64" y="10"/>
                    </a:lnTo>
                    <a:lnTo>
                      <a:pt x="64" y="9"/>
                    </a:lnTo>
                    <a:lnTo>
                      <a:pt x="65" y="6"/>
                    </a:lnTo>
                    <a:lnTo>
                      <a:pt x="67" y="5"/>
                    </a:lnTo>
                    <a:lnTo>
                      <a:pt x="68" y="4"/>
                    </a:lnTo>
                    <a:lnTo>
                      <a:pt x="69" y="2"/>
                    </a:lnTo>
                    <a:lnTo>
                      <a:pt x="71" y="1"/>
                    </a:lnTo>
                    <a:lnTo>
                      <a:pt x="73" y="0"/>
                    </a:lnTo>
                    <a:lnTo>
                      <a:pt x="75" y="0"/>
                    </a:lnTo>
                    <a:close/>
                    <a:moveTo>
                      <a:pt x="138" y="0"/>
                    </a:moveTo>
                    <a:lnTo>
                      <a:pt x="159" y="0"/>
                    </a:lnTo>
                    <a:lnTo>
                      <a:pt x="162" y="0"/>
                    </a:lnTo>
                    <a:lnTo>
                      <a:pt x="163" y="1"/>
                    </a:lnTo>
                    <a:lnTo>
                      <a:pt x="166" y="2"/>
                    </a:lnTo>
                    <a:lnTo>
                      <a:pt x="167" y="4"/>
                    </a:lnTo>
                    <a:lnTo>
                      <a:pt x="169" y="5"/>
                    </a:lnTo>
                    <a:lnTo>
                      <a:pt x="170" y="6"/>
                    </a:lnTo>
                    <a:lnTo>
                      <a:pt x="170" y="9"/>
                    </a:lnTo>
                    <a:lnTo>
                      <a:pt x="170" y="10"/>
                    </a:lnTo>
                    <a:lnTo>
                      <a:pt x="170" y="13"/>
                    </a:lnTo>
                    <a:lnTo>
                      <a:pt x="170" y="14"/>
                    </a:lnTo>
                    <a:lnTo>
                      <a:pt x="169" y="17"/>
                    </a:lnTo>
                    <a:lnTo>
                      <a:pt x="167" y="18"/>
                    </a:lnTo>
                    <a:lnTo>
                      <a:pt x="166" y="20"/>
                    </a:lnTo>
                    <a:lnTo>
                      <a:pt x="163" y="21"/>
                    </a:lnTo>
                    <a:lnTo>
                      <a:pt x="162" y="21"/>
                    </a:lnTo>
                    <a:lnTo>
                      <a:pt x="159" y="21"/>
                    </a:lnTo>
                    <a:lnTo>
                      <a:pt x="138" y="21"/>
                    </a:lnTo>
                    <a:lnTo>
                      <a:pt x="137" y="21"/>
                    </a:lnTo>
                    <a:lnTo>
                      <a:pt x="134" y="21"/>
                    </a:lnTo>
                    <a:lnTo>
                      <a:pt x="133" y="20"/>
                    </a:lnTo>
                    <a:lnTo>
                      <a:pt x="132" y="18"/>
                    </a:lnTo>
                    <a:lnTo>
                      <a:pt x="130" y="17"/>
                    </a:lnTo>
                    <a:lnTo>
                      <a:pt x="129" y="14"/>
                    </a:lnTo>
                    <a:lnTo>
                      <a:pt x="128" y="13"/>
                    </a:lnTo>
                    <a:lnTo>
                      <a:pt x="128" y="10"/>
                    </a:lnTo>
                    <a:lnTo>
                      <a:pt x="128" y="9"/>
                    </a:lnTo>
                    <a:lnTo>
                      <a:pt x="129" y="6"/>
                    </a:lnTo>
                    <a:lnTo>
                      <a:pt x="130" y="5"/>
                    </a:lnTo>
                    <a:lnTo>
                      <a:pt x="132" y="4"/>
                    </a:lnTo>
                    <a:lnTo>
                      <a:pt x="133" y="2"/>
                    </a:lnTo>
                    <a:lnTo>
                      <a:pt x="134" y="1"/>
                    </a:lnTo>
                    <a:lnTo>
                      <a:pt x="137" y="0"/>
                    </a:lnTo>
                    <a:lnTo>
                      <a:pt x="138" y="0"/>
                    </a:lnTo>
                    <a:close/>
                    <a:moveTo>
                      <a:pt x="202" y="0"/>
                    </a:moveTo>
                    <a:lnTo>
                      <a:pt x="223" y="0"/>
                    </a:lnTo>
                    <a:lnTo>
                      <a:pt x="226" y="0"/>
                    </a:lnTo>
                    <a:lnTo>
                      <a:pt x="227" y="1"/>
                    </a:lnTo>
                    <a:lnTo>
                      <a:pt x="230" y="2"/>
                    </a:lnTo>
                    <a:lnTo>
                      <a:pt x="231" y="4"/>
                    </a:lnTo>
                    <a:lnTo>
                      <a:pt x="233" y="5"/>
                    </a:lnTo>
                    <a:lnTo>
                      <a:pt x="234" y="6"/>
                    </a:lnTo>
                    <a:lnTo>
                      <a:pt x="234" y="9"/>
                    </a:lnTo>
                    <a:lnTo>
                      <a:pt x="234" y="10"/>
                    </a:lnTo>
                    <a:lnTo>
                      <a:pt x="234" y="13"/>
                    </a:lnTo>
                    <a:lnTo>
                      <a:pt x="234" y="14"/>
                    </a:lnTo>
                    <a:lnTo>
                      <a:pt x="233" y="17"/>
                    </a:lnTo>
                    <a:lnTo>
                      <a:pt x="231" y="18"/>
                    </a:lnTo>
                    <a:lnTo>
                      <a:pt x="230" y="20"/>
                    </a:lnTo>
                    <a:lnTo>
                      <a:pt x="227" y="21"/>
                    </a:lnTo>
                    <a:lnTo>
                      <a:pt x="226" y="21"/>
                    </a:lnTo>
                    <a:lnTo>
                      <a:pt x="223" y="21"/>
                    </a:lnTo>
                    <a:lnTo>
                      <a:pt x="202" y="21"/>
                    </a:lnTo>
                    <a:lnTo>
                      <a:pt x="201" y="21"/>
                    </a:lnTo>
                    <a:lnTo>
                      <a:pt x="198" y="21"/>
                    </a:lnTo>
                    <a:lnTo>
                      <a:pt x="197" y="20"/>
                    </a:lnTo>
                    <a:lnTo>
                      <a:pt x="195" y="18"/>
                    </a:lnTo>
                    <a:lnTo>
                      <a:pt x="194" y="17"/>
                    </a:lnTo>
                    <a:lnTo>
                      <a:pt x="193" y="14"/>
                    </a:lnTo>
                    <a:lnTo>
                      <a:pt x="191" y="13"/>
                    </a:lnTo>
                    <a:lnTo>
                      <a:pt x="191" y="10"/>
                    </a:lnTo>
                    <a:lnTo>
                      <a:pt x="191" y="9"/>
                    </a:lnTo>
                    <a:lnTo>
                      <a:pt x="193" y="6"/>
                    </a:lnTo>
                    <a:lnTo>
                      <a:pt x="194" y="5"/>
                    </a:lnTo>
                    <a:lnTo>
                      <a:pt x="195" y="4"/>
                    </a:lnTo>
                    <a:lnTo>
                      <a:pt x="197" y="2"/>
                    </a:lnTo>
                    <a:lnTo>
                      <a:pt x="198" y="1"/>
                    </a:lnTo>
                    <a:lnTo>
                      <a:pt x="201" y="0"/>
                    </a:lnTo>
                    <a:lnTo>
                      <a:pt x="202" y="0"/>
                    </a:lnTo>
                    <a:close/>
                    <a:moveTo>
                      <a:pt x="266" y="0"/>
                    </a:moveTo>
                    <a:lnTo>
                      <a:pt x="287" y="0"/>
                    </a:lnTo>
                    <a:lnTo>
                      <a:pt x="290" y="0"/>
                    </a:lnTo>
                    <a:lnTo>
                      <a:pt x="291" y="1"/>
                    </a:lnTo>
                    <a:lnTo>
                      <a:pt x="294" y="2"/>
                    </a:lnTo>
                    <a:lnTo>
                      <a:pt x="295" y="4"/>
                    </a:lnTo>
                    <a:lnTo>
                      <a:pt x="296" y="5"/>
                    </a:lnTo>
                    <a:lnTo>
                      <a:pt x="298" y="6"/>
                    </a:lnTo>
                    <a:lnTo>
                      <a:pt x="298" y="9"/>
                    </a:lnTo>
                    <a:lnTo>
                      <a:pt x="298" y="10"/>
                    </a:lnTo>
                    <a:lnTo>
                      <a:pt x="298" y="13"/>
                    </a:lnTo>
                    <a:lnTo>
                      <a:pt x="298" y="14"/>
                    </a:lnTo>
                    <a:lnTo>
                      <a:pt x="296" y="17"/>
                    </a:lnTo>
                    <a:lnTo>
                      <a:pt x="295" y="18"/>
                    </a:lnTo>
                    <a:lnTo>
                      <a:pt x="294" y="20"/>
                    </a:lnTo>
                    <a:lnTo>
                      <a:pt x="291" y="21"/>
                    </a:lnTo>
                    <a:lnTo>
                      <a:pt x="290" y="21"/>
                    </a:lnTo>
                    <a:lnTo>
                      <a:pt x="287" y="21"/>
                    </a:lnTo>
                    <a:lnTo>
                      <a:pt x="266" y="21"/>
                    </a:lnTo>
                    <a:lnTo>
                      <a:pt x="264" y="21"/>
                    </a:lnTo>
                    <a:lnTo>
                      <a:pt x="262" y="21"/>
                    </a:lnTo>
                    <a:lnTo>
                      <a:pt x="260" y="20"/>
                    </a:lnTo>
                    <a:lnTo>
                      <a:pt x="259" y="18"/>
                    </a:lnTo>
                    <a:lnTo>
                      <a:pt x="258" y="17"/>
                    </a:lnTo>
                    <a:lnTo>
                      <a:pt x="256" y="14"/>
                    </a:lnTo>
                    <a:lnTo>
                      <a:pt x="255" y="13"/>
                    </a:lnTo>
                    <a:lnTo>
                      <a:pt x="255" y="10"/>
                    </a:lnTo>
                    <a:lnTo>
                      <a:pt x="255" y="9"/>
                    </a:lnTo>
                    <a:lnTo>
                      <a:pt x="256" y="6"/>
                    </a:lnTo>
                    <a:lnTo>
                      <a:pt x="258" y="5"/>
                    </a:lnTo>
                    <a:lnTo>
                      <a:pt x="259" y="4"/>
                    </a:lnTo>
                    <a:lnTo>
                      <a:pt x="260" y="2"/>
                    </a:lnTo>
                    <a:lnTo>
                      <a:pt x="262" y="1"/>
                    </a:lnTo>
                    <a:lnTo>
                      <a:pt x="264" y="0"/>
                    </a:lnTo>
                    <a:lnTo>
                      <a:pt x="266" y="0"/>
                    </a:lnTo>
                    <a:close/>
                    <a:moveTo>
                      <a:pt x="329" y="0"/>
                    </a:moveTo>
                    <a:lnTo>
                      <a:pt x="351" y="0"/>
                    </a:lnTo>
                    <a:lnTo>
                      <a:pt x="353" y="0"/>
                    </a:lnTo>
                    <a:lnTo>
                      <a:pt x="355" y="1"/>
                    </a:lnTo>
                    <a:lnTo>
                      <a:pt x="357" y="2"/>
                    </a:lnTo>
                    <a:lnTo>
                      <a:pt x="359" y="4"/>
                    </a:lnTo>
                    <a:lnTo>
                      <a:pt x="360" y="5"/>
                    </a:lnTo>
                    <a:lnTo>
                      <a:pt x="361" y="6"/>
                    </a:lnTo>
                    <a:lnTo>
                      <a:pt x="361" y="9"/>
                    </a:lnTo>
                    <a:lnTo>
                      <a:pt x="361" y="10"/>
                    </a:lnTo>
                    <a:lnTo>
                      <a:pt x="361" y="13"/>
                    </a:lnTo>
                    <a:lnTo>
                      <a:pt x="361" y="14"/>
                    </a:lnTo>
                    <a:lnTo>
                      <a:pt x="360" y="17"/>
                    </a:lnTo>
                    <a:lnTo>
                      <a:pt x="359" y="18"/>
                    </a:lnTo>
                    <a:lnTo>
                      <a:pt x="357" y="20"/>
                    </a:lnTo>
                    <a:lnTo>
                      <a:pt x="355" y="21"/>
                    </a:lnTo>
                    <a:lnTo>
                      <a:pt x="353" y="21"/>
                    </a:lnTo>
                    <a:lnTo>
                      <a:pt x="351" y="21"/>
                    </a:lnTo>
                    <a:lnTo>
                      <a:pt x="329" y="21"/>
                    </a:lnTo>
                    <a:lnTo>
                      <a:pt x="328" y="21"/>
                    </a:lnTo>
                    <a:lnTo>
                      <a:pt x="325" y="21"/>
                    </a:lnTo>
                    <a:lnTo>
                      <a:pt x="324" y="20"/>
                    </a:lnTo>
                    <a:lnTo>
                      <a:pt x="323" y="18"/>
                    </a:lnTo>
                    <a:lnTo>
                      <a:pt x="321" y="17"/>
                    </a:lnTo>
                    <a:lnTo>
                      <a:pt x="320" y="14"/>
                    </a:lnTo>
                    <a:lnTo>
                      <a:pt x="319" y="13"/>
                    </a:lnTo>
                    <a:lnTo>
                      <a:pt x="319" y="10"/>
                    </a:lnTo>
                    <a:lnTo>
                      <a:pt x="319" y="9"/>
                    </a:lnTo>
                    <a:lnTo>
                      <a:pt x="320" y="6"/>
                    </a:lnTo>
                    <a:lnTo>
                      <a:pt x="321" y="5"/>
                    </a:lnTo>
                    <a:lnTo>
                      <a:pt x="323" y="4"/>
                    </a:lnTo>
                    <a:lnTo>
                      <a:pt x="324" y="2"/>
                    </a:lnTo>
                    <a:lnTo>
                      <a:pt x="325" y="1"/>
                    </a:lnTo>
                    <a:lnTo>
                      <a:pt x="328" y="0"/>
                    </a:lnTo>
                    <a:lnTo>
                      <a:pt x="329" y="0"/>
                    </a:lnTo>
                    <a:close/>
                    <a:moveTo>
                      <a:pt x="393" y="0"/>
                    </a:moveTo>
                    <a:lnTo>
                      <a:pt x="414" y="0"/>
                    </a:lnTo>
                    <a:lnTo>
                      <a:pt x="417" y="0"/>
                    </a:lnTo>
                    <a:lnTo>
                      <a:pt x="418" y="1"/>
                    </a:lnTo>
                    <a:lnTo>
                      <a:pt x="421" y="2"/>
                    </a:lnTo>
                    <a:lnTo>
                      <a:pt x="422" y="4"/>
                    </a:lnTo>
                    <a:lnTo>
                      <a:pt x="424" y="5"/>
                    </a:lnTo>
                    <a:lnTo>
                      <a:pt x="425" y="6"/>
                    </a:lnTo>
                    <a:lnTo>
                      <a:pt x="425" y="9"/>
                    </a:lnTo>
                    <a:lnTo>
                      <a:pt x="425" y="10"/>
                    </a:lnTo>
                    <a:lnTo>
                      <a:pt x="425" y="13"/>
                    </a:lnTo>
                    <a:lnTo>
                      <a:pt x="425" y="14"/>
                    </a:lnTo>
                    <a:lnTo>
                      <a:pt x="424" y="17"/>
                    </a:lnTo>
                    <a:lnTo>
                      <a:pt x="422" y="18"/>
                    </a:lnTo>
                    <a:lnTo>
                      <a:pt x="421" y="20"/>
                    </a:lnTo>
                    <a:lnTo>
                      <a:pt x="418" y="21"/>
                    </a:lnTo>
                    <a:lnTo>
                      <a:pt x="417" y="21"/>
                    </a:lnTo>
                    <a:lnTo>
                      <a:pt x="414" y="21"/>
                    </a:lnTo>
                    <a:lnTo>
                      <a:pt x="393" y="21"/>
                    </a:lnTo>
                    <a:lnTo>
                      <a:pt x="392" y="21"/>
                    </a:lnTo>
                    <a:lnTo>
                      <a:pt x="389" y="21"/>
                    </a:lnTo>
                    <a:lnTo>
                      <a:pt x="388" y="20"/>
                    </a:lnTo>
                    <a:lnTo>
                      <a:pt x="387" y="18"/>
                    </a:lnTo>
                    <a:lnTo>
                      <a:pt x="385" y="17"/>
                    </a:lnTo>
                    <a:lnTo>
                      <a:pt x="384" y="14"/>
                    </a:lnTo>
                    <a:lnTo>
                      <a:pt x="383" y="13"/>
                    </a:lnTo>
                    <a:lnTo>
                      <a:pt x="383" y="10"/>
                    </a:lnTo>
                    <a:lnTo>
                      <a:pt x="383" y="9"/>
                    </a:lnTo>
                    <a:lnTo>
                      <a:pt x="384" y="6"/>
                    </a:lnTo>
                    <a:lnTo>
                      <a:pt x="385" y="5"/>
                    </a:lnTo>
                    <a:lnTo>
                      <a:pt x="387" y="4"/>
                    </a:lnTo>
                    <a:lnTo>
                      <a:pt x="388" y="2"/>
                    </a:lnTo>
                    <a:lnTo>
                      <a:pt x="389" y="1"/>
                    </a:lnTo>
                    <a:lnTo>
                      <a:pt x="392" y="0"/>
                    </a:lnTo>
                    <a:lnTo>
                      <a:pt x="393" y="0"/>
                    </a:lnTo>
                    <a:close/>
                    <a:moveTo>
                      <a:pt x="457" y="0"/>
                    </a:moveTo>
                    <a:lnTo>
                      <a:pt x="478" y="0"/>
                    </a:lnTo>
                    <a:lnTo>
                      <a:pt x="481" y="0"/>
                    </a:lnTo>
                    <a:lnTo>
                      <a:pt x="482" y="1"/>
                    </a:lnTo>
                    <a:lnTo>
                      <a:pt x="485" y="2"/>
                    </a:lnTo>
                    <a:lnTo>
                      <a:pt x="486" y="4"/>
                    </a:lnTo>
                    <a:lnTo>
                      <a:pt x="487" y="5"/>
                    </a:lnTo>
                    <a:lnTo>
                      <a:pt x="489" y="6"/>
                    </a:lnTo>
                    <a:lnTo>
                      <a:pt x="489" y="9"/>
                    </a:lnTo>
                    <a:lnTo>
                      <a:pt x="489" y="10"/>
                    </a:lnTo>
                    <a:lnTo>
                      <a:pt x="489" y="13"/>
                    </a:lnTo>
                    <a:lnTo>
                      <a:pt x="489" y="14"/>
                    </a:lnTo>
                    <a:lnTo>
                      <a:pt x="487" y="17"/>
                    </a:lnTo>
                    <a:lnTo>
                      <a:pt x="486" y="18"/>
                    </a:lnTo>
                    <a:lnTo>
                      <a:pt x="485" y="20"/>
                    </a:lnTo>
                    <a:lnTo>
                      <a:pt x="482" y="21"/>
                    </a:lnTo>
                    <a:lnTo>
                      <a:pt x="481" y="21"/>
                    </a:lnTo>
                    <a:lnTo>
                      <a:pt x="478" y="21"/>
                    </a:lnTo>
                    <a:lnTo>
                      <a:pt x="457" y="21"/>
                    </a:lnTo>
                    <a:lnTo>
                      <a:pt x="456" y="21"/>
                    </a:lnTo>
                    <a:lnTo>
                      <a:pt x="453" y="21"/>
                    </a:lnTo>
                    <a:lnTo>
                      <a:pt x="452" y="20"/>
                    </a:lnTo>
                    <a:lnTo>
                      <a:pt x="450" y="18"/>
                    </a:lnTo>
                    <a:lnTo>
                      <a:pt x="449" y="17"/>
                    </a:lnTo>
                    <a:lnTo>
                      <a:pt x="448" y="14"/>
                    </a:lnTo>
                    <a:lnTo>
                      <a:pt x="446" y="13"/>
                    </a:lnTo>
                    <a:lnTo>
                      <a:pt x="446" y="10"/>
                    </a:lnTo>
                    <a:lnTo>
                      <a:pt x="446" y="9"/>
                    </a:lnTo>
                    <a:lnTo>
                      <a:pt x="448" y="6"/>
                    </a:lnTo>
                    <a:lnTo>
                      <a:pt x="449" y="5"/>
                    </a:lnTo>
                    <a:lnTo>
                      <a:pt x="450" y="4"/>
                    </a:lnTo>
                    <a:lnTo>
                      <a:pt x="452" y="2"/>
                    </a:lnTo>
                    <a:lnTo>
                      <a:pt x="453" y="1"/>
                    </a:lnTo>
                    <a:lnTo>
                      <a:pt x="456" y="0"/>
                    </a:lnTo>
                    <a:lnTo>
                      <a:pt x="457" y="0"/>
                    </a:lnTo>
                    <a:close/>
                    <a:moveTo>
                      <a:pt x="521" y="0"/>
                    </a:moveTo>
                    <a:lnTo>
                      <a:pt x="542" y="0"/>
                    </a:lnTo>
                    <a:lnTo>
                      <a:pt x="544" y="0"/>
                    </a:lnTo>
                    <a:lnTo>
                      <a:pt x="546" y="1"/>
                    </a:lnTo>
                    <a:lnTo>
                      <a:pt x="548" y="2"/>
                    </a:lnTo>
                    <a:lnTo>
                      <a:pt x="550" y="4"/>
                    </a:lnTo>
                    <a:lnTo>
                      <a:pt x="551" y="5"/>
                    </a:lnTo>
                    <a:lnTo>
                      <a:pt x="552" y="6"/>
                    </a:lnTo>
                    <a:lnTo>
                      <a:pt x="552" y="9"/>
                    </a:lnTo>
                    <a:lnTo>
                      <a:pt x="552" y="10"/>
                    </a:lnTo>
                    <a:lnTo>
                      <a:pt x="552" y="13"/>
                    </a:lnTo>
                    <a:lnTo>
                      <a:pt x="552" y="14"/>
                    </a:lnTo>
                    <a:lnTo>
                      <a:pt x="551" y="17"/>
                    </a:lnTo>
                    <a:lnTo>
                      <a:pt x="550" y="18"/>
                    </a:lnTo>
                    <a:lnTo>
                      <a:pt x="548" y="20"/>
                    </a:lnTo>
                    <a:lnTo>
                      <a:pt x="546" y="21"/>
                    </a:lnTo>
                    <a:lnTo>
                      <a:pt x="544" y="21"/>
                    </a:lnTo>
                    <a:lnTo>
                      <a:pt x="542" y="21"/>
                    </a:lnTo>
                    <a:lnTo>
                      <a:pt x="521" y="21"/>
                    </a:lnTo>
                    <a:lnTo>
                      <a:pt x="519" y="21"/>
                    </a:lnTo>
                    <a:lnTo>
                      <a:pt x="517" y="21"/>
                    </a:lnTo>
                    <a:lnTo>
                      <a:pt x="515" y="20"/>
                    </a:lnTo>
                    <a:lnTo>
                      <a:pt x="514" y="18"/>
                    </a:lnTo>
                    <a:lnTo>
                      <a:pt x="513" y="17"/>
                    </a:lnTo>
                    <a:lnTo>
                      <a:pt x="511" y="14"/>
                    </a:lnTo>
                    <a:lnTo>
                      <a:pt x="510" y="13"/>
                    </a:lnTo>
                    <a:lnTo>
                      <a:pt x="510" y="10"/>
                    </a:lnTo>
                    <a:lnTo>
                      <a:pt x="510" y="9"/>
                    </a:lnTo>
                    <a:lnTo>
                      <a:pt x="511" y="6"/>
                    </a:lnTo>
                    <a:lnTo>
                      <a:pt x="513" y="5"/>
                    </a:lnTo>
                    <a:lnTo>
                      <a:pt x="514" y="4"/>
                    </a:lnTo>
                    <a:lnTo>
                      <a:pt x="515" y="2"/>
                    </a:lnTo>
                    <a:lnTo>
                      <a:pt x="517" y="1"/>
                    </a:lnTo>
                    <a:lnTo>
                      <a:pt x="519" y="0"/>
                    </a:lnTo>
                    <a:lnTo>
                      <a:pt x="521" y="0"/>
                    </a:lnTo>
                    <a:close/>
                    <a:moveTo>
                      <a:pt x="584" y="0"/>
                    </a:moveTo>
                    <a:lnTo>
                      <a:pt x="606" y="0"/>
                    </a:lnTo>
                    <a:lnTo>
                      <a:pt x="608" y="0"/>
                    </a:lnTo>
                    <a:lnTo>
                      <a:pt x="610" y="1"/>
                    </a:lnTo>
                    <a:lnTo>
                      <a:pt x="612" y="2"/>
                    </a:lnTo>
                    <a:lnTo>
                      <a:pt x="614" y="4"/>
                    </a:lnTo>
                    <a:lnTo>
                      <a:pt x="615" y="5"/>
                    </a:lnTo>
                    <a:lnTo>
                      <a:pt x="616" y="6"/>
                    </a:lnTo>
                    <a:lnTo>
                      <a:pt x="616" y="9"/>
                    </a:lnTo>
                    <a:lnTo>
                      <a:pt x="616" y="10"/>
                    </a:lnTo>
                    <a:lnTo>
                      <a:pt x="616" y="13"/>
                    </a:lnTo>
                    <a:lnTo>
                      <a:pt x="616" y="14"/>
                    </a:lnTo>
                    <a:lnTo>
                      <a:pt x="615" y="17"/>
                    </a:lnTo>
                    <a:lnTo>
                      <a:pt x="614" y="18"/>
                    </a:lnTo>
                    <a:lnTo>
                      <a:pt x="612" y="20"/>
                    </a:lnTo>
                    <a:lnTo>
                      <a:pt x="610" y="21"/>
                    </a:lnTo>
                    <a:lnTo>
                      <a:pt x="608" y="21"/>
                    </a:lnTo>
                    <a:lnTo>
                      <a:pt x="606" y="21"/>
                    </a:lnTo>
                    <a:lnTo>
                      <a:pt x="584" y="21"/>
                    </a:lnTo>
                    <a:lnTo>
                      <a:pt x="583" y="21"/>
                    </a:lnTo>
                    <a:lnTo>
                      <a:pt x="580" y="21"/>
                    </a:lnTo>
                    <a:lnTo>
                      <a:pt x="579" y="20"/>
                    </a:lnTo>
                    <a:lnTo>
                      <a:pt x="578" y="18"/>
                    </a:lnTo>
                    <a:lnTo>
                      <a:pt x="576" y="17"/>
                    </a:lnTo>
                    <a:lnTo>
                      <a:pt x="575" y="14"/>
                    </a:lnTo>
                    <a:lnTo>
                      <a:pt x="574" y="13"/>
                    </a:lnTo>
                    <a:lnTo>
                      <a:pt x="574" y="10"/>
                    </a:lnTo>
                    <a:lnTo>
                      <a:pt x="574" y="9"/>
                    </a:lnTo>
                    <a:lnTo>
                      <a:pt x="575" y="6"/>
                    </a:lnTo>
                    <a:lnTo>
                      <a:pt x="576" y="5"/>
                    </a:lnTo>
                    <a:lnTo>
                      <a:pt x="578" y="4"/>
                    </a:lnTo>
                    <a:lnTo>
                      <a:pt x="579" y="2"/>
                    </a:lnTo>
                    <a:lnTo>
                      <a:pt x="580" y="1"/>
                    </a:lnTo>
                    <a:lnTo>
                      <a:pt x="583" y="0"/>
                    </a:lnTo>
                    <a:lnTo>
                      <a:pt x="584" y="0"/>
                    </a:lnTo>
                    <a:close/>
                    <a:moveTo>
                      <a:pt x="648" y="0"/>
                    </a:moveTo>
                    <a:lnTo>
                      <a:pt x="669" y="0"/>
                    </a:lnTo>
                    <a:lnTo>
                      <a:pt x="672" y="0"/>
                    </a:lnTo>
                    <a:lnTo>
                      <a:pt x="673" y="1"/>
                    </a:lnTo>
                    <a:lnTo>
                      <a:pt x="676" y="2"/>
                    </a:lnTo>
                    <a:lnTo>
                      <a:pt x="677" y="4"/>
                    </a:lnTo>
                    <a:lnTo>
                      <a:pt x="679" y="5"/>
                    </a:lnTo>
                    <a:lnTo>
                      <a:pt x="680" y="6"/>
                    </a:lnTo>
                    <a:lnTo>
                      <a:pt x="680" y="9"/>
                    </a:lnTo>
                    <a:lnTo>
                      <a:pt x="680" y="10"/>
                    </a:lnTo>
                    <a:lnTo>
                      <a:pt x="680" y="13"/>
                    </a:lnTo>
                    <a:lnTo>
                      <a:pt x="680" y="14"/>
                    </a:lnTo>
                    <a:lnTo>
                      <a:pt x="679" y="17"/>
                    </a:lnTo>
                    <a:lnTo>
                      <a:pt x="677" y="18"/>
                    </a:lnTo>
                    <a:lnTo>
                      <a:pt x="676" y="20"/>
                    </a:lnTo>
                    <a:lnTo>
                      <a:pt x="673" y="21"/>
                    </a:lnTo>
                    <a:lnTo>
                      <a:pt x="672" y="21"/>
                    </a:lnTo>
                    <a:lnTo>
                      <a:pt x="669" y="21"/>
                    </a:lnTo>
                    <a:lnTo>
                      <a:pt x="648" y="21"/>
                    </a:lnTo>
                    <a:lnTo>
                      <a:pt x="647" y="21"/>
                    </a:lnTo>
                    <a:lnTo>
                      <a:pt x="644" y="21"/>
                    </a:lnTo>
                    <a:lnTo>
                      <a:pt x="643" y="20"/>
                    </a:lnTo>
                    <a:lnTo>
                      <a:pt x="641" y="18"/>
                    </a:lnTo>
                    <a:lnTo>
                      <a:pt x="640" y="17"/>
                    </a:lnTo>
                    <a:lnTo>
                      <a:pt x="639" y="14"/>
                    </a:lnTo>
                    <a:lnTo>
                      <a:pt x="637" y="13"/>
                    </a:lnTo>
                    <a:lnTo>
                      <a:pt x="637" y="10"/>
                    </a:lnTo>
                    <a:lnTo>
                      <a:pt x="637" y="9"/>
                    </a:lnTo>
                    <a:lnTo>
                      <a:pt x="639" y="6"/>
                    </a:lnTo>
                    <a:lnTo>
                      <a:pt x="640" y="5"/>
                    </a:lnTo>
                    <a:lnTo>
                      <a:pt x="641" y="4"/>
                    </a:lnTo>
                    <a:lnTo>
                      <a:pt x="643" y="2"/>
                    </a:lnTo>
                    <a:lnTo>
                      <a:pt x="644" y="1"/>
                    </a:lnTo>
                    <a:lnTo>
                      <a:pt x="647" y="0"/>
                    </a:lnTo>
                    <a:lnTo>
                      <a:pt x="648" y="0"/>
                    </a:lnTo>
                    <a:close/>
                    <a:moveTo>
                      <a:pt x="712" y="0"/>
                    </a:moveTo>
                    <a:lnTo>
                      <a:pt x="733" y="0"/>
                    </a:lnTo>
                    <a:lnTo>
                      <a:pt x="736" y="0"/>
                    </a:lnTo>
                    <a:lnTo>
                      <a:pt x="737" y="1"/>
                    </a:lnTo>
                    <a:lnTo>
                      <a:pt x="740" y="2"/>
                    </a:lnTo>
                    <a:lnTo>
                      <a:pt x="741" y="4"/>
                    </a:lnTo>
                    <a:lnTo>
                      <a:pt x="742" y="5"/>
                    </a:lnTo>
                    <a:lnTo>
                      <a:pt x="744" y="6"/>
                    </a:lnTo>
                    <a:lnTo>
                      <a:pt x="744" y="9"/>
                    </a:lnTo>
                    <a:lnTo>
                      <a:pt x="744" y="10"/>
                    </a:lnTo>
                    <a:lnTo>
                      <a:pt x="744" y="13"/>
                    </a:lnTo>
                    <a:lnTo>
                      <a:pt x="744" y="14"/>
                    </a:lnTo>
                    <a:lnTo>
                      <a:pt x="742" y="17"/>
                    </a:lnTo>
                    <a:lnTo>
                      <a:pt x="741" y="18"/>
                    </a:lnTo>
                    <a:lnTo>
                      <a:pt x="740" y="20"/>
                    </a:lnTo>
                    <a:lnTo>
                      <a:pt x="737" y="21"/>
                    </a:lnTo>
                    <a:lnTo>
                      <a:pt x="736" y="21"/>
                    </a:lnTo>
                    <a:lnTo>
                      <a:pt x="733" y="21"/>
                    </a:lnTo>
                    <a:lnTo>
                      <a:pt x="712" y="21"/>
                    </a:lnTo>
                    <a:lnTo>
                      <a:pt x="710" y="21"/>
                    </a:lnTo>
                    <a:lnTo>
                      <a:pt x="708" y="21"/>
                    </a:lnTo>
                    <a:lnTo>
                      <a:pt x="706" y="20"/>
                    </a:lnTo>
                    <a:lnTo>
                      <a:pt x="705" y="18"/>
                    </a:lnTo>
                    <a:lnTo>
                      <a:pt x="704" y="17"/>
                    </a:lnTo>
                    <a:lnTo>
                      <a:pt x="702" y="14"/>
                    </a:lnTo>
                    <a:lnTo>
                      <a:pt x="701" y="13"/>
                    </a:lnTo>
                    <a:lnTo>
                      <a:pt x="701" y="10"/>
                    </a:lnTo>
                    <a:lnTo>
                      <a:pt x="701" y="9"/>
                    </a:lnTo>
                    <a:lnTo>
                      <a:pt x="702" y="6"/>
                    </a:lnTo>
                    <a:lnTo>
                      <a:pt x="704" y="5"/>
                    </a:lnTo>
                    <a:lnTo>
                      <a:pt x="705" y="4"/>
                    </a:lnTo>
                    <a:lnTo>
                      <a:pt x="706" y="2"/>
                    </a:lnTo>
                    <a:lnTo>
                      <a:pt x="708" y="1"/>
                    </a:lnTo>
                    <a:lnTo>
                      <a:pt x="710" y="0"/>
                    </a:lnTo>
                    <a:lnTo>
                      <a:pt x="712" y="0"/>
                    </a:lnTo>
                    <a:close/>
                    <a:moveTo>
                      <a:pt x="776" y="0"/>
                    </a:moveTo>
                    <a:lnTo>
                      <a:pt x="797" y="0"/>
                    </a:lnTo>
                    <a:lnTo>
                      <a:pt x="799" y="0"/>
                    </a:lnTo>
                    <a:lnTo>
                      <a:pt x="801" y="1"/>
                    </a:lnTo>
                    <a:lnTo>
                      <a:pt x="803" y="2"/>
                    </a:lnTo>
                    <a:lnTo>
                      <a:pt x="805" y="4"/>
                    </a:lnTo>
                    <a:lnTo>
                      <a:pt x="806" y="5"/>
                    </a:lnTo>
                    <a:lnTo>
                      <a:pt x="807" y="6"/>
                    </a:lnTo>
                    <a:lnTo>
                      <a:pt x="807" y="9"/>
                    </a:lnTo>
                    <a:lnTo>
                      <a:pt x="807" y="10"/>
                    </a:lnTo>
                    <a:lnTo>
                      <a:pt x="807" y="13"/>
                    </a:lnTo>
                    <a:lnTo>
                      <a:pt x="807" y="14"/>
                    </a:lnTo>
                    <a:lnTo>
                      <a:pt x="806" y="17"/>
                    </a:lnTo>
                    <a:lnTo>
                      <a:pt x="805" y="18"/>
                    </a:lnTo>
                    <a:lnTo>
                      <a:pt x="803" y="20"/>
                    </a:lnTo>
                    <a:lnTo>
                      <a:pt x="801" y="21"/>
                    </a:lnTo>
                    <a:lnTo>
                      <a:pt x="799" y="21"/>
                    </a:lnTo>
                    <a:lnTo>
                      <a:pt x="797" y="21"/>
                    </a:lnTo>
                    <a:lnTo>
                      <a:pt x="776" y="21"/>
                    </a:lnTo>
                    <a:lnTo>
                      <a:pt x="774" y="21"/>
                    </a:lnTo>
                    <a:lnTo>
                      <a:pt x="772" y="21"/>
                    </a:lnTo>
                    <a:lnTo>
                      <a:pt x="770" y="20"/>
                    </a:lnTo>
                    <a:lnTo>
                      <a:pt x="769" y="18"/>
                    </a:lnTo>
                    <a:lnTo>
                      <a:pt x="768" y="17"/>
                    </a:lnTo>
                    <a:lnTo>
                      <a:pt x="766" y="14"/>
                    </a:lnTo>
                    <a:lnTo>
                      <a:pt x="765" y="13"/>
                    </a:lnTo>
                    <a:lnTo>
                      <a:pt x="765" y="10"/>
                    </a:lnTo>
                    <a:lnTo>
                      <a:pt x="765" y="9"/>
                    </a:lnTo>
                    <a:lnTo>
                      <a:pt x="766" y="6"/>
                    </a:lnTo>
                    <a:lnTo>
                      <a:pt x="768" y="5"/>
                    </a:lnTo>
                    <a:lnTo>
                      <a:pt x="769" y="4"/>
                    </a:lnTo>
                    <a:lnTo>
                      <a:pt x="770" y="2"/>
                    </a:lnTo>
                    <a:lnTo>
                      <a:pt x="772" y="1"/>
                    </a:lnTo>
                    <a:lnTo>
                      <a:pt x="774" y="0"/>
                    </a:lnTo>
                    <a:lnTo>
                      <a:pt x="776" y="0"/>
                    </a:lnTo>
                    <a:close/>
                    <a:moveTo>
                      <a:pt x="839" y="0"/>
                    </a:moveTo>
                    <a:lnTo>
                      <a:pt x="853" y="0"/>
                    </a:lnTo>
                    <a:lnTo>
                      <a:pt x="854" y="0"/>
                    </a:lnTo>
                    <a:lnTo>
                      <a:pt x="856" y="1"/>
                    </a:lnTo>
                    <a:lnTo>
                      <a:pt x="858" y="2"/>
                    </a:lnTo>
                    <a:lnTo>
                      <a:pt x="859" y="4"/>
                    </a:lnTo>
                    <a:lnTo>
                      <a:pt x="860" y="5"/>
                    </a:lnTo>
                    <a:lnTo>
                      <a:pt x="862" y="6"/>
                    </a:lnTo>
                    <a:lnTo>
                      <a:pt x="862" y="9"/>
                    </a:lnTo>
                    <a:lnTo>
                      <a:pt x="863" y="10"/>
                    </a:lnTo>
                    <a:lnTo>
                      <a:pt x="862" y="13"/>
                    </a:lnTo>
                    <a:lnTo>
                      <a:pt x="862" y="14"/>
                    </a:lnTo>
                    <a:lnTo>
                      <a:pt x="860" y="17"/>
                    </a:lnTo>
                    <a:lnTo>
                      <a:pt x="859" y="18"/>
                    </a:lnTo>
                    <a:lnTo>
                      <a:pt x="858" y="20"/>
                    </a:lnTo>
                    <a:lnTo>
                      <a:pt x="856" y="21"/>
                    </a:lnTo>
                    <a:lnTo>
                      <a:pt x="854" y="21"/>
                    </a:lnTo>
                    <a:lnTo>
                      <a:pt x="853" y="21"/>
                    </a:lnTo>
                    <a:lnTo>
                      <a:pt x="839" y="21"/>
                    </a:lnTo>
                    <a:lnTo>
                      <a:pt x="838" y="21"/>
                    </a:lnTo>
                    <a:lnTo>
                      <a:pt x="835" y="21"/>
                    </a:lnTo>
                    <a:lnTo>
                      <a:pt x="834" y="20"/>
                    </a:lnTo>
                    <a:lnTo>
                      <a:pt x="833" y="18"/>
                    </a:lnTo>
                    <a:lnTo>
                      <a:pt x="831" y="17"/>
                    </a:lnTo>
                    <a:lnTo>
                      <a:pt x="830" y="14"/>
                    </a:lnTo>
                    <a:lnTo>
                      <a:pt x="829" y="13"/>
                    </a:lnTo>
                    <a:lnTo>
                      <a:pt x="829" y="10"/>
                    </a:lnTo>
                    <a:lnTo>
                      <a:pt x="829" y="9"/>
                    </a:lnTo>
                    <a:lnTo>
                      <a:pt x="830" y="6"/>
                    </a:lnTo>
                    <a:lnTo>
                      <a:pt x="831" y="5"/>
                    </a:lnTo>
                    <a:lnTo>
                      <a:pt x="833" y="4"/>
                    </a:lnTo>
                    <a:lnTo>
                      <a:pt x="834" y="2"/>
                    </a:lnTo>
                    <a:lnTo>
                      <a:pt x="835" y="1"/>
                    </a:lnTo>
                    <a:lnTo>
                      <a:pt x="838" y="0"/>
                    </a:lnTo>
                    <a:lnTo>
                      <a:pt x="839" y="0"/>
                    </a:lnTo>
                    <a:close/>
                  </a:path>
                </a:pathLst>
              </a:custGeom>
              <a:solidFill>
                <a:srgbClr val="003300"/>
              </a:solidFill>
              <a:ln w="1588">
                <a:solidFill>
                  <a:srgbClr val="003300"/>
                </a:solidFill>
                <a:round/>
                <a:headEnd/>
                <a:tailEnd/>
              </a:ln>
            </p:spPr>
            <p:txBody>
              <a:bodyPr/>
              <a:lstStyle/>
              <a:p>
                <a:endParaRPr lang="en-US"/>
              </a:p>
            </p:txBody>
          </p:sp>
          <p:sp>
            <p:nvSpPr>
              <p:cNvPr id="3144" name="Freeform 37"/>
              <p:cNvSpPr>
                <a:spLocks/>
              </p:cNvSpPr>
              <p:nvPr/>
            </p:nvSpPr>
            <p:spPr bwMode="auto">
              <a:xfrm>
                <a:off x="4407" y="2375"/>
                <a:ext cx="66" cy="66"/>
              </a:xfrm>
              <a:custGeom>
                <a:avLst/>
                <a:gdLst>
                  <a:gd name="T0" fmla="*/ 0 w 132"/>
                  <a:gd name="T1" fmla="*/ 0 h 132"/>
                  <a:gd name="T2" fmla="*/ 1 w 132"/>
                  <a:gd name="T3" fmla="*/ 1 h 132"/>
                  <a:gd name="T4" fmla="*/ 0 w 132"/>
                  <a:gd name="T5" fmla="*/ 1 h 132"/>
                  <a:gd name="T6" fmla="*/ 0 w 132"/>
                  <a:gd name="T7" fmla="*/ 0 h 132"/>
                  <a:gd name="T8" fmla="*/ 0 60000 65536"/>
                  <a:gd name="T9" fmla="*/ 0 60000 65536"/>
                  <a:gd name="T10" fmla="*/ 0 60000 65536"/>
                  <a:gd name="T11" fmla="*/ 0 60000 65536"/>
                  <a:gd name="T12" fmla="*/ 0 w 132"/>
                  <a:gd name="T13" fmla="*/ 0 h 132"/>
                  <a:gd name="T14" fmla="*/ 132 w 132"/>
                  <a:gd name="T15" fmla="*/ 132 h 132"/>
                </a:gdLst>
                <a:ahLst/>
                <a:cxnLst>
                  <a:cxn ang="T8">
                    <a:pos x="T0" y="T1"/>
                  </a:cxn>
                  <a:cxn ang="T9">
                    <a:pos x="T2" y="T3"/>
                  </a:cxn>
                  <a:cxn ang="T10">
                    <a:pos x="T4" y="T5"/>
                  </a:cxn>
                  <a:cxn ang="T11">
                    <a:pos x="T6" y="T7"/>
                  </a:cxn>
                </a:cxnLst>
                <a:rect l="T12" t="T13" r="T14" b="T15"/>
                <a:pathLst>
                  <a:path w="132" h="132">
                    <a:moveTo>
                      <a:pt x="0" y="0"/>
                    </a:moveTo>
                    <a:lnTo>
                      <a:pt x="132" y="65"/>
                    </a:lnTo>
                    <a:lnTo>
                      <a:pt x="0" y="132"/>
                    </a:lnTo>
                    <a:lnTo>
                      <a:pt x="0" y="0"/>
                    </a:lnTo>
                    <a:close/>
                  </a:path>
                </a:pathLst>
              </a:custGeom>
              <a:solidFill>
                <a:srgbClr val="003300"/>
              </a:solidFill>
              <a:ln w="9525">
                <a:noFill/>
                <a:round/>
                <a:headEnd/>
                <a:tailEnd/>
              </a:ln>
            </p:spPr>
            <p:txBody>
              <a:bodyPr/>
              <a:lstStyle/>
              <a:p>
                <a:endParaRPr lang="en-US"/>
              </a:p>
            </p:txBody>
          </p:sp>
        </p:grpSp>
        <p:grpSp>
          <p:nvGrpSpPr>
            <p:cNvPr id="9" name="Group 38"/>
            <p:cNvGrpSpPr>
              <a:grpSpLocks/>
            </p:cNvGrpSpPr>
            <p:nvPr/>
          </p:nvGrpSpPr>
          <p:grpSpPr bwMode="auto">
            <a:xfrm>
              <a:off x="3193" y="1207"/>
              <a:ext cx="1280" cy="802"/>
              <a:chOff x="3193" y="1207"/>
              <a:chExt cx="1280" cy="802"/>
            </a:xfrm>
          </p:grpSpPr>
          <p:sp>
            <p:nvSpPr>
              <p:cNvPr id="3141" name="Freeform 39"/>
              <p:cNvSpPr>
                <a:spLocks noEditPoints="1"/>
              </p:cNvSpPr>
              <p:nvPr/>
            </p:nvSpPr>
            <p:spPr bwMode="auto">
              <a:xfrm>
                <a:off x="3193" y="1207"/>
                <a:ext cx="1236" cy="777"/>
              </a:xfrm>
              <a:custGeom>
                <a:avLst/>
                <a:gdLst>
                  <a:gd name="T0" fmla="*/ 1 w 2472"/>
                  <a:gd name="T1" fmla="*/ 1 h 1553"/>
                  <a:gd name="T2" fmla="*/ 1 w 2472"/>
                  <a:gd name="T3" fmla="*/ 1 h 1553"/>
                  <a:gd name="T4" fmla="*/ 1 w 2472"/>
                  <a:gd name="T5" fmla="*/ 1 h 1553"/>
                  <a:gd name="T6" fmla="*/ 1 w 2472"/>
                  <a:gd name="T7" fmla="*/ 1 h 1553"/>
                  <a:gd name="T8" fmla="*/ 1 w 2472"/>
                  <a:gd name="T9" fmla="*/ 1 h 1553"/>
                  <a:gd name="T10" fmla="*/ 1 w 2472"/>
                  <a:gd name="T11" fmla="*/ 1 h 1553"/>
                  <a:gd name="T12" fmla="*/ 1 w 2472"/>
                  <a:gd name="T13" fmla="*/ 1 h 1553"/>
                  <a:gd name="T14" fmla="*/ 1 w 2472"/>
                  <a:gd name="T15" fmla="*/ 1 h 1553"/>
                  <a:gd name="T16" fmla="*/ 1 w 2472"/>
                  <a:gd name="T17" fmla="*/ 1 h 1553"/>
                  <a:gd name="T18" fmla="*/ 1 w 2472"/>
                  <a:gd name="T19" fmla="*/ 1 h 1553"/>
                  <a:gd name="T20" fmla="*/ 1 w 2472"/>
                  <a:gd name="T21" fmla="*/ 1 h 1553"/>
                  <a:gd name="T22" fmla="*/ 1 w 2472"/>
                  <a:gd name="T23" fmla="*/ 1 h 1553"/>
                  <a:gd name="T24" fmla="*/ 1 w 2472"/>
                  <a:gd name="T25" fmla="*/ 1 h 1553"/>
                  <a:gd name="T26" fmla="*/ 1 w 2472"/>
                  <a:gd name="T27" fmla="*/ 1 h 1553"/>
                  <a:gd name="T28" fmla="*/ 1 w 2472"/>
                  <a:gd name="T29" fmla="*/ 1 h 1553"/>
                  <a:gd name="T30" fmla="*/ 1 w 2472"/>
                  <a:gd name="T31" fmla="*/ 1 h 1553"/>
                  <a:gd name="T32" fmla="*/ 1 w 2472"/>
                  <a:gd name="T33" fmla="*/ 1 h 1553"/>
                  <a:gd name="T34" fmla="*/ 1 w 2472"/>
                  <a:gd name="T35" fmla="*/ 1 h 1553"/>
                  <a:gd name="T36" fmla="*/ 1 w 2472"/>
                  <a:gd name="T37" fmla="*/ 1 h 1553"/>
                  <a:gd name="T38" fmla="*/ 1 w 2472"/>
                  <a:gd name="T39" fmla="*/ 1 h 1553"/>
                  <a:gd name="T40" fmla="*/ 1 w 2472"/>
                  <a:gd name="T41" fmla="*/ 1 h 1553"/>
                  <a:gd name="T42" fmla="*/ 1 w 2472"/>
                  <a:gd name="T43" fmla="*/ 1 h 1553"/>
                  <a:gd name="T44" fmla="*/ 1 w 2472"/>
                  <a:gd name="T45" fmla="*/ 1 h 1553"/>
                  <a:gd name="T46" fmla="*/ 1 w 2472"/>
                  <a:gd name="T47" fmla="*/ 1 h 1553"/>
                  <a:gd name="T48" fmla="*/ 1 w 2472"/>
                  <a:gd name="T49" fmla="*/ 1 h 1553"/>
                  <a:gd name="T50" fmla="*/ 1 w 2472"/>
                  <a:gd name="T51" fmla="*/ 1 h 1553"/>
                  <a:gd name="T52" fmla="*/ 1 w 2472"/>
                  <a:gd name="T53" fmla="*/ 1 h 1553"/>
                  <a:gd name="T54" fmla="*/ 1 w 2472"/>
                  <a:gd name="T55" fmla="*/ 1 h 1553"/>
                  <a:gd name="T56" fmla="*/ 1 w 2472"/>
                  <a:gd name="T57" fmla="*/ 1 h 1553"/>
                  <a:gd name="T58" fmla="*/ 1 w 2472"/>
                  <a:gd name="T59" fmla="*/ 1 h 1553"/>
                  <a:gd name="T60" fmla="*/ 1 w 2472"/>
                  <a:gd name="T61" fmla="*/ 1 h 1553"/>
                  <a:gd name="T62" fmla="*/ 1 w 2472"/>
                  <a:gd name="T63" fmla="*/ 1 h 1553"/>
                  <a:gd name="T64" fmla="*/ 1 w 2472"/>
                  <a:gd name="T65" fmla="*/ 1 h 1553"/>
                  <a:gd name="T66" fmla="*/ 1 w 2472"/>
                  <a:gd name="T67" fmla="*/ 1 h 1553"/>
                  <a:gd name="T68" fmla="*/ 1 w 2472"/>
                  <a:gd name="T69" fmla="*/ 1 h 1553"/>
                  <a:gd name="T70" fmla="*/ 1 w 2472"/>
                  <a:gd name="T71" fmla="*/ 1 h 1553"/>
                  <a:gd name="T72" fmla="*/ 1 w 2472"/>
                  <a:gd name="T73" fmla="*/ 1 h 1553"/>
                  <a:gd name="T74" fmla="*/ 1 w 2472"/>
                  <a:gd name="T75" fmla="*/ 1 h 1553"/>
                  <a:gd name="T76" fmla="*/ 1 w 2472"/>
                  <a:gd name="T77" fmla="*/ 1 h 1553"/>
                  <a:gd name="T78" fmla="*/ 1 w 2472"/>
                  <a:gd name="T79" fmla="*/ 1 h 1553"/>
                  <a:gd name="T80" fmla="*/ 1 w 2472"/>
                  <a:gd name="T81" fmla="*/ 1 h 1553"/>
                  <a:gd name="T82" fmla="*/ 1 w 2472"/>
                  <a:gd name="T83" fmla="*/ 1 h 1553"/>
                  <a:gd name="T84" fmla="*/ 1 w 2472"/>
                  <a:gd name="T85" fmla="*/ 1 h 1553"/>
                  <a:gd name="T86" fmla="*/ 1 w 2472"/>
                  <a:gd name="T87" fmla="*/ 1 h 1553"/>
                  <a:gd name="T88" fmla="*/ 1 w 2472"/>
                  <a:gd name="T89" fmla="*/ 1 h 1553"/>
                  <a:gd name="T90" fmla="*/ 1 w 2472"/>
                  <a:gd name="T91" fmla="*/ 1 h 1553"/>
                  <a:gd name="T92" fmla="*/ 1 w 2472"/>
                  <a:gd name="T93" fmla="*/ 1 h 1553"/>
                  <a:gd name="T94" fmla="*/ 1 w 2472"/>
                  <a:gd name="T95" fmla="*/ 1 h 1553"/>
                  <a:gd name="T96" fmla="*/ 1 w 2472"/>
                  <a:gd name="T97" fmla="*/ 1 h 1553"/>
                  <a:gd name="T98" fmla="*/ 1 w 2472"/>
                  <a:gd name="T99" fmla="*/ 1 h 1553"/>
                  <a:gd name="T100" fmla="*/ 1 w 2472"/>
                  <a:gd name="T101" fmla="*/ 1 h 1553"/>
                  <a:gd name="T102" fmla="*/ 1 w 2472"/>
                  <a:gd name="T103" fmla="*/ 1 h 1553"/>
                  <a:gd name="T104" fmla="*/ 1 w 2472"/>
                  <a:gd name="T105" fmla="*/ 1 h 1553"/>
                  <a:gd name="T106" fmla="*/ 1 w 2472"/>
                  <a:gd name="T107" fmla="*/ 1 h 1553"/>
                  <a:gd name="T108" fmla="*/ 1 w 2472"/>
                  <a:gd name="T109" fmla="*/ 1 h 1553"/>
                  <a:gd name="T110" fmla="*/ 1 w 2472"/>
                  <a:gd name="T111" fmla="*/ 1 h 1553"/>
                  <a:gd name="T112" fmla="*/ 1 w 2472"/>
                  <a:gd name="T113" fmla="*/ 1 h 1553"/>
                  <a:gd name="T114" fmla="*/ 1 w 2472"/>
                  <a:gd name="T115" fmla="*/ 1 h 1553"/>
                  <a:gd name="T116" fmla="*/ 1 w 2472"/>
                  <a:gd name="T117" fmla="*/ 1 h 1553"/>
                  <a:gd name="T118" fmla="*/ 1 w 2472"/>
                  <a:gd name="T119" fmla="*/ 1 h 1553"/>
                  <a:gd name="T120" fmla="*/ 1 w 2472"/>
                  <a:gd name="T121" fmla="*/ 1 h 1553"/>
                  <a:gd name="T122" fmla="*/ 1 w 2472"/>
                  <a:gd name="T123" fmla="*/ 1 h 1553"/>
                  <a:gd name="T124" fmla="*/ 1 w 2472"/>
                  <a:gd name="T125" fmla="*/ 1 h 15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3"/>
                  <a:gd name="T191" fmla="*/ 2472 w 2472"/>
                  <a:gd name="T192" fmla="*/ 1553 h 15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3">
                    <a:moveTo>
                      <a:pt x="17" y="2"/>
                    </a:moveTo>
                    <a:lnTo>
                      <a:pt x="35" y="13"/>
                    </a:lnTo>
                    <a:lnTo>
                      <a:pt x="36" y="14"/>
                    </a:lnTo>
                    <a:lnTo>
                      <a:pt x="37" y="16"/>
                    </a:lnTo>
                    <a:lnTo>
                      <a:pt x="38" y="18"/>
                    </a:lnTo>
                    <a:lnTo>
                      <a:pt x="40" y="20"/>
                    </a:lnTo>
                    <a:lnTo>
                      <a:pt x="40" y="21"/>
                    </a:lnTo>
                    <a:lnTo>
                      <a:pt x="40" y="24"/>
                    </a:lnTo>
                    <a:lnTo>
                      <a:pt x="38" y="26"/>
                    </a:lnTo>
                    <a:lnTo>
                      <a:pt x="38" y="28"/>
                    </a:lnTo>
                    <a:lnTo>
                      <a:pt x="37" y="29"/>
                    </a:lnTo>
                    <a:lnTo>
                      <a:pt x="36" y="30"/>
                    </a:lnTo>
                    <a:lnTo>
                      <a:pt x="33" y="32"/>
                    </a:lnTo>
                    <a:lnTo>
                      <a:pt x="32" y="33"/>
                    </a:lnTo>
                    <a:lnTo>
                      <a:pt x="29" y="33"/>
                    </a:lnTo>
                    <a:lnTo>
                      <a:pt x="28" y="33"/>
                    </a:lnTo>
                    <a:lnTo>
                      <a:pt x="25" y="32"/>
                    </a:lnTo>
                    <a:lnTo>
                      <a:pt x="24" y="32"/>
                    </a:lnTo>
                    <a:lnTo>
                      <a:pt x="5" y="20"/>
                    </a:lnTo>
                    <a:lnTo>
                      <a:pt x="4" y="18"/>
                    </a:lnTo>
                    <a:lnTo>
                      <a:pt x="3" y="17"/>
                    </a:lnTo>
                    <a:lnTo>
                      <a:pt x="1" y="16"/>
                    </a:lnTo>
                    <a:lnTo>
                      <a:pt x="1" y="13"/>
                    </a:lnTo>
                    <a:lnTo>
                      <a:pt x="0" y="12"/>
                    </a:lnTo>
                    <a:lnTo>
                      <a:pt x="0" y="9"/>
                    </a:lnTo>
                    <a:lnTo>
                      <a:pt x="1" y="6"/>
                    </a:lnTo>
                    <a:lnTo>
                      <a:pt x="3" y="5"/>
                    </a:lnTo>
                    <a:lnTo>
                      <a:pt x="4" y="4"/>
                    </a:lnTo>
                    <a:lnTo>
                      <a:pt x="5" y="2"/>
                    </a:lnTo>
                    <a:lnTo>
                      <a:pt x="7" y="1"/>
                    </a:lnTo>
                    <a:lnTo>
                      <a:pt x="9" y="1"/>
                    </a:lnTo>
                    <a:lnTo>
                      <a:pt x="11" y="0"/>
                    </a:lnTo>
                    <a:lnTo>
                      <a:pt x="13" y="0"/>
                    </a:lnTo>
                    <a:lnTo>
                      <a:pt x="15" y="1"/>
                    </a:lnTo>
                    <a:lnTo>
                      <a:pt x="17" y="2"/>
                    </a:lnTo>
                    <a:close/>
                    <a:moveTo>
                      <a:pt x="70" y="36"/>
                    </a:moveTo>
                    <a:lnTo>
                      <a:pt x="89" y="47"/>
                    </a:lnTo>
                    <a:lnTo>
                      <a:pt x="90" y="47"/>
                    </a:lnTo>
                    <a:lnTo>
                      <a:pt x="92" y="50"/>
                    </a:lnTo>
                    <a:lnTo>
                      <a:pt x="93" y="51"/>
                    </a:lnTo>
                    <a:lnTo>
                      <a:pt x="93" y="53"/>
                    </a:lnTo>
                    <a:lnTo>
                      <a:pt x="94" y="55"/>
                    </a:lnTo>
                    <a:lnTo>
                      <a:pt x="93" y="58"/>
                    </a:lnTo>
                    <a:lnTo>
                      <a:pt x="93" y="59"/>
                    </a:lnTo>
                    <a:lnTo>
                      <a:pt x="92" y="62"/>
                    </a:lnTo>
                    <a:lnTo>
                      <a:pt x="90" y="63"/>
                    </a:lnTo>
                    <a:lnTo>
                      <a:pt x="89" y="65"/>
                    </a:lnTo>
                    <a:lnTo>
                      <a:pt x="88" y="66"/>
                    </a:lnTo>
                    <a:lnTo>
                      <a:pt x="85" y="66"/>
                    </a:lnTo>
                    <a:lnTo>
                      <a:pt x="84" y="66"/>
                    </a:lnTo>
                    <a:lnTo>
                      <a:pt x="81" y="66"/>
                    </a:lnTo>
                    <a:lnTo>
                      <a:pt x="80" y="66"/>
                    </a:lnTo>
                    <a:lnTo>
                      <a:pt x="77" y="65"/>
                    </a:lnTo>
                    <a:lnTo>
                      <a:pt x="60" y="54"/>
                    </a:lnTo>
                    <a:lnTo>
                      <a:pt x="57" y="53"/>
                    </a:lnTo>
                    <a:lnTo>
                      <a:pt x="56" y="50"/>
                    </a:lnTo>
                    <a:lnTo>
                      <a:pt x="56" y="49"/>
                    </a:lnTo>
                    <a:lnTo>
                      <a:pt x="54" y="47"/>
                    </a:lnTo>
                    <a:lnTo>
                      <a:pt x="54" y="45"/>
                    </a:lnTo>
                    <a:lnTo>
                      <a:pt x="54" y="43"/>
                    </a:lnTo>
                    <a:lnTo>
                      <a:pt x="56" y="41"/>
                    </a:lnTo>
                    <a:lnTo>
                      <a:pt x="56" y="39"/>
                    </a:lnTo>
                    <a:lnTo>
                      <a:pt x="57" y="37"/>
                    </a:lnTo>
                    <a:lnTo>
                      <a:pt x="58" y="36"/>
                    </a:lnTo>
                    <a:lnTo>
                      <a:pt x="61" y="34"/>
                    </a:lnTo>
                    <a:lnTo>
                      <a:pt x="62" y="34"/>
                    </a:lnTo>
                    <a:lnTo>
                      <a:pt x="65" y="34"/>
                    </a:lnTo>
                    <a:lnTo>
                      <a:pt x="66" y="34"/>
                    </a:lnTo>
                    <a:lnTo>
                      <a:pt x="69" y="34"/>
                    </a:lnTo>
                    <a:lnTo>
                      <a:pt x="70" y="36"/>
                    </a:lnTo>
                    <a:close/>
                    <a:moveTo>
                      <a:pt x="125" y="70"/>
                    </a:moveTo>
                    <a:lnTo>
                      <a:pt x="143" y="81"/>
                    </a:lnTo>
                    <a:lnTo>
                      <a:pt x="145" y="82"/>
                    </a:lnTo>
                    <a:lnTo>
                      <a:pt x="146" y="83"/>
                    </a:lnTo>
                    <a:lnTo>
                      <a:pt x="147" y="86"/>
                    </a:lnTo>
                    <a:lnTo>
                      <a:pt x="147" y="87"/>
                    </a:lnTo>
                    <a:lnTo>
                      <a:pt x="147" y="89"/>
                    </a:lnTo>
                    <a:lnTo>
                      <a:pt x="147" y="91"/>
                    </a:lnTo>
                    <a:lnTo>
                      <a:pt x="147" y="94"/>
                    </a:lnTo>
                    <a:lnTo>
                      <a:pt x="146" y="95"/>
                    </a:lnTo>
                    <a:lnTo>
                      <a:pt x="145" y="97"/>
                    </a:lnTo>
                    <a:lnTo>
                      <a:pt x="143" y="98"/>
                    </a:lnTo>
                    <a:lnTo>
                      <a:pt x="142" y="99"/>
                    </a:lnTo>
                    <a:lnTo>
                      <a:pt x="139" y="101"/>
                    </a:lnTo>
                    <a:lnTo>
                      <a:pt x="138" y="101"/>
                    </a:lnTo>
                    <a:lnTo>
                      <a:pt x="135" y="101"/>
                    </a:lnTo>
                    <a:lnTo>
                      <a:pt x="133" y="99"/>
                    </a:lnTo>
                    <a:lnTo>
                      <a:pt x="131" y="99"/>
                    </a:lnTo>
                    <a:lnTo>
                      <a:pt x="114" y="87"/>
                    </a:lnTo>
                    <a:lnTo>
                      <a:pt x="112" y="86"/>
                    </a:lnTo>
                    <a:lnTo>
                      <a:pt x="110" y="85"/>
                    </a:lnTo>
                    <a:lnTo>
                      <a:pt x="109" y="83"/>
                    </a:lnTo>
                    <a:lnTo>
                      <a:pt x="109" y="81"/>
                    </a:lnTo>
                    <a:lnTo>
                      <a:pt x="109" y="79"/>
                    </a:lnTo>
                    <a:lnTo>
                      <a:pt x="109" y="77"/>
                    </a:lnTo>
                    <a:lnTo>
                      <a:pt x="109" y="74"/>
                    </a:lnTo>
                    <a:lnTo>
                      <a:pt x="110" y="73"/>
                    </a:lnTo>
                    <a:lnTo>
                      <a:pt x="112" y="71"/>
                    </a:lnTo>
                    <a:lnTo>
                      <a:pt x="113" y="70"/>
                    </a:lnTo>
                    <a:lnTo>
                      <a:pt x="115" y="69"/>
                    </a:lnTo>
                    <a:lnTo>
                      <a:pt x="117" y="67"/>
                    </a:lnTo>
                    <a:lnTo>
                      <a:pt x="118" y="67"/>
                    </a:lnTo>
                    <a:lnTo>
                      <a:pt x="121" y="67"/>
                    </a:lnTo>
                    <a:lnTo>
                      <a:pt x="123" y="69"/>
                    </a:lnTo>
                    <a:lnTo>
                      <a:pt x="125" y="70"/>
                    </a:lnTo>
                    <a:close/>
                    <a:moveTo>
                      <a:pt x="179" y="103"/>
                    </a:moveTo>
                    <a:lnTo>
                      <a:pt x="196" y="114"/>
                    </a:lnTo>
                    <a:lnTo>
                      <a:pt x="199" y="115"/>
                    </a:lnTo>
                    <a:lnTo>
                      <a:pt x="200" y="118"/>
                    </a:lnTo>
                    <a:lnTo>
                      <a:pt x="200" y="119"/>
                    </a:lnTo>
                    <a:lnTo>
                      <a:pt x="202" y="120"/>
                    </a:lnTo>
                    <a:lnTo>
                      <a:pt x="202" y="123"/>
                    </a:lnTo>
                    <a:lnTo>
                      <a:pt x="202" y="124"/>
                    </a:lnTo>
                    <a:lnTo>
                      <a:pt x="200" y="127"/>
                    </a:lnTo>
                    <a:lnTo>
                      <a:pt x="200" y="128"/>
                    </a:lnTo>
                    <a:lnTo>
                      <a:pt x="199" y="131"/>
                    </a:lnTo>
                    <a:lnTo>
                      <a:pt x="198" y="132"/>
                    </a:lnTo>
                    <a:lnTo>
                      <a:pt x="195" y="132"/>
                    </a:lnTo>
                    <a:lnTo>
                      <a:pt x="194" y="134"/>
                    </a:lnTo>
                    <a:lnTo>
                      <a:pt x="191" y="134"/>
                    </a:lnTo>
                    <a:lnTo>
                      <a:pt x="190" y="134"/>
                    </a:lnTo>
                    <a:lnTo>
                      <a:pt x="187" y="134"/>
                    </a:lnTo>
                    <a:lnTo>
                      <a:pt x="186" y="132"/>
                    </a:lnTo>
                    <a:lnTo>
                      <a:pt x="167" y="122"/>
                    </a:lnTo>
                    <a:lnTo>
                      <a:pt x="166" y="119"/>
                    </a:lnTo>
                    <a:lnTo>
                      <a:pt x="165" y="118"/>
                    </a:lnTo>
                    <a:lnTo>
                      <a:pt x="163" y="116"/>
                    </a:lnTo>
                    <a:lnTo>
                      <a:pt x="163" y="114"/>
                    </a:lnTo>
                    <a:lnTo>
                      <a:pt x="162" y="113"/>
                    </a:lnTo>
                    <a:lnTo>
                      <a:pt x="163" y="110"/>
                    </a:lnTo>
                    <a:lnTo>
                      <a:pt x="163" y="109"/>
                    </a:lnTo>
                    <a:lnTo>
                      <a:pt x="165" y="107"/>
                    </a:lnTo>
                    <a:lnTo>
                      <a:pt x="166" y="105"/>
                    </a:lnTo>
                    <a:lnTo>
                      <a:pt x="167" y="103"/>
                    </a:lnTo>
                    <a:lnTo>
                      <a:pt x="169" y="102"/>
                    </a:lnTo>
                    <a:lnTo>
                      <a:pt x="171" y="102"/>
                    </a:lnTo>
                    <a:lnTo>
                      <a:pt x="173" y="102"/>
                    </a:lnTo>
                    <a:lnTo>
                      <a:pt x="175" y="102"/>
                    </a:lnTo>
                    <a:lnTo>
                      <a:pt x="177" y="102"/>
                    </a:lnTo>
                    <a:lnTo>
                      <a:pt x="179" y="103"/>
                    </a:lnTo>
                    <a:close/>
                    <a:moveTo>
                      <a:pt x="232" y="136"/>
                    </a:moveTo>
                    <a:lnTo>
                      <a:pt x="251" y="148"/>
                    </a:lnTo>
                    <a:lnTo>
                      <a:pt x="252" y="150"/>
                    </a:lnTo>
                    <a:lnTo>
                      <a:pt x="254" y="151"/>
                    </a:lnTo>
                    <a:lnTo>
                      <a:pt x="255" y="152"/>
                    </a:lnTo>
                    <a:lnTo>
                      <a:pt x="256" y="155"/>
                    </a:lnTo>
                    <a:lnTo>
                      <a:pt x="256" y="156"/>
                    </a:lnTo>
                    <a:lnTo>
                      <a:pt x="256" y="159"/>
                    </a:lnTo>
                    <a:lnTo>
                      <a:pt x="255" y="160"/>
                    </a:lnTo>
                    <a:lnTo>
                      <a:pt x="255" y="163"/>
                    </a:lnTo>
                    <a:lnTo>
                      <a:pt x="254" y="164"/>
                    </a:lnTo>
                    <a:lnTo>
                      <a:pt x="251" y="166"/>
                    </a:lnTo>
                    <a:lnTo>
                      <a:pt x="250" y="167"/>
                    </a:lnTo>
                    <a:lnTo>
                      <a:pt x="248" y="167"/>
                    </a:lnTo>
                    <a:lnTo>
                      <a:pt x="246" y="168"/>
                    </a:lnTo>
                    <a:lnTo>
                      <a:pt x="244" y="167"/>
                    </a:lnTo>
                    <a:lnTo>
                      <a:pt x="242" y="167"/>
                    </a:lnTo>
                    <a:lnTo>
                      <a:pt x="240" y="166"/>
                    </a:lnTo>
                    <a:lnTo>
                      <a:pt x="222" y="155"/>
                    </a:lnTo>
                    <a:lnTo>
                      <a:pt x="220" y="154"/>
                    </a:lnTo>
                    <a:lnTo>
                      <a:pt x="219" y="152"/>
                    </a:lnTo>
                    <a:lnTo>
                      <a:pt x="218" y="150"/>
                    </a:lnTo>
                    <a:lnTo>
                      <a:pt x="216" y="148"/>
                    </a:lnTo>
                    <a:lnTo>
                      <a:pt x="216" y="146"/>
                    </a:lnTo>
                    <a:lnTo>
                      <a:pt x="216" y="144"/>
                    </a:lnTo>
                    <a:lnTo>
                      <a:pt x="218" y="142"/>
                    </a:lnTo>
                    <a:lnTo>
                      <a:pt x="218" y="140"/>
                    </a:lnTo>
                    <a:lnTo>
                      <a:pt x="219" y="138"/>
                    </a:lnTo>
                    <a:lnTo>
                      <a:pt x="222" y="136"/>
                    </a:lnTo>
                    <a:lnTo>
                      <a:pt x="223" y="136"/>
                    </a:lnTo>
                    <a:lnTo>
                      <a:pt x="224" y="135"/>
                    </a:lnTo>
                    <a:lnTo>
                      <a:pt x="227" y="135"/>
                    </a:lnTo>
                    <a:lnTo>
                      <a:pt x="228" y="135"/>
                    </a:lnTo>
                    <a:lnTo>
                      <a:pt x="231" y="136"/>
                    </a:lnTo>
                    <a:lnTo>
                      <a:pt x="232" y="136"/>
                    </a:lnTo>
                    <a:close/>
                    <a:moveTo>
                      <a:pt x="287" y="171"/>
                    </a:moveTo>
                    <a:lnTo>
                      <a:pt x="305" y="182"/>
                    </a:lnTo>
                    <a:lnTo>
                      <a:pt x="307" y="183"/>
                    </a:lnTo>
                    <a:lnTo>
                      <a:pt x="308" y="184"/>
                    </a:lnTo>
                    <a:lnTo>
                      <a:pt x="309" y="187"/>
                    </a:lnTo>
                    <a:lnTo>
                      <a:pt x="309" y="188"/>
                    </a:lnTo>
                    <a:lnTo>
                      <a:pt x="309" y="191"/>
                    </a:lnTo>
                    <a:lnTo>
                      <a:pt x="309" y="192"/>
                    </a:lnTo>
                    <a:lnTo>
                      <a:pt x="309" y="195"/>
                    </a:lnTo>
                    <a:lnTo>
                      <a:pt x="308" y="196"/>
                    </a:lnTo>
                    <a:lnTo>
                      <a:pt x="307" y="199"/>
                    </a:lnTo>
                    <a:lnTo>
                      <a:pt x="305" y="200"/>
                    </a:lnTo>
                    <a:lnTo>
                      <a:pt x="304" y="200"/>
                    </a:lnTo>
                    <a:lnTo>
                      <a:pt x="301" y="201"/>
                    </a:lnTo>
                    <a:lnTo>
                      <a:pt x="300" y="201"/>
                    </a:lnTo>
                    <a:lnTo>
                      <a:pt x="297" y="201"/>
                    </a:lnTo>
                    <a:lnTo>
                      <a:pt x="296" y="200"/>
                    </a:lnTo>
                    <a:lnTo>
                      <a:pt x="293" y="200"/>
                    </a:lnTo>
                    <a:lnTo>
                      <a:pt x="276" y="188"/>
                    </a:lnTo>
                    <a:lnTo>
                      <a:pt x="273" y="187"/>
                    </a:lnTo>
                    <a:lnTo>
                      <a:pt x="272" y="186"/>
                    </a:lnTo>
                    <a:lnTo>
                      <a:pt x="271" y="184"/>
                    </a:lnTo>
                    <a:lnTo>
                      <a:pt x="271" y="182"/>
                    </a:lnTo>
                    <a:lnTo>
                      <a:pt x="271" y="180"/>
                    </a:lnTo>
                    <a:lnTo>
                      <a:pt x="271" y="178"/>
                    </a:lnTo>
                    <a:lnTo>
                      <a:pt x="271" y="176"/>
                    </a:lnTo>
                    <a:lnTo>
                      <a:pt x="272" y="174"/>
                    </a:lnTo>
                    <a:lnTo>
                      <a:pt x="273" y="172"/>
                    </a:lnTo>
                    <a:lnTo>
                      <a:pt x="275" y="171"/>
                    </a:lnTo>
                    <a:lnTo>
                      <a:pt x="277" y="170"/>
                    </a:lnTo>
                    <a:lnTo>
                      <a:pt x="279" y="170"/>
                    </a:lnTo>
                    <a:lnTo>
                      <a:pt x="281" y="170"/>
                    </a:lnTo>
                    <a:lnTo>
                      <a:pt x="283" y="170"/>
                    </a:lnTo>
                    <a:lnTo>
                      <a:pt x="285" y="170"/>
                    </a:lnTo>
                    <a:lnTo>
                      <a:pt x="287" y="171"/>
                    </a:lnTo>
                    <a:close/>
                    <a:moveTo>
                      <a:pt x="341" y="204"/>
                    </a:moveTo>
                    <a:lnTo>
                      <a:pt x="358" y="216"/>
                    </a:lnTo>
                    <a:lnTo>
                      <a:pt x="361" y="217"/>
                    </a:lnTo>
                    <a:lnTo>
                      <a:pt x="362" y="219"/>
                    </a:lnTo>
                    <a:lnTo>
                      <a:pt x="362" y="220"/>
                    </a:lnTo>
                    <a:lnTo>
                      <a:pt x="364" y="223"/>
                    </a:lnTo>
                    <a:lnTo>
                      <a:pt x="364" y="224"/>
                    </a:lnTo>
                    <a:lnTo>
                      <a:pt x="364" y="227"/>
                    </a:lnTo>
                    <a:lnTo>
                      <a:pt x="364" y="228"/>
                    </a:lnTo>
                    <a:lnTo>
                      <a:pt x="362" y="231"/>
                    </a:lnTo>
                    <a:lnTo>
                      <a:pt x="361" y="232"/>
                    </a:lnTo>
                    <a:lnTo>
                      <a:pt x="360" y="233"/>
                    </a:lnTo>
                    <a:lnTo>
                      <a:pt x="357" y="235"/>
                    </a:lnTo>
                    <a:lnTo>
                      <a:pt x="356" y="235"/>
                    </a:lnTo>
                    <a:lnTo>
                      <a:pt x="353" y="235"/>
                    </a:lnTo>
                    <a:lnTo>
                      <a:pt x="352" y="235"/>
                    </a:lnTo>
                    <a:lnTo>
                      <a:pt x="349" y="235"/>
                    </a:lnTo>
                    <a:lnTo>
                      <a:pt x="348" y="233"/>
                    </a:lnTo>
                    <a:lnTo>
                      <a:pt x="329" y="223"/>
                    </a:lnTo>
                    <a:lnTo>
                      <a:pt x="328" y="221"/>
                    </a:lnTo>
                    <a:lnTo>
                      <a:pt x="327" y="220"/>
                    </a:lnTo>
                    <a:lnTo>
                      <a:pt x="325" y="217"/>
                    </a:lnTo>
                    <a:lnTo>
                      <a:pt x="325" y="216"/>
                    </a:lnTo>
                    <a:lnTo>
                      <a:pt x="325" y="213"/>
                    </a:lnTo>
                    <a:lnTo>
                      <a:pt x="325" y="212"/>
                    </a:lnTo>
                    <a:lnTo>
                      <a:pt x="325" y="209"/>
                    </a:lnTo>
                    <a:lnTo>
                      <a:pt x="327" y="208"/>
                    </a:lnTo>
                    <a:lnTo>
                      <a:pt x="328" y="205"/>
                    </a:lnTo>
                    <a:lnTo>
                      <a:pt x="329" y="204"/>
                    </a:lnTo>
                    <a:lnTo>
                      <a:pt x="331" y="204"/>
                    </a:lnTo>
                    <a:lnTo>
                      <a:pt x="333" y="203"/>
                    </a:lnTo>
                    <a:lnTo>
                      <a:pt x="335" y="203"/>
                    </a:lnTo>
                    <a:lnTo>
                      <a:pt x="337" y="203"/>
                    </a:lnTo>
                    <a:lnTo>
                      <a:pt x="339" y="204"/>
                    </a:lnTo>
                    <a:lnTo>
                      <a:pt x="341" y="204"/>
                    </a:lnTo>
                    <a:close/>
                    <a:moveTo>
                      <a:pt x="396" y="239"/>
                    </a:moveTo>
                    <a:lnTo>
                      <a:pt x="413" y="249"/>
                    </a:lnTo>
                    <a:lnTo>
                      <a:pt x="414" y="251"/>
                    </a:lnTo>
                    <a:lnTo>
                      <a:pt x="416" y="252"/>
                    </a:lnTo>
                    <a:lnTo>
                      <a:pt x="417" y="255"/>
                    </a:lnTo>
                    <a:lnTo>
                      <a:pt x="418" y="256"/>
                    </a:lnTo>
                    <a:lnTo>
                      <a:pt x="418" y="259"/>
                    </a:lnTo>
                    <a:lnTo>
                      <a:pt x="418" y="260"/>
                    </a:lnTo>
                    <a:lnTo>
                      <a:pt x="417" y="263"/>
                    </a:lnTo>
                    <a:lnTo>
                      <a:pt x="417" y="264"/>
                    </a:lnTo>
                    <a:lnTo>
                      <a:pt x="416" y="265"/>
                    </a:lnTo>
                    <a:lnTo>
                      <a:pt x="413" y="267"/>
                    </a:lnTo>
                    <a:lnTo>
                      <a:pt x="412" y="268"/>
                    </a:lnTo>
                    <a:lnTo>
                      <a:pt x="410" y="269"/>
                    </a:lnTo>
                    <a:lnTo>
                      <a:pt x="408" y="269"/>
                    </a:lnTo>
                    <a:lnTo>
                      <a:pt x="406" y="269"/>
                    </a:lnTo>
                    <a:lnTo>
                      <a:pt x="404" y="268"/>
                    </a:lnTo>
                    <a:lnTo>
                      <a:pt x="402" y="268"/>
                    </a:lnTo>
                    <a:lnTo>
                      <a:pt x="384" y="256"/>
                    </a:lnTo>
                    <a:lnTo>
                      <a:pt x="382" y="255"/>
                    </a:lnTo>
                    <a:lnTo>
                      <a:pt x="381" y="253"/>
                    </a:lnTo>
                    <a:lnTo>
                      <a:pt x="380" y="252"/>
                    </a:lnTo>
                    <a:lnTo>
                      <a:pt x="378" y="249"/>
                    </a:lnTo>
                    <a:lnTo>
                      <a:pt x="378" y="248"/>
                    </a:lnTo>
                    <a:lnTo>
                      <a:pt x="378" y="245"/>
                    </a:lnTo>
                    <a:lnTo>
                      <a:pt x="380" y="244"/>
                    </a:lnTo>
                    <a:lnTo>
                      <a:pt x="381" y="241"/>
                    </a:lnTo>
                    <a:lnTo>
                      <a:pt x="381" y="240"/>
                    </a:lnTo>
                    <a:lnTo>
                      <a:pt x="384" y="239"/>
                    </a:lnTo>
                    <a:lnTo>
                      <a:pt x="385" y="237"/>
                    </a:lnTo>
                    <a:lnTo>
                      <a:pt x="386" y="237"/>
                    </a:lnTo>
                    <a:lnTo>
                      <a:pt x="389" y="236"/>
                    </a:lnTo>
                    <a:lnTo>
                      <a:pt x="392" y="236"/>
                    </a:lnTo>
                    <a:lnTo>
                      <a:pt x="393" y="237"/>
                    </a:lnTo>
                    <a:lnTo>
                      <a:pt x="396" y="239"/>
                    </a:lnTo>
                    <a:close/>
                    <a:moveTo>
                      <a:pt x="449" y="272"/>
                    </a:moveTo>
                    <a:lnTo>
                      <a:pt x="467" y="284"/>
                    </a:lnTo>
                    <a:lnTo>
                      <a:pt x="469" y="284"/>
                    </a:lnTo>
                    <a:lnTo>
                      <a:pt x="470" y="286"/>
                    </a:lnTo>
                    <a:lnTo>
                      <a:pt x="471" y="288"/>
                    </a:lnTo>
                    <a:lnTo>
                      <a:pt x="471" y="289"/>
                    </a:lnTo>
                    <a:lnTo>
                      <a:pt x="473" y="292"/>
                    </a:lnTo>
                    <a:lnTo>
                      <a:pt x="471" y="294"/>
                    </a:lnTo>
                    <a:lnTo>
                      <a:pt x="471" y="296"/>
                    </a:lnTo>
                    <a:lnTo>
                      <a:pt x="470" y="298"/>
                    </a:lnTo>
                    <a:lnTo>
                      <a:pt x="469" y="300"/>
                    </a:lnTo>
                    <a:lnTo>
                      <a:pt x="467" y="301"/>
                    </a:lnTo>
                    <a:lnTo>
                      <a:pt x="466" y="302"/>
                    </a:lnTo>
                    <a:lnTo>
                      <a:pt x="463" y="302"/>
                    </a:lnTo>
                    <a:lnTo>
                      <a:pt x="462" y="302"/>
                    </a:lnTo>
                    <a:lnTo>
                      <a:pt x="459" y="302"/>
                    </a:lnTo>
                    <a:lnTo>
                      <a:pt x="458" y="302"/>
                    </a:lnTo>
                    <a:lnTo>
                      <a:pt x="455" y="301"/>
                    </a:lnTo>
                    <a:lnTo>
                      <a:pt x="438" y="290"/>
                    </a:lnTo>
                    <a:lnTo>
                      <a:pt x="435" y="289"/>
                    </a:lnTo>
                    <a:lnTo>
                      <a:pt x="434" y="286"/>
                    </a:lnTo>
                    <a:lnTo>
                      <a:pt x="434" y="285"/>
                    </a:lnTo>
                    <a:lnTo>
                      <a:pt x="433" y="284"/>
                    </a:lnTo>
                    <a:lnTo>
                      <a:pt x="433" y="281"/>
                    </a:lnTo>
                    <a:lnTo>
                      <a:pt x="433" y="280"/>
                    </a:lnTo>
                    <a:lnTo>
                      <a:pt x="434" y="277"/>
                    </a:lnTo>
                    <a:lnTo>
                      <a:pt x="434" y="276"/>
                    </a:lnTo>
                    <a:lnTo>
                      <a:pt x="435" y="273"/>
                    </a:lnTo>
                    <a:lnTo>
                      <a:pt x="437" y="272"/>
                    </a:lnTo>
                    <a:lnTo>
                      <a:pt x="439" y="271"/>
                    </a:lnTo>
                    <a:lnTo>
                      <a:pt x="441" y="271"/>
                    </a:lnTo>
                    <a:lnTo>
                      <a:pt x="443" y="271"/>
                    </a:lnTo>
                    <a:lnTo>
                      <a:pt x="445" y="271"/>
                    </a:lnTo>
                    <a:lnTo>
                      <a:pt x="447" y="271"/>
                    </a:lnTo>
                    <a:lnTo>
                      <a:pt x="449" y="272"/>
                    </a:lnTo>
                    <a:close/>
                    <a:moveTo>
                      <a:pt x="503" y="306"/>
                    </a:moveTo>
                    <a:lnTo>
                      <a:pt x="522" y="317"/>
                    </a:lnTo>
                    <a:lnTo>
                      <a:pt x="523" y="318"/>
                    </a:lnTo>
                    <a:lnTo>
                      <a:pt x="524" y="320"/>
                    </a:lnTo>
                    <a:lnTo>
                      <a:pt x="526" y="322"/>
                    </a:lnTo>
                    <a:lnTo>
                      <a:pt x="526" y="324"/>
                    </a:lnTo>
                    <a:lnTo>
                      <a:pt x="526" y="325"/>
                    </a:lnTo>
                    <a:lnTo>
                      <a:pt x="526" y="328"/>
                    </a:lnTo>
                    <a:lnTo>
                      <a:pt x="526" y="330"/>
                    </a:lnTo>
                    <a:lnTo>
                      <a:pt x="524" y="332"/>
                    </a:lnTo>
                    <a:lnTo>
                      <a:pt x="523" y="333"/>
                    </a:lnTo>
                    <a:lnTo>
                      <a:pt x="522" y="334"/>
                    </a:lnTo>
                    <a:lnTo>
                      <a:pt x="520" y="336"/>
                    </a:lnTo>
                    <a:lnTo>
                      <a:pt x="518" y="337"/>
                    </a:lnTo>
                    <a:lnTo>
                      <a:pt x="516" y="337"/>
                    </a:lnTo>
                    <a:lnTo>
                      <a:pt x="514" y="337"/>
                    </a:lnTo>
                    <a:lnTo>
                      <a:pt x="511" y="336"/>
                    </a:lnTo>
                    <a:lnTo>
                      <a:pt x="510" y="336"/>
                    </a:lnTo>
                    <a:lnTo>
                      <a:pt x="493" y="324"/>
                    </a:lnTo>
                    <a:lnTo>
                      <a:pt x="490" y="322"/>
                    </a:lnTo>
                    <a:lnTo>
                      <a:pt x="489" y="321"/>
                    </a:lnTo>
                    <a:lnTo>
                      <a:pt x="487" y="320"/>
                    </a:lnTo>
                    <a:lnTo>
                      <a:pt x="487" y="317"/>
                    </a:lnTo>
                    <a:lnTo>
                      <a:pt x="487" y="316"/>
                    </a:lnTo>
                    <a:lnTo>
                      <a:pt x="487" y="313"/>
                    </a:lnTo>
                    <a:lnTo>
                      <a:pt x="487" y="310"/>
                    </a:lnTo>
                    <a:lnTo>
                      <a:pt x="489" y="309"/>
                    </a:lnTo>
                    <a:lnTo>
                      <a:pt x="490" y="308"/>
                    </a:lnTo>
                    <a:lnTo>
                      <a:pt x="491" y="306"/>
                    </a:lnTo>
                    <a:lnTo>
                      <a:pt x="493" y="305"/>
                    </a:lnTo>
                    <a:lnTo>
                      <a:pt x="495" y="305"/>
                    </a:lnTo>
                    <a:lnTo>
                      <a:pt x="497" y="304"/>
                    </a:lnTo>
                    <a:lnTo>
                      <a:pt x="499" y="304"/>
                    </a:lnTo>
                    <a:lnTo>
                      <a:pt x="502" y="305"/>
                    </a:lnTo>
                    <a:lnTo>
                      <a:pt x="503" y="306"/>
                    </a:lnTo>
                    <a:close/>
                    <a:moveTo>
                      <a:pt x="558" y="340"/>
                    </a:moveTo>
                    <a:lnTo>
                      <a:pt x="575" y="352"/>
                    </a:lnTo>
                    <a:lnTo>
                      <a:pt x="578" y="352"/>
                    </a:lnTo>
                    <a:lnTo>
                      <a:pt x="579" y="354"/>
                    </a:lnTo>
                    <a:lnTo>
                      <a:pt x="579" y="356"/>
                    </a:lnTo>
                    <a:lnTo>
                      <a:pt x="580" y="357"/>
                    </a:lnTo>
                    <a:lnTo>
                      <a:pt x="580" y="359"/>
                    </a:lnTo>
                    <a:lnTo>
                      <a:pt x="580" y="362"/>
                    </a:lnTo>
                    <a:lnTo>
                      <a:pt x="579" y="363"/>
                    </a:lnTo>
                    <a:lnTo>
                      <a:pt x="579" y="366"/>
                    </a:lnTo>
                    <a:lnTo>
                      <a:pt x="578" y="367"/>
                    </a:lnTo>
                    <a:lnTo>
                      <a:pt x="576" y="369"/>
                    </a:lnTo>
                    <a:lnTo>
                      <a:pt x="574" y="370"/>
                    </a:lnTo>
                    <a:lnTo>
                      <a:pt x="572" y="370"/>
                    </a:lnTo>
                    <a:lnTo>
                      <a:pt x="570" y="370"/>
                    </a:lnTo>
                    <a:lnTo>
                      <a:pt x="568" y="370"/>
                    </a:lnTo>
                    <a:lnTo>
                      <a:pt x="566" y="370"/>
                    </a:lnTo>
                    <a:lnTo>
                      <a:pt x="564" y="369"/>
                    </a:lnTo>
                    <a:lnTo>
                      <a:pt x="546" y="358"/>
                    </a:lnTo>
                    <a:lnTo>
                      <a:pt x="544" y="357"/>
                    </a:lnTo>
                    <a:lnTo>
                      <a:pt x="543" y="354"/>
                    </a:lnTo>
                    <a:lnTo>
                      <a:pt x="542" y="353"/>
                    </a:lnTo>
                    <a:lnTo>
                      <a:pt x="542" y="352"/>
                    </a:lnTo>
                    <a:lnTo>
                      <a:pt x="540" y="349"/>
                    </a:lnTo>
                    <a:lnTo>
                      <a:pt x="540" y="348"/>
                    </a:lnTo>
                    <a:lnTo>
                      <a:pt x="542" y="345"/>
                    </a:lnTo>
                    <a:lnTo>
                      <a:pt x="543" y="344"/>
                    </a:lnTo>
                    <a:lnTo>
                      <a:pt x="544" y="341"/>
                    </a:lnTo>
                    <a:lnTo>
                      <a:pt x="546" y="340"/>
                    </a:lnTo>
                    <a:lnTo>
                      <a:pt x="547" y="338"/>
                    </a:lnTo>
                    <a:lnTo>
                      <a:pt x="550" y="338"/>
                    </a:lnTo>
                    <a:lnTo>
                      <a:pt x="551" y="338"/>
                    </a:lnTo>
                    <a:lnTo>
                      <a:pt x="554" y="338"/>
                    </a:lnTo>
                    <a:lnTo>
                      <a:pt x="555" y="338"/>
                    </a:lnTo>
                    <a:lnTo>
                      <a:pt x="558" y="340"/>
                    </a:lnTo>
                    <a:close/>
                    <a:moveTo>
                      <a:pt x="611" y="373"/>
                    </a:moveTo>
                    <a:lnTo>
                      <a:pt x="629" y="385"/>
                    </a:lnTo>
                    <a:lnTo>
                      <a:pt x="631" y="386"/>
                    </a:lnTo>
                    <a:lnTo>
                      <a:pt x="632" y="387"/>
                    </a:lnTo>
                    <a:lnTo>
                      <a:pt x="633" y="389"/>
                    </a:lnTo>
                    <a:lnTo>
                      <a:pt x="633" y="391"/>
                    </a:lnTo>
                    <a:lnTo>
                      <a:pt x="635" y="393"/>
                    </a:lnTo>
                    <a:lnTo>
                      <a:pt x="635" y="395"/>
                    </a:lnTo>
                    <a:lnTo>
                      <a:pt x="633" y="398"/>
                    </a:lnTo>
                    <a:lnTo>
                      <a:pt x="633" y="399"/>
                    </a:lnTo>
                    <a:lnTo>
                      <a:pt x="629" y="402"/>
                    </a:lnTo>
                    <a:lnTo>
                      <a:pt x="628" y="403"/>
                    </a:lnTo>
                    <a:lnTo>
                      <a:pt x="625" y="403"/>
                    </a:lnTo>
                    <a:lnTo>
                      <a:pt x="624" y="405"/>
                    </a:lnTo>
                    <a:lnTo>
                      <a:pt x="621" y="405"/>
                    </a:lnTo>
                    <a:lnTo>
                      <a:pt x="620" y="403"/>
                    </a:lnTo>
                    <a:lnTo>
                      <a:pt x="619" y="403"/>
                    </a:lnTo>
                    <a:lnTo>
                      <a:pt x="600" y="391"/>
                    </a:lnTo>
                    <a:lnTo>
                      <a:pt x="597" y="390"/>
                    </a:lnTo>
                    <a:lnTo>
                      <a:pt x="596" y="389"/>
                    </a:lnTo>
                    <a:lnTo>
                      <a:pt x="596" y="386"/>
                    </a:lnTo>
                    <a:lnTo>
                      <a:pt x="595" y="385"/>
                    </a:lnTo>
                    <a:lnTo>
                      <a:pt x="595" y="382"/>
                    </a:lnTo>
                    <a:lnTo>
                      <a:pt x="595" y="381"/>
                    </a:lnTo>
                    <a:lnTo>
                      <a:pt x="596" y="378"/>
                    </a:lnTo>
                    <a:lnTo>
                      <a:pt x="596" y="377"/>
                    </a:lnTo>
                    <a:lnTo>
                      <a:pt x="597" y="375"/>
                    </a:lnTo>
                    <a:lnTo>
                      <a:pt x="599" y="374"/>
                    </a:lnTo>
                    <a:lnTo>
                      <a:pt x="601" y="373"/>
                    </a:lnTo>
                    <a:lnTo>
                      <a:pt x="603" y="371"/>
                    </a:lnTo>
                    <a:lnTo>
                      <a:pt x="605" y="371"/>
                    </a:lnTo>
                    <a:lnTo>
                      <a:pt x="607" y="371"/>
                    </a:lnTo>
                    <a:lnTo>
                      <a:pt x="609" y="373"/>
                    </a:lnTo>
                    <a:lnTo>
                      <a:pt x="611" y="373"/>
                    </a:lnTo>
                    <a:close/>
                    <a:moveTo>
                      <a:pt x="665" y="407"/>
                    </a:moveTo>
                    <a:lnTo>
                      <a:pt x="684" y="418"/>
                    </a:lnTo>
                    <a:lnTo>
                      <a:pt x="685" y="419"/>
                    </a:lnTo>
                    <a:lnTo>
                      <a:pt x="686" y="422"/>
                    </a:lnTo>
                    <a:lnTo>
                      <a:pt x="688" y="423"/>
                    </a:lnTo>
                    <a:lnTo>
                      <a:pt x="688" y="425"/>
                    </a:lnTo>
                    <a:lnTo>
                      <a:pt x="688" y="427"/>
                    </a:lnTo>
                    <a:lnTo>
                      <a:pt x="688" y="429"/>
                    </a:lnTo>
                    <a:lnTo>
                      <a:pt x="688" y="431"/>
                    </a:lnTo>
                    <a:lnTo>
                      <a:pt x="686" y="433"/>
                    </a:lnTo>
                    <a:lnTo>
                      <a:pt x="685" y="435"/>
                    </a:lnTo>
                    <a:lnTo>
                      <a:pt x="684" y="437"/>
                    </a:lnTo>
                    <a:lnTo>
                      <a:pt x="682" y="437"/>
                    </a:lnTo>
                    <a:lnTo>
                      <a:pt x="680" y="438"/>
                    </a:lnTo>
                    <a:lnTo>
                      <a:pt x="678" y="438"/>
                    </a:lnTo>
                    <a:lnTo>
                      <a:pt x="676" y="438"/>
                    </a:lnTo>
                    <a:lnTo>
                      <a:pt x="673" y="438"/>
                    </a:lnTo>
                    <a:lnTo>
                      <a:pt x="672" y="437"/>
                    </a:lnTo>
                    <a:lnTo>
                      <a:pt x="655" y="426"/>
                    </a:lnTo>
                    <a:lnTo>
                      <a:pt x="652" y="423"/>
                    </a:lnTo>
                    <a:lnTo>
                      <a:pt x="651" y="422"/>
                    </a:lnTo>
                    <a:lnTo>
                      <a:pt x="649" y="421"/>
                    </a:lnTo>
                    <a:lnTo>
                      <a:pt x="649" y="418"/>
                    </a:lnTo>
                    <a:lnTo>
                      <a:pt x="649" y="417"/>
                    </a:lnTo>
                    <a:lnTo>
                      <a:pt x="649" y="414"/>
                    </a:lnTo>
                    <a:lnTo>
                      <a:pt x="649" y="413"/>
                    </a:lnTo>
                    <a:lnTo>
                      <a:pt x="651" y="410"/>
                    </a:lnTo>
                    <a:lnTo>
                      <a:pt x="652" y="409"/>
                    </a:lnTo>
                    <a:lnTo>
                      <a:pt x="653" y="407"/>
                    </a:lnTo>
                    <a:lnTo>
                      <a:pt x="656" y="406"/>
                    </a:lnTo>
                    <a:lnTo>
                      <a:pt x="657" y="406"/>
                    </a:lnTo>
                    <a:lnTo>
                      <a:pt x="658" y="406"/>
                    </a:lnTo>
                    <a:lnTo>
                      <a:pt x="661" y="406"/>
                    </a:lnTo>
                    <a:lnTo>
                      <a:pt x="664" y="406"/>
                    </a:lnTo>
                    <a:lnTo>
                      <a:pt x="665" y="407"/>
                    </a:lnTo>
                    <a:close/>
                    <a:moveTo>
                      <a:pt x="720" y="440"/>
                    </a:moveTo>
                    <a:lnTo>
                      <a:pt x="737" y="452"/>
                    </a:lnTo>
                    <a:lnTo>
                      <a:pt x="739" y="454"/>
                    </a:lnTo>
                    <a:lnTo>
                      <a:pt x="741" y="455"/>
                    </a:lnTo>
                    <a:lnTo>
                      <a:pt x="741" y="456"/>
                    </a:lnTo>
                    <a:lnTo>
                      <a:pt x="742" y="459"/>
                    </a:lnTo>
                    <a:lnTo>
                      <a:pt x="742" y="460"/>
                    </a:lnTo>
                    <a:lnTo>
                      <a:pt x="742" y="463"/>
                    </a:lnTo>
                    <a:lnTo>
                      <a:pt x="742" y="464"/>
                    </a:lnTo>
                    <a:lnTo>
                      <a:pt x="741" y="467"/>
                    </a:lnTo>
                    <a:lnTo>
                      <a:pt x="739" y="468"/>
                    </a:lnTo>
                    <a:lnTo>
                      <a:pt x="738" y="470"/>
                    </a:lnTo>
                    <a:lnTo>
                      <a:pt x="736" y="471"/>
                    </a:lnTo>
                    <a:lnTo>
                      <a:pt x="734" y="471"/>
                    </a:lnTo>
                    <a:lnTo>
                      <a:pt x="732" y="472"/>
                    </a:lnTo>
                    <a:lnTo>
                      <a:pt x="730" y="471"/>
                    </a:lnTo>
                    <a:lnTo>
                      <a:pt x="728" y="471"/>
                    </a:lnTo>
                    <a:lnTo>
                      <a:pt x="726" y="470"/>
                    </a:lnTo>
                    <a:lnTo>
                      <a:pt x="708" y="459"/>
                    </a:lnTo>
                    <a:lnTo>
                      <a:pt x="706" y="458"/>
                    </a:lnTo>
                    <a:lnTo>
                      <a:pt x="705" y="456"/>
                    </a:lnTo>
                    <a:lnTo>
                      <a:pt x="704" y="454"/>
                    </a:lnTo>
                    <a:lnTo>
                      <a:pt x="704" y="452"/>
                    </a:lnTo>
                    <a:lnTo>
                      <a:pt x="702" y="450"/>
                    </a:lnTo>
                    <a:lnTo>
                      <a:pt x="704" y="448"/>
                    </a:lnTo>
                    <a:lnTo>
                      <a:pt x="704" y="446"/>
                    </a:lnTo>
                    <a:lnTo>
                      <a:pt x="705" y="444"/>
                    </a:lnTo>
                    <a:lnTo>
                      <a:pt x="706" y="442"/>
                    </a:lnTo>
                    <a:lnTo>
                      <a:pt x="708" y="440"/>
                    </a:lnTo>
                    <a:lnTo>
                      <a:pt x="709" y="440"/>
                    </a:lnTo>
                    <a:lnTo>
                      <a:pt x="712" y="439"/>
                    </a:lnTo>
                    <a:lnTo>
                      <a:pt x="713" y="439"/>
                    </a:lnTo>
                    <a:lnTo>
                      <a:pt x="716" y="439"/>
                    </a:lnTo>
                    <a:lnTo>
                      <a:pt x="717" y="440"/>
                    </a:lnTo>
                    <a:lnTo>
                      <a:pt x="720" y="440"/>
                    </a:lnTo>
                    <a:close/>
                    <a:moveTo>
                      <a:pt x="774" y="475"/>
                    </a:moveTo>
                    <a:lnTo>
                      <a:pt x="791" y="486"/>
                    </a:lnTo>
                    <a:lnTo>
                      <a:pt x="793" y="487"/>
                    </a:lnTo>
                    <a:lnTo>
                      <a:pt x="794" y="488"/>
                    </a:lnTo>
                    <a:lnTo>
                      <a:pt x="795" y="491"/>
                    </a:lnTo>
                    <a:lnTo>
                      <a:pt x="797" y="492"/>
                    </a:lnTo>
                    <a:lnTo>
                      <a:pt x="797" y="495"/>
                    </a:lnTo>
                    <a:lnTo>
                      <a:pt x="797" y="496"/>
                    </a:lnTo>
                    <a:lnTo>
                      <a:pt x="795" y="499"/>
                    </a:lnTo>
                    <a:lnTo>
                      <a:pt x="795" y="500"/>
                    </a:lnTo>
                    <a:lnTo>
                      <a:pt x="794" y="503"/>
                    </a:lnTo>
                    <a:lnTo>
                      <a:pt x="791" y="504"/>
                    </a:lnTo>
                    <a:lnTo>
                      <a:pt x="790" y="504"/>
                    </a:lnTo>
                    <a:lnTo>
                      <a:pt x="789" y="506"/>
                    </a:lnTo>
                    <a:lnTo>
                      <a:pt x="786" y="506"/>
                    </a:lnTo>
                    <a:lnTo>
                      <a:pt x="785" y="506"/>
                    </a:lnTo>
                    <a:lnTo>
                      <a:pt x="782" y="504"/>
                    </a:lnTo>
                    <a:lnTo>
                      <a:pt x="781" y="504"/>
                    </a:lnTo>
                    <a:lnTo>
                      <a:pt x="762" y="492"/>
                    </a:lnTo>
                    <a:lnTo>
                      <a:pt x="761" y="491"/>
                    </a:lnTo>
                    <a:lnTo>
                      <a:pt x="759" y="490"/>
                    </a:lnTo>
                    <a:lnTo>
                      <a:pt x="758" y="488"/>
                    </a:lnTo>
                    <a:lnTo>
                      <a:pt x="757" y="486"/>
                    </a:lnTo>
                    <a:lnTo>
                      <a:pt x="757" y="484"/>
                    </a:lnTo>
                    <a:lnTo>
                      <a:pt x="757" y="482"/>
                    </a:lnTo>
                    <a:lnTo>
                      <a:pt x="758" y="480"/>
                    </a:lnTo>
                    <a:lnTo>
                      <a:pt x="759" y="478"/>
                    </a:lnTo>
                    <a:lnTo>
                      <a:pt x="759" y="476"/>
                    </a:lnTo>
                    <a:lnTo>
                      <a:pt x="762" y="475"/>
                    </a:lnTo>
                    <a:lnTo>
                      <a:pt x="763" y="474"/>
                    </a:lnTo>
                    <a:lnTo>
                      <a:pt x="765" y="474"/>
                    </a:lnTo>
                    <a:lnTo>
                      <a:pt x="767" y="472"/>
                    </a:lnTo>
                    <a:lnTo>
                      <a:pt x="770" y="474"/>
                    </a:lnTo>
                    <a:lnTo>
                      <a:pt x="771" y="474"/>
                    </a:lnTo>
                    <a:lnTo>
                      <a:pt x="774" y="475"/>
                    </a:lnTo>
                    <a:close/>
                    <a:moveTo>
                      <a:pt x="827" y="508"/>
                    </a:moveTo>
                    <a:lnTo>
                      <a:pt x="846" y="520"/>
                    </a:lnTo>
                    <a:lnTo>
                      <a:pt x="847" y="521"/>
                    </a:lnTo>
                    <a:lnTo>
                      <a:pt x="848" y="523"/>
                    </a:lnTo>
                    <a:lnTo>
                      <a:pt x="850" y="524"/>
                    </a:lnTo>
                    <a:lnTo>
                      <a:pt x="850" y="527"/>
                    </a:lnTo>
                    <a:lnTo>
                      <a:pt x="850" y="528"/>
                    </a:lnTo>
                    <a:lnTo>
                      <a:pt x="850" y="531"/>
                    </a:lnTo>
                    <a:lnTo>
                      <a:pt x="850" y="532"/>
                    </a:lnTo>
                    <a:lnTo>
                      <a:pt x="848" y="535"/>
                    </a:lnTo>
                    <a:lnTo>
                      <a:pt x="847" y="536"/>
                    </a:lnTo>
                    <a:lnTo>
                      <a:pt x="846" y="537"/>
                    </a:lnTo>
                    <a:lnTo>
                      <a:pt x="844" y="539"/>
                    </a:lnTo>
                    <a:lnTo>
                      <a:pt x="842" y="539"/>
                    </a:lnTo>
                    <a:lnTo>
                      <a:pt x="840" y="539"/>
                    </a:lnTo>
                    <a:lnTo>
                      <a:pt x="838" y="539"/>
                    </a:lnTo>
                    <a:lnTo>
                      <a:pt x="836" y="539"/>
                    </a:lnTo>
                    <a:lnTo>
                      <a:pt x="834" y="537"/>
                    </a:lnTo>
                    <a:lnTo>
                      <a:pt x="816" y="527"/>
                    </a:lnTo>
                    <a:lnTo>
                      <a:pt x="814" y="525"/>
                    </a:lnTo>
                    <a:lnTo>
                      <a:pt x="813" y="524"/>
                    </a:lnTo>
                    <a:lnTo>
                      <a:pt x="813" y="521"/>
                    </a:lnTo>
                    <a:lnTo>
                      <a:pt x="811" y="520"/>
                    </a:lnTo>
                    <a:lnTo>
                      <a:pt x="811" y="517"/>
                    </a:lnTo>
                    <a:lnTo>
                      <a:pt x="811" y="516"/>
                    </a:lnTo>
                    <a:lnTo>
                      <a:pt x="811" y="514"/>
                    </a:lnTo>
                    <a:lnTo>
                      <a:pt x="813" y="512"/>
                    </a:lnTo>
                    <a:lnTo>
                      <a:pt x="814" y="510"/>
                    </a:lnTo>
                    <a:lnTo>
                      <a:pt x="815" y="508"/>
                    </a:lnTo>
                    <a:lnTo>
                      <a:pt x="818" y="508"/>
                    </a:lnTo>
                    <a:lnTo>
                      <a:pt x="819" y="507"/>
                    </a:lnTo>
                    <a:lnTo>
                      <a:pt x="822" y="507"/>
                    </a:lnTo>
                    <a:lnTo>
                      <a:pt x="823" y="507"/>
                    </a:lnTo>
                    <a:lnTo>
                      <a:pt x="826" y="508"/>
                    </a:lnTo>
                    <a:lnTo>
                      <a:pt x="827" y="508"/>
                    </a:lnTo>
                    <a:close/>
                    <a:moveTo>
                      <a:pt x="882" y="543"/>
                    </a:moveTo>
                    <a:lnTo>
                      <a:pt x="900" y="553"/>
                    </a:lnTo>
                    <a:lnTo>
                      <a:pt x="901" y="555"/>
                    </a:lnTo>
                    <a:lnTo>
                      <a:pt x="903" y="556"/>
                    </a:lnTo>
                    <a:lnTo>
                      <a:pt x="904" y="559"/>
                    </a:lnTo>
                    <a:lnTo>
                      <a:pt x="904" y="560"/>
                    </a:lnTo>
                    <a:lnTo>
                      <a:pt x="904" y="563"/>
                    </a:lnTo>
                    <a:lnTo>
                      <a:pt x="904" y="564"/>
                    </a:lnTo>
                    <a:lnTo>
                      <a:pt x="904" y="567"/>
                    </a:lnTo>
                    <a:lnTo>
                      <a:pt x="903" y="568"/>
                    </a:lnTo>
                    <a:lnTo>
                      <a:pt x="901" y="569"/>
                    </a:lnTo>
                    <a:lnTo>
                      <a:pt x="900" y="571"/>
                    </a:lnTo>
                    <a:lnTo>
                      <a:pt x="897" y="572"/>
                    </a:lnTo>
                    <a:lnTo>
                      <a:pt x="896" y="573"/>
                    </a:lnTo>
                    <a:lnTo>
                      <a:pt x="893" y="573"/>
                    </a:lnTo>
                    <a:lnTo>
                      <a:pt x="892" y="573"/>
                    </a:lnTo>
                    <a:lnTo>
                      <a:pt x="890" y="572"/>
                    </a:lnTo>
                    <a:lnTo>
                      <a:pt x="888" y="572"/>
                    </a:lnTo>
                    <a:lnTo>
                      <a:pt x="870" y="560"/>
                    </a:lnTo>
                    <a:lnTo>
                      <a:pt x="868" y="559"/>
                    </a:lnTo>
                    <a:lnTo>
                      <a:pt x="867" y="557"/>
                    </a:lnTo>
                    <a:lnTo>
                      <a:pt x="866" y="556"/>
                    </a:lnTo>
                    <a:lnTo>
                      <a:pt x="866" y="553"/>
                    </a:lnTo>
                    <a:lnTo>
                      <a:pt x="866" y="552"/>
                    </a:lnTo>
                    <a:lnTo>
                      <a:pt x="866" y="549"/>
                    </a:lnTo>
                    <a:lnTo>
                      <a:pt x="866" y="547"/>
                    </a:lnTo>
                    <a:lnTo>
                      <a:pt x="867" y="545"/>
                    </a:lnTo>
                    <a:lnTo>
                      <a:pt x="868" y="544"/>
                    </a:lnTo>
                    <a:lnTo>
                      <a:pt x="870" y="543"/>
                    </a:lnTo>
                    <a:lnTo>
                      <a:pt x="871" y="541"/>
                    </a:lnTo>
                    <a:lnTo>
                      <a:pt x="874" y="541"/>
                    </a:lnTo>
                    <a:lnTo>
                      <a:pt x="875" y="540"/>
                    </a:lnTo>
                    <a:lnTo>
                      <a:pt x="878" y="540"/>
                    </a:lnTo>
                    <a:lnTo>
                      <a:pt x="879" y="541"/>
                    </a:lnTo>
                    <a:lnTo>
                      <a:pt x="882" y="543"/>
                    </a:lnTo>
                    <a:close/>
                    <a:moveTo>
                      <a:pt x="936" y="576"/>
                    </a:moveTo>
                    <a:lnTo>
                      <a:pt x="953" y="588"/>
                    </a:lnTo>
                    <a:lnTo>
                      <a:pt x="955" y="588"/>
                    </a:lnTo>
                    <a:lnTo>
                      <a:pt x="956" y="591"/>
                    </a:lnTo>
                    <a:lnTo>
                      <a:pt x="957" y="592"/>
                    </a:lnTo>
                    <a:lnTo>
                      <a:pt x="959" y="593"/>
                    </a:lnTo>
                    <a:lnTo>
                      <a:pt x="959" y="596"/>
                    </a:lnTo>
                    <a:lnTo>
                      <a:pt x="959" y="598"/>
                    </a:lnTo>
                    <a:lnTo>
                      <a:pt x="957" y="600"/>
                    </a:lnTo>
                    <a:lnTo>
                      <a:pt x="957" y="602"/>
                    </a:lnTo>
                    <a:lnTo>
                      <a:pt x="956" y="604"/>
                    </a:lnTo>
                    <a:lnTo>
                      <a:pt x="953" y="605"/>
                    </a:lnTo>
                    <a:lnTo>
                      <a:pt x="952" y="606"/>
                    </a:lnTo>
                    <a:lnTo>
                      <a:pt x="951" y="606"/>
                    </a:lnTo>
                    <a:lnTo>
                      <a:pt x="948" y="606"/>
                    </a:lnTo>
                    <a:lnTo>
                      <a:pt x="947" y="606"/>
                    </a:lnTo>
                    <a:lnTo>
                      <a:pt x="944" y="606"/>
                    </a:lnTo>
                    <a:lnTo>
                      <a:pt x="943" y="605"/>
                    </a:lnTo>
                    <a:lnTo>
                      <a:pt x="924" y="595"/>
                    </a:lnTo>
                    <a:lnTo>
                      <a:pt x="923" y="593"/>
                    </a:lnTo>
                    <a:lnTo>
                      <a:pt x="921" y="591"/>
                    </a:lnTo>
                    <a:lnTo>
                      <a:pt x="920" y="589"/>
                    </a:lnTo>
                    <a:lnTo>
                      <a:pt x="920" y="588"/>
                    </a:lnTo>
                    <a:lnTo>
                      <a:pt x="919" y="585"/>
                    </a:lnTo>
                    <a:lnTo>
                      <a:pt x="919" y="584"/>
                    </a:lnTo>
                    <a:lnTo>
                      <a:pt x="920" y="581"/>
                    </a:lnTo>
                    <a:lnTo>
                      <a:pt x="921" y="580"/>
                    </a:lnTo>
                    <a:lnTo>
                      <a:pt x="921" y="577"/>
                    </a:lnTo>
                    <a:lnTo>
                      <a:pt x="924" y="576"/>
                    </a:lnTo>
                    <a:lnTo>
                      <a:pt x="925" y="575"/>
                    </a:lnTo>
                    <a:lnTo>
                      <a:pt x="927" y="575"/>
                    </a:lnTo>
                    <a:lnTo>
                      <a:pt x="929" y="575"/>
                    </a:lnTo>
                    <a:lnTo>
                      <a:pt x="932" y="575"/>
                    </a:lnTo>
                    <a:lnTo>
                      <a:pt x="933" y="575"/>
                    </a:lnTo>
                    <a:lnTo>
                      <a:pt x="936" y="576"/>
                    </a:lnTo>
                    <a:close/>
                    <a:moveTo>
                      <a:pt x="989" y="610"/>
                    </a:moveTo>
                    <a:lnTo>
                      <a:pt x="1008" y="621"/>
                    </a:lnTo>
                    <a:lnTo>
                      <a:pt x="1009" y="622"/>
                    </a:lnTo>
                    <a:lnTo>
                      <a:pt x="1010" y="624"/>
                    </a:lnTo>
                    <a:lnTo>
                      <a:pt x="1012" y="626"/>
                    </a:lnTo>
                    <a:lnTo>
                      <a:pt x="1012" y="628"/>
                    </a:lnTo>
                    <a:lnTo>
                      <a:pt x="1013" y="629"/>
                    </a:lnTo>
                    <a:lnTo>
                      <a:pt x="1012" y="632"/>
                    </a:lnTo>
                    <a:lnTo>
                      <a:pt x="1012" y="634"/>
                    </a:lnTo>
                    <a:lnTo>
                      <a:pt x="1010" y="636"/>
                    </a:lnTo>
                    <a:lnTo>
                      <a:pt x="1009" y="637"/>
                    </a:lnTo>
                    <a:lnTo>
                      <a:pt x="1008" y="638"/>
                    </a:lnTo>
                    <a:lnTo>
                      <a:pt x="1006" y="640"/>
                    </a:lnTo>
                    <a:lnTo>
                      <a:pt x="1004" y="641"/>
                    </a:lnTo>
                    <a:lnTo>
                      <a:pt x="1002" y="641"/>
                    </a:lnTo>
                    <a:lnTo>
                      <a:pt x="1000" y="641"/>
                    </a:lnTo>
                    <a:lnTo>
                      <a:pt x="998" y="640"/>
                    </a:lnTo>
                    <a:lnTo>
                      <a:pt x="996" y="640"/>
                    </a:lnTo>
                    <a:lnTo>
                      <a:pt x="978" y="628"/>
                    </a:lnTo>
                    <a:lnTo>
                      <a:pt x="976" y="626"/>
                    </a:lnTo>
                    <a:lnTo>
                      <a:pt x="974" y="625"/>
                    </a:lnTo>
                    <a:lnTo>
                      <a:pt x="974" y="624"/>
                    </a:lnTo>
                    <a:lnTo>
                      <a:pt x="973" y="621"/>
                    </a:lnTo>
                    <a:lnTo>
                      <a:pt x="973" y="620"/>
                    </a:lnTo>
                    <a:lnTo>
                      <a:pt x="973" y="617"/>
                    </a:lnTo>
                    <a:lnTo>
                      <a:pt x="974" y="614"/>
                    </a:lnTo>
                    <a:lnTo>
                      <a:pt x="974" y="613"/>
                    </a:lnTo>
                    <a:lnTo>
                      <a:pt x="976" y="612"/>
                    </a:lnTo>
                    <a:lnTo>
                      <a:pt x="977" y="610"/>
                    </a:lnTo>
                    <a:lnTo>
                      <a:pt x="980" y="609"/>
                    </a:lnTo>
                    <a:lnTo>
                      <a:pt x="981" y="608"/>
                    </a:lnTo>
                    <a:lnTo>
                      <a:pt x="984" y="608"/>
                    </a:lnTo>
                    <a:lnTo>
                      <a:pt x="985" y="608"/>
                    </a:lnTo>
                    <a:lnTo>
                      <a:pt x="988" y="609"/>
                    </a:lnTo>
                    <a:lnTo>
                      <a:pt x="989" y="610"/>
                    </a:lnTo>
                    <a:close/>
                    <a:moveTo>
                      <a:pt x="1044" y="644"/>
                    </a:moveTo>
                    <a:lnTo>
                      <a:pt x="1062" y="654"/>
                    </a:lnTo>
                    <a:lnTo>
                      <a:pt x="1063" y="656"/>
                    </a:lnTo>
                    <a:lnTo>
                      <a:pt x="1065" y="658"/>
                    </a:lnTo>
                    <a:lnTo>
                      <a:pt x="1066" y="660"/>
                    </a:lnTo>
                    <a:lnTo>
                      <a:pt x="1066" y="661"/>
                    </a:lnTo>
                    <a:lnTo>
                      <a:pt x="1066" y="664"/>
                    </a:lnTo>
                    <a:lnTo>
                      <a:pt x="1066" y="666"/>
                    </a:lnTo>
                    <a:lnTo>
                      <a:pt x="1066" y="668"/>
                    </a:lnTo>
                    <a:lnTo>
                      <a:pt x="1065" y="670"/>
                    </a:lnTo>
                    <a:lnTo>
                      <a:pt x="1063" y="672"/>
                    </a:lnTo>
                    <a:lnTo>
                      <a:pt x="1062" y="673"/>
                    </a:lnTo>
                    <a:lnTo>
                      <a:pt x="1061" y="674"/>
                    </a:lnTo>
                    <a:lnTo>
                      <a:pt x="1058" y="674"/>
                    </a:lnTo>
                    <a:lnTo>
                      <a:pt x="1057" y="674"/>
                    </a:lnTo>
                    <a:lnTo>
                      <a:pt x="1054" y="674"/>
                    </a:lnTo>
                    <a:lnTo>
                      <a:pt x="1051" y="674"/>
                    </a:lnTo>
                    <a:lnTo>
                      <a:pt x="1050" y="673"/>
                    </a:lnTo>
                    <a:lnTo>
                      <a:pt x="1033" y="662"/>
                    </a:lnTo>
                    <a:lnTo>
                      <a:pt x="1030" y="660"/>
                    </a:lnTo>
                    <a:lnTo>
                      <a:pt x="1029" y="658"/>
                    </a:lnTo>
                    <a:lnTo>
                      <a:pt x="1028" y="657"/>
                    </a:lnTo>
                    <a:lnTo>
                      <a:pt x="1028" y="654"/>
                    </a:lnTo>
                    <a:lnTo>
                      <a:pt x="1028" y="653"/>
                    </a:lnTo>
                    <a:lnTo>
                      <a:pt x="1028" y="650"/>
                    </a:lnTo>
                    <a:lnTo>
                      <a:pt x="1028" y="649"/>
                    </a:lnTo>
                    <a:lnTo>
                      <a:pt x="1029" y="648"/>
                    </a:lnTo>
                    <a:lnTo>
                      <a:pt x="1030" y="645"/>
                    </a:lnTo>
                    <a:lnTo>
                      <a:pt x="1032" y="644"/>
                    </a:lnTo>
                    <a:lnTo>
                      <a:pt x="1034" y="642"/>
                    </a:lnTo>
                    <a:lnTo>
                      <a:pt x="1036" y="642"/>
                    </a:lnTo>
                    <a:lnTo>
                      <a:pt x="1037" y="642"/>
                    </a:lnTo>
                    <a:lnTo>
                      <a:pt x="1040" y="642"/>
                    </a:lnTo>
                    <a:lnTo>
                      <a:pt x="1042" y="642"/>
                    </a:lnTo>
                    <a:lnTo>
                      <a:pt x="1044" y="644"/>
                    </a:lnTo>
                    <a:close/>
                    <a:moveTo>
                      <a:pt x="1098" y="677"/>
                    </a:moveTo>
                    <a:lnTo>
                      <a:pt x="1115" y="689"/>
                    </a:lnTo>
                    <a:lnTo>
                      <a:pt x="1118" y="690"/>
                    </a:lnTo>
                    <a:lnTo>
                      <a:pt x="1119" y="691"/>
                    </a:lnTo>
                    <a:lnTo>
                      <a:pt x="1119" y="693"/>
                    </a:lnTo>
                    <a:lnTo>
                      <a:pt x="1121" y="695"/>
                    </a:lnTo>
                    <a:lnTo>
                      <a:pt x="1121" y="697"/>
                    </a:lnTo>
                    <a:lnTo>
                      <a:pt x="1121" y="699"/>
                    </a:lnTo>
                    <a:lnTo>
                      <a:pt x="1119" y="701"/>
                    </a:lnTo>
                    <a:lnTo>
                      <a:pt x="1119" y="703"/>
                    </a:lnTo>
                    <a:lnTo>
                      <a:pt x="1118" y="705"/>
                    </a:lnTo>
                    <a:lnTo>
                      <a:pt x="1117" y="706"/>
                    </a:lnTo>
                    <a:lnTo>
                      <a:pt x="1114" y="707"/>
                    </a:lnTo>
                    <a:lnTo>
                      <a:pt x="1113" y="707"/>
                    </a:lnTo>
                    <a:lnTo>
                      <a:pt x="1110" y="709"/>
                    </a:lnTo>
                    <a:lnTo>
                      <a:pt x="1109" y="709"/>
                    </a:lnTo>
                    <a:lnTo>
                      <a:pt x="1106" y="707"/>
                    </a:lnTo>
                    <a:lnTo>
                      <a:pt x="1105" y="707"/>
                    </a:lnTo>
                    <a:lnTo>
                      <a:pt x="1086" y="695"/>
                    </a:lnTo>
                    <a:lnTo>
                      <a:pt x="1085" y="694"/>
                    </a:lnTo>
                    <a:lnTo>
                      <a:pt x="1083" y="693"/>
                    </a:lnTo>
                    <a:lnTo>
                      <a:pt x="1082" y="690"/>
                    </a:lnTo>
                    <a:lnTo>
                      <a:pt x="1082" y="689"/>
                    </a:lnTo>
                    <a:lnTo>
                      <a:pt x="1081" y="686"/>
                    </a:lnTo>
                    <a:lnTo>
                      <a:pt x="1081" y="685"/>
                    </a:lnTo>
                    <a:lnTo>
                      <a:pt x="1082" y="682"/>
                    </a:lnTo>
                    <a:lnTo>
                      <a:pt x="1083" y="681"/>
                    </a:lnTo>
                    <a:lnTo>
                      <a:pt x="1085" y="679"/>
                    </a:lnTo>
                    <a:lnTo>
                      <a:pt x="1086" y="678"/>
                    </a:lnTo>
                    <a:lnTo>
                      <a:pt x="1087" y="677"/>
                    </a:lnTo>
                    <a:lnTo>
                      <a:pt x="1090" y="676"/>
                    </a:lnTo>
                    <a:lnTo>
                      <a:pt x="1091" y="676"/>
                    </a:lnTo>
                    <a:lnTo>
                      <a:pt x="1094" y="676"/>
                    </a:lnTo>
                    <a:lnTo>
                      <a:pt x="1095" y="677"/>
                    </a:lnTo>
                    <a:lnTo>
                      <a:pt x="1098" y="677"/>
                    </a:lnTo>
                    <a:close/>
                    <a:moveTo>
                      <a:pt x="1151" y="711"/>
                    </a:moveTo>
                    <a:lnTo>
                      <a:pt x="1170" y="722"/>
                    </a:lnTo>
                    <a:lnTo>
                      <a:pt x="1171" y="723"/>
                    </a:lnTo>
                    <a:lnTo>
                      <a:pt x="1172" y="725"/>
                    </a:lnTo>
                    <a:lnTo>
                      <a:pt x="1174" y="727"/>
                    </a:lnTo>
                    <a:lnTo>
                      <a:pt x="1175" y="729"/>
                    </a:lnTo>
                    <a:lnTo>
                      <a:pt x="1175" y="731"/>
                    </a:lnTo>
                    <a:lnTo>
                      <a:pt x="1175" y="733"/>
                    </a:lnTo>
                    <a:lnTo>
                      <a:pt x="1174" y="735"/>
                    </a:lnTo>
                    <a:lnTo>
                      <a:pt x="1174" y="737"/>
                    </a:lnTo>
                    <a:lnTo>
                      <a:pt x="1171" y="739"/>
                    </a:lnTo>
                    <a:lnTo>
                      <a:pt x="1170" y="741"/>
                    </a:lnTo>
                    <a:lnTo>
                      <a:pt x="1168" y="741"/>
                    </a:lnTo>
                    <a:lnTo>
                      <a:pt x="1166" y="742"/>
                    </a:lnTo>
                    <a:lnTo>
                      <a:pt x="1164" y="742"/>
                    </a:lnTo>
                    <a:lnTo>
                      <a:pt x="1162" y="742"/>
                    </a:lnTo>
                    <a:lnTo>
                      <a:pt x="1160" y="742"/>
                    </a:lnTo>
                    <a:lnTo>
                      <a:pt x="1159" y="741"/>
                    </a:lnTo>
                    <a:lnTo>
                      <a:pt x="1140" y="729"/>
                    </a:lnTo>
                    <a:lnTo>
                      <a:pt x="1138" y="727"/>
                    </a:lnTo>
                    <a:lnTo>
                      <a:pt x="1136" y="726"/>
                    </a:lnTo>
                    <a:lnTo>
                      <a:pt x="1136" y="725"/>
                    </a:lnTo>
                    <a:lnTo>
                      <a:pt x="1135" y="722"/>
                    </a:lnTo>
                    <a:lnTo>
                      <a:pt x="1135" y="721"/>
                    </a:lnTo>
                    <a:lnTo>
                      <a:pt x="1135" y="718"/>
                    </a:lnTo>
                    <a:lnTo>
                      <a:pt x="1136" y="717"/>
                    </a:lnTo>
                    <a:lnTo>
                      <a:pt x="1136" y="714"/>
                    </a:lnTo>
                    <a:lnTo>
                      <a:pt x="1138" y="713"/>
                    </a:lnTo>
                    <a:lnTo>
                      <a:pt x="1140" y="711"/>
                    </a:lnTo>
                    <a:lnTo>
                      <a:pt x="1142" y="710"/>
                    </a:lnTo>
                    <a:lnTo>
                      <a:pt x="1143" y="710"/>
                    </a:lnTo>
                    <a:lnTo>
                      <a:pt x="1146" y="710"/>
                    </a:lnTo>
                    <a:lnTo>
                      <a:pt x="1147" y="710"/>
                    </a:lnTo>
                    <a:lnTo>
                      <a:pt x="1150" y="710"/>
                    </a:lnTo>
                    <a:lnTo>
                      <a:pt x="1151" y="711"/>
                    </a:lnTo>
                    <a:close/>
                    <a:moveTo>
                      <a:pt x="1205" y="745"/>
                    </a:moveTo>
                    <a:lnTo>
                      <a:pt x="1224" y="757"/>
                    </a:lnTo>
                    <a:lnTo>
                      <a:pt x="1225" y="758"/>
                    </a:lnTo>
                    <a:lnTo>
                      <a:pt x="1227" y="759"/>
                    </a:lnTo>
                    <a:lnTo>
                      <a:pt x="1228" y="760"/>
                    </a:lnTo>
                    <a:lnTo>
                      <a:pt x="1228" y="763"/>
                    </a:lnTo>
                    <a:lnTo>
                      <a:pt x="1228" y="764"/>
                    </a:lnTo>
                    <a:lnTo>
                      <a:pt x="1228" y="767"/>
                    </a:lnTo>
                    <a:lnTo>
                      <a:pt x="1228" y="768"/>
                    </a:lnTo>
                    <a:lnTo>
                      <a:pt x="1227" y="771"/>
                    </a:lnTo>
                    <a:lnTo>
                      <a:pt x="1225" y="772"/>
                    </a:lnTo>
                    <a:lnTo>
                      <a:pt x="1224" y="774"/>
                    </a:lnTo>
                    <a:lnTo>
                      <a:pt x="1223" y="775"/>
                    </a:lnTo>
                    <a:lnTo>
                      <a:pt x="1220" y="775"/>
                    </a:lnTo>
                    <a:lnTo>
                      <a:pt x="1219" y="775"/>
                    </a:lnTo>
                    <a:lnTo>
                      <a:pt x="1216" y="775"/>
                    </a:lnTo>
                    <a:lnTo>
                      <a:pt x="1213" y="775"/>
                    </a:lnTo>
                    <a:lnTo>
                      <a:pt x="1212" y="774"/>
                    </a:lnTo>
                    <a:lnTo>
                      <a:pt x="1195" y="763"/>
                    </a:lnTo>
                    <a:lnTo>
                      <a:pt x="1192" y="762"/>
                    </a:lnTo>
                    <a:lnTo>
                      <a:pt x="1191" y="760"/>
                    </a:lnTo>
                    <a:lnTo>
                      <a:pt x="1190" y="758"/>
                    </a:lnTo>
                    <a:lnTo>
                      <a:pt x="1190" y="757"/>
                    </a:lnTo>
                    <a:lnTo>
                      <a:pt x="1190" y="754"/>
                    </a:lnTo>
                    <a:lnTo>
                      <a:pt x="1190" y="753"/>
                    </a:lnTo>
                    <a:lnTo>
                      <a:pt x="1190" y="750"/>
                    </a:lnTo>
                    <a:lnTo>
                      <a:pt x="1191" y="749"/>
                    </a:lnTo>
                    <a:lnTo>
                      <a:pt x="1192" y="746"/>
                    </a:lnTo>
                    <a:lnTo>
                      <a:pt x="1194" y="745"/>
                    </a:lnTo>
                    <a:lnTo>
                      <a:pt x="1196" y="745"/>
                    </a:lnTo>
                    <a:lnTo>
                      <a:pt x="1198" y="743"/>
                    </a:lnTo>
                    <a:lnTo>
                      <a:pt x="1199" y="743"/>
                    </a:lnTo>
                    <a:lnTo>
                      <a:pt x="1202" y="743"/>
                    </a:lnTo>
                    <a:lnTo>
                      <a:pt x="1204" y="745"/>
                    </a:lnTo>
                    <a:lnTo>
                      <a:pt x="1205" y="745"/>
                    </a:lnTo>
                    <a:close/>
                    <a:moveTo>
                      <a:pt x="1260" y="779"/>
                    </a:moveTo>
                    <a:lnTo>
                      <a:pt x="1277" y="790"/>
                    </a:lnTo>
                    <a:lnTo>
                      <a:pt x="1280" y="791"/>
                    </a:lnTo>
                    <a:lnTo>
                      <a:pt x="1281" y="792"/>
                    </a:lnTo>
                    <a:lnTo>
                      <a:pt x="1281" y="795"/>
                    </a:lnTo>
                    <a:lnTo>
                      <a:pt x="1282" y="796"/>
                    </a:lnTo>
                    <a:lnTo>
                      <a:pt x="1282" y="799"/>
                    </a:lnTo>
                    <a:lnTo>
                      <a:pt x="1282" y="800"/>
                    </a:lnTo>
                    <a:lnTo>
                      <a:pt x="1282" y="803"/>
                    </a:lnTo>
                    <a:lnTo>
                      <a:pt x="1281" y="804"/>
                    </a:lnTo>
                    <a:lnTo>
                      <a:pt x="1280" y="807"/>
                    </a:lnTo>
                    <a:lnTo>
                      <a:pt x="1279" y="808"/>
                    </a:lnTo>
                    <a:lnTo>
                      <a:pt x="1276" y="808"/>
                    </a:lnTo>
                    <a:lnTo>
                      <a:pt x="1275" y="810"/>
                    </a:lnTo>
                    <a:lnTo>
                      <a:pt x="1272" y="810"/>
                    </a:lnTo>
                    <a:lnTo>
                      <a:pt x="1271" y="810"/>
                    </a:lnTo>
                    <a:lnTo>
                      <a:pt x="1268" y="808"/>
                    </a:lnTo>
                    <a:lnTo>
                      <a:pt x="1267" y="808"/>
                    </a:lnTo>
                    <a:lnTo>
                      <a:pt x="1248" y="796"/>
                    </a:lnTo>
                    <a:lnTo>
                      <a:pt x="1247" y="795"/>
                    </a:lnTo>
                    <a:lnTo>
                      <a:pt x="1245" y="794"/>
                    </a:lnTo>
                    <a:lnTo>
                      <a:pt x="1244" y="792"/>
                    </a:lnTo>
                    <a:lnTo>
                      <a:pt x="1244" y="790"/>
                    </a:lnTo>
                    <a:lnTo>
                      <a:pt x="1243" y="788"/>
                    </a:lnTo>
                    <a:lnTo>
                      <a:pt x="1244" y="786"/>
                    </a:lnTo>
                    <a:lnTo>
                      <a:pt x="1244" y="784"/>
                    </a:lnTo>
                    <a:lnTo>
                      <a:pt x="1245" y="782"/>
                    </a:lnTo>
                    <a:lnTo>
                      <a:pt x="1247" y="780"/>
                    </a:lnTo>
                    <a:lnTo>
                      <a:pt x="1248" y="779"/>
                    </a:lnTo>
                    <a:lnTo>
                      <a:pt x="1249" y="778"/>
                    </a:lnTo>
                    <a:lnTo>
                      <a:pt x="1252" y="778"/>
                    </a:lnTo>
                    <a:lnTo>
                      <a:pt x="1253" y="776"/>
                    </a:lnTo>
                    <a:lnTo>
                      <a:pt x="1256" y="778"/>
                    </a:lnTo>
                    <a:lnTo>
                      <a:pt x="1257" y="778"/>
                    </a:lnTo>
                    <a:lnTo>
                      <a:pt x="1260" y="779"/>
                    </a:lnTo>
                    <a:close/>
                    <a:moveTo>
                      <a:pt x="1314" y="812"/>
                    </a:moveTo>
                    <a:lnTo>
                      <a:pt x="1332" y="824"/>
                    </a:lnTo>
                    <a:lnTo>
                      <a:pt x="1333" y="826"/>
                    </a:lnTo>
                    <a:lnTo>
                      <a:pt x="1334" y="827"/>
                    </a:lnTo>
                    <a:lnTo>
                      <a:pt x="1336" y="828"/>
                    </a:lnTo>
                    <a:lnTo>
                      <a:pt x="1337" y="831"/>
                    </a:lnTo>
                    <a:lnTo>
                      <a:pt x="1337" y="832"/>
                    </a:lnTo>
                    <a:lnTo>
                      <a:pt x="1337" y="835"/>
                    </a:lnTo>
                    <a:lnTo>
                      <a:pt x="1336" y="836"/>
                    </a:lnTo>
                    <a:lnTo>
                      <a:pt x="1336" y="839"/>
                    </a:lnTo>
                    <a:lnTo>
                      <a:pt x="1334" y="840"/>
                    </a:lnTo>
                    <a:lnTo>
                      <a:pt x="1332" y="841"/>
                    </a:lnTo>
                    <a:lnTo>
                      <a:pt x="1330" y="843"/>
                    </a:lnTo>
                    <a:lnTo>
                      <a:pt x="1329" y="843"/>
                    </a:lnTo>
                    <a:lnTo>
                      <a:pt x="1326" y="843"/>
                    </a:lnTo>
                    <a:lnTo>
                      <a:pt x="1325" y="843"/>
                    </a:lnTo>
                    <a:lnTo>
                      <a:pt x="1322" y="843"/>
                    </a:lnTo>
                    <a:lnTo>
                      <a:pt x="1321" y="841"/>
                    </a:lnTo>
                    <a:lnTo>
                      <a:pt x="1302" y="831"/>
                    </a:lnTo>
                    <a:lnTo>
                      <a:pt x="1301" y="830"/>
                    </a:lnTo>
                    <a:lnTo>
                      <a:pt x="1300" y="828"/>
                    </a:lnTo>
                    <a:lnTo>
                      <a:pt x="1298" y="826"/>
                    </a:lnTo>
                    <a:lnTo>
                      <a:pt x="1297" y="824"/>
                    </a:lnTo>
                    <a:lnTo>
                      <a:pt x="1297" y="822"/>
                    </a:lnTo>
                    <a:lnTo>
                      <a:pt x="1297" y="820"/>
                    </a:lnTo>
                    <a:lnTo>
                      <a:pt x="1298" y="818"/>
                    </a:lnTo>
                    <a:lnTo>
                      <a:pt x="1300" y="816"/>
                    </a:lnTo>
                    <a:lnTo>
                      <a:pt x="1300" y="814"/>
                    </a:lnTo>
                    <a:lnTo>
                      <a:pt x="1302" y="812"/>
                    </a:lnTo>
                    <a:lnTo>
                      <a:pt x="1304" y="812"/>
                    </a:lnTo>
                    <a:lnTo>
                      <a:pt x="1305" y="811"/>
                    </a:lnTo>
                    <a:lnTo>
                      <a:pt x="1308" y="811"/>
                    </a:lnTo>
                    <a:lnTo>
                      <a:pt x="1310" y="811"/>
                    </a:lnTo>
                    <a:lnTo>
                      <a:pt x="1312" y="811"/>
                    </a:lnTo>
                    <a:lnTo>
                      <a:pt x="1314" y="812"/>
                    </a:lnTo>
                    <a:close/>
                    <a:moveTo>
                      <a:pt x="1367" y="847"/>
                    </a:moveTo>
                    <a:lnTo>
                      <a:pt x="1386" y="857"/>
                    </a:lnTo>
                    <a:lnTo>
                      <a:pt x="1387" y="859"/>
                    </a:lnTo>
                    <a:lnTo>
                      <a:pt x="1389" y="860"/>
                    </a:lnTo>
                    <a:lnTo>
                      <a:pt x="1390" y="863"/>
                    </a:lnTo>
                    <a:lnTo>
                      <a:pt x="1390" y="864"/>
                    </a:lnTo>
                    <a:lnTo>
                      <a:pt x="1390" y="865"/>
                    </a:lnTo>
                    <a:lnTo>
                      <a:pt x="1390" y="868"/>
                    </a:lnTo>
                    <a:lnTo>
                      <a:pt x="1390" y="871"/>
                    </a:lnTo>
                    <a:lnTo>
                      <a:pt x="1389" y="872"/>
                    </a:lnTo>
                    <a:lnTo>
                      <a:pt x="1387" y="873"/>
                    </a:lnTo>
                    <a:lnTo>
                      <a:pt x="1386" y="875"/>
                    </a:lnTo>
                    <a:lnTo>
                      <a:pt x="1385" y="876"/>
                    </a:lnTo>
                    <a:lnTo>
                      <a:pt x="1382" y="877"/>
                    </a:lnTo>
                    <a:lnTo>
                      <a:pt x="1381" y="877"/>
                    </a:lnTo>
                    <a:lnTo>
                      <a:pt x="1378" y="877"/>
                    </a:lnTo>
                    <a:lnTo>
                      <a:pt x="1377" y="876"/>
                    </a:lnTo>
                    <a:lnTo>
                      <a:pt x="1374" y="876"/>
                    </a:lnTo>
                    <a:lnTo>
                      <a:pt x="1357" y="864"/>
                    </a:lnTo>
                    <a:lnTo>
                      <a:pt x="1354" y="863"/>
                    </a:lnTo>
                    <a:lnTo>
                      <a:pt x="1353" y="861"/>
                    </a:lnTo>
                    <a:lnTo>
                      <a:pt x="1353" y="860"/>
                    </a:lnTo>
                    <a:lnTo>
                      <a:pt x="1352" y="857"/>
                    </a:lnTo>
                    <a:lnTo>
                      <a:pt x="1352" y="856"/>
                    </a:lnTo>
                    <a:lnTo>
                      <a:pt x="1352" y="853"/>
                    </a:lnTo>
                    <a:lnTo>
                      <a:pt x="1352" y="851"/>
                    </a:lnTo>
                    <a:lnTo>
                      <a:pt x="1353" y="849"/>
                    </a:lnTo>
                    <a:lnTo>
                      <a:pt x="1354" y="848"/>
                    </a:lnTo>
                    <a:lnTo>
                      <a:pt x="1356" y="847"/>
                    </a:lnTo>
                    <a:lnTo>
                      <a:pt x="1358" y="845"/>
                    </a:lnTo>
                    <a:lnTo>
                      <a:pt x="1359" y="845"/>
                    </a:lnTo>
                    <a:lnTo>
                      <a:pt x="1362" y="844"/>
                    </a:lnTo>
                    <a:lnTo>
                      <a:pt x="1363" y="844"/>
                    </a:lnTo>
                    <a:lnTo>
                      <a:pt x="1366" y="845"/>
                    </a:lnTo>
                    <a:lnTo>
                      <a:pt x="1367" y="847"/>
                    </a:lnTo>
                    <a:close/>
                    <a:moveTo>
                      <a:pt x="1422" y="880"/>
                    </a:moveTo>
                    <a:lnTo>
                      <a:pt x="1440" y="892"/>
                    </a:lnTo>
                    <a:lnTo>
                      <a:pt x="1442" y="892"/>
                    </a:lnTo>
                    <a:lnTo>
                      <a:pt x="1443" y="895"/>
                    </a:lnTo>
                    <a:lnTo>
                      <a:pt x="1444" y="896"/>
                    </a:lnTo>
                    <a:lnTo>
                      <a:pt x="1444" y="897"/>
                    </a:lnTo>
                    <a:lnTo>
                      <a:pt x="1444" y="900"/>
                    </a:lnTo>
                    <a:lnTo>
                      <a:pt x="1444" y="903"/>
                    </a:lnTo>
                    <a:lnTo>
                      <a:pt x="1444" y="904"/>
                    </a:lnTo>
                    <a:lnTo>
                      <a:pt x="1443" y="907"/>
                    </a:lnTo>
                    <a:lnTo>
                      <a:pt x="1442" y="908"/>
                    </a:lnTo>
                    <a:lnTo>
                      <a:pt x="1440" y="909"/>
                    </a:lnTo>
                    <a:lnTo>
                      <a:pt x="1438" y="911"/>
                    </a:lnTo>
                    <a:lnTo>
                      <a:pt x="1437" y="911"/>
                    </a:lnTo>
                    <a:lnTo>
                      <a:pt x="1434" y="911"/>
                    </a:lnTo>
                    <a:lnTo>
                      <a:pt x="1433" y="911"/>
                    </a:lnTo>
                    <a:lnTo>
                      <a:pt x="1430" y="911"/>
                    </a:lnTo>
                    <a:lnTo>
                      <a:pt x="1429" y="909"/>
                    </a:lnTo>
                    <a:lnTo>
                      <a:pt x="1410" y="899"/>
                    </a:lnTo>
                    <a:lnTo>
                      <a:pt x="1409" y="897"/>
                    </a:lnTo>
                    <a:lnTo>
                      <a:pt x="1407" y="895"/>
                    </a:lnTo>
                    <a:lnTo>
                      <a:pt x="1406" y="893"/>
                    </a:lnTo>
                    <a:lnTo>
                      <a:pt x="1406" y="892"/>
                    </a:lnTo>
                    <a:lnTo>
                      <a:pt x="1406" y="889"/>
                    </a:lnTo>
                    <a:lnTo>
                      <a:pt x="1406" y="888"/>
                    </a:lnTo>
                    <a:lnTo>
                      <a:pt x="1406" y="885"/>
                    </a:lnTo>
                    <a:lnTo>
                      <a:pt x="1407" y="884"/>
                    </a:lnTo>
                    <a:lnTo>
                      <a:pt x="1409" y="881"/>
                    </a:lnTo>
                    <a:lnTo>
                      <a:pt x="1410" y="880"/>
                    </a:lnTo>
                    <a:lnTo>
                      <a:pt x="1411" y="879"/>
                    </a:lnTo>
                    <a:lnTo>
                      <a:pt x="1414" y="879"/>
                    </a:lnTo>
                    <a:lnTo>
                      <a:pt x="1415" y="879"/>
                    </a:lnTo>
                    <a:lnTo>
                      <a:pt x="1418" y="879"/>
                    </a:lnTo>
                    <a:lnTo>
                      <a:pt x="1419" y="879"/>
                    </a:lnTo>
                    <a:lnTo>
                      <a:pt x="1422" y="880"/>
                    </a:lnTo>
                    <a:close/>
                    <a:moveTo>
                      <a:pt x="1476" y="915"/>
                    </a:moveTo>
                    <a:lnTo>
                      <a:pt x="1494" y="925"/>
                    </a:lnTo>
                    <a:lnTo>
                      <a:pt x="1495" y="926"/>
                    </a:lnTo>
                    <a:lnTo>
                      <a:pt x="1496" y="928"/>
                    </a:lnTo>
                    <a:lnTo>
                      <a:pt x="1498" y="930"/>
                    </a:lnTo>
                    <a:lnTo>
                      <a:pt x="1499" y="932"/>
                    </a:lnTo>
                    <a:lnTo>
                      <a:pt x="1499" y="933"/>
                    </a:lnTo>
                    <a:lnTo>
                      <a:pt x="1499" y="936"/>
                    </a:lnTo>
                    <a:lnTo>
                      <a:pt x="1498" y="938"/>
                    </a:lnTo>
                    <a:lnTo>
                      <a:pt x="1498" y="940"/>
                    </a:lnTo>
                    <a:lnTo>
                      <a:pt x="1496" y="941"/>
                    </a:lnTo>
                    <a:lnTo>
                      <a:pt x="1495" y="942"/>
                    </a:lnTo>
                    <a:lnTo>
                      <a:pt x="1492" y="944"/>
                    </a:lnTo>
                    <a:lnTo>
                      <a:pt x="1491" y="945"/>
                    </a:lnTo>
                    <a:lnTo>
                      <a:pt x="1488" y="945"/>
                    </a:lnTo>
                    <a:lnTo>
                      <a:pt x="1487" y="945"/>
                    </a:lnTo>
                    <a:lnTo>
                      <a:pt x="1484" y="944"/>
                    </a:lnTo>
                    <a:lnTo>
                      <a:pt x="1483" y="944"/>
                    </a:lnTo>
                    <a:lnTo>
                      <a:pt x="1464" y="932"/>
                    </a:lnTo>
                    <a:lnTo>
                      <a:pt x="1463" y="930"/>
                    </a:lnTo>
                    <a:lnTo>
                      <a:pt x="1462" y="929"/>
                    </a:lnTo>
                    <a:lnTo>
                      <a:pt x="1460" y="928"/>
                    </a:lnTo>
                    <a:lnTo>
                      <a:pt x="1460" y="925"/>
                    </a:lnTo>
                    <a:lnTo>
                      <a:pt x="1459" y="924"/>
                    </a:lnTo>
                    <a:lnTo>
                      <a:pt x="1459" y="921"/>
                    </a:lnTo>
                    <a:lnTo>
                      <a:pt x="1460" y="918"/>
                    </a:lnTo>
                    <a:lnTo>
                      <a:pt x="1462" y="917"/>
                    </a:lnTo>
                    <a:lnTo>
                      <a:pt x="1462" y="916"/>
                    </a:lnTo>
                    <a:lnTo>
                      <a:pt x="1464" y="915"/>
                    </a:lnTo>
                    <a:lnTo>
                      <a:pt x="1466" y="913"/>
                    </a:lnTo>
                    <a:lnTo>
                      <a:pt x="1467" y="912"/>
                    </a:lnTo>
                    <a:lnTo>
                      <a:pt x="1470" y="912"/>
                    </a:lnTo>
                    <a:lnTo>
                      <a:pt x="1472" y="912"/>
                    </a:lnTo>
                    <a:lnTo>
                      <a:pt x="1474" y="913"/>
                    </a:lnTo>
                    <a:lnTo>
                      <a:pt x="1476" y="915"/>
                    </a:lnTo>
                    <a:close/>
                    <a:moveTo>
                      <a:pt x="1529" y="948"/>
                    </a:moveTo>
                    <a:lnTo>
                      <a:pt x="1548" y="958"/>
                    </a:lnTo>
                    <a:lnTo>
                      <a:pt x="1549" y="960"/>
                    </a:lnTo>
                    <a:lnTo>
                      <a:pt x="1551" y="962"/>
                    </a:lnTo>
                    <a:lnTo>
                      <a:pt x="1552" y="964"/>
                    </a:lnTo>
                    <a:lnTo>
                      <a:pt x="1552" y="965"/>
                    </a:lnTo>
                    <a:lnTo>
                      <a:pt x="1553" y="968"/>
                    </a:lnTo>
                    <a:lnTo>
                      <a:pt x="1552" y="969"/>
                    </a:lnTo>
                    <a:lnTo>
                      <a:pt x="1552" y="972"/>
                    </a:lnTo>
                    <a:lnTo>
                      <a:pt x="1551" y="973"/>
                    </a:lnTo>
                    <a:lnTo>
                      <a:pt x="1549" y="976"/>
                    </a:lnTo>
                    <a:lnTo>
                      <a:pt x="1548" y="977"/>
                    </a:lnTo>
                    <a:lnTo>
                      <a:pt x="1547" y="977"/>
                    </a:lnTo>
                    <a:lnTo>
                      <a:pt x="1544" y="978"/>
                    </a:lnTo>
                    <a:lnTo>
                      <a:pt x="1543" y="978"/>
                    </a:lnTo>
                    <a:lnTo>
                      <a:pt x="1540" y="978"/>
                    </a:lnTo>
                    <a:lnTo>
                      <a:pt x="1539" y="978"/>
                    </a:lnTo>
                    <a:lnTo>
                      <a:pt x="1536" y="977"/>
                    </a:lnTo>
                    <a:lnTo>
                      <a:pt x="1519" y="966"/>
                    </a:lnTo>
                    <a:lnTo>
                      <a:pt x="1516" y="964"/>
                    </a:lnTo>
                    <a:lnTo>
                      <a:pt x="1515" y="962"/>
                    </a:lnTo>
                    <a:lnTo>
                      <a:pt x="1515" y="961"/>
                    </a:lnTo>
                    <a:lnTo>
                      <a:pt x="1514" y="958"/>
                    </a:lnTo>
                    <a:lnTo>
                      <a:pt x="1514" y="957"/>
                    </a:lnTo>
                    <a:lnTo>
                      <a:pt x="1514" y="954"/>
                    </a:lnTo>
                    <a:lnTo>
                      <a:pt x="1515" y="953"/>
                    </a:lnTo>
                    <a:lnTo>
                      <a:pt x="1515" y="952"/>
                    </a:lnTo>
                    <a:lnTo>
                      <a:pt x="1516" y="949"/>
                    </a:lnTo>
                    <a:lnTo>
                      <a:pt x="1517" y="948"/>
                    </a:lnTo>
                    <a:lnTo>
                      <a:pt x="1520" y="946"/>
                    </a:lnTo>
                    <a:lnTo>
                      <a:pt x="1521" y="946"/>
                    </a:lnTo>
                    <a:lnTo>
                      <a:pt x="1524" y="946"/>
                    </a:lnTo>
                    <a:lnTo>
                      <a:pt x="1525" y="946"/>
                    </a:lnTo>
                    <a:lnTo>
                      <a:pt x="1528" y="946"/>
                    </a:lnTo>
                    <a:lnTo>
                      <a:pt x="1529" y="948"/>
                    </a:lnTo>
                    <a:close/>
                    <a:moveTo>
                      <a:pt x="1584" y="981"/>
                    </a:moveTo>
                    <a:lnTo>
                      <a:pt x="1602" y="993"/>
                    </a:lnTo>
                    <a:lnTo>
                      <a:pt x="1604" y="994"/>
                    </a:lnTo>
                    <a:lnTo>
                      <a:pt x="1605" y="996"/>
                    </a:lnTo>
                    <a:lnTo>
                      <a:pt x="1606" y="997"/>
                    </a:lnTo>
                    <a:lnTo>
                      <a:pt x="1606" y="999"/>
                    </a:lnTo>
                    <a:lnTo>
                      <a:pt x="1606" y="1001"/>
                    </a:lnTo>
                    <a:lnTo>
                      <a:pt x="1606" y="1003"/>
                    </a:lnTo>
                    <a:lnTo>
                      <a:pt x="1606" y="1005"/>
                    </a:lnTo>
                    <a:lnTo>
                      <a:pt x="1605" y="1007"/>
                    </a:lnTo>
                    <a:lnTo>
                      <a:pt x="1604" y="1009"/>
                    </a:lnTo>
                    <a:lnTo>
                      <a:pt x="1602" y="1010"/>
                    </a:lnTo>
                    <a:lnTo>
                      <a:pt x="1601" y="1011"/>
                    </a:lnTo>
                    <a:lnTo>
                      <a:pt x="1598" y="1011"/>
                    </a:lnTo>
                    <a:lnTo>
                      <a:pt x="1597" y="1013"/>
                    </a:lnTo>
                    <a:lnTo>
                      <a:pt x="1594" y="1011"/>
                    </a:lnTo>
                    <a:lnTo>
                      <a:pt x="1592" y="1011"/>
                    </a:lnTo>
                    <a:lnTo>
                      <a:pt x="1591" y="1010"/>
                    </a:lnTo>
                    <a:lnTo>
                      <a:pt x="1573" y="999"/>
                    </a:lnTo>
                    <a:lnTo>
                      <a:pt x="1571" y="998"/>
                    </a:lnTo>
                    <a:lnTo>
                      <a:pt x="1569" y="997"/>
                    </a:lnTo>
                    <a:lnTo>
                      <a:pt x="1568" y="994"/>
                    </a:lnTo>
                    <a:lnTo>
                      <a:pt x="1568" y="993"/>
                    </a:lnTo>
                    <a:lnTo>
                      <a:pt x="1568" y="990"/>
                    </a:lnTo>
                    <a:lnTo>
                      <a:pt x="1568" y="989"/>
                    </a:lnTo>
                    <a:lnTo>
                      <a:pt x="1568" y="986"/>
                    </a:lnTo>
                    <a:lnTo>
                      <a:pt x="1569" y="985"/>
                    </a:lnTo>
                    <a:lnTo>
                      <a:pt x="1571" y="982"/>
                    </a:lnTo>
                    <a:lnTo>
                      <a:pt x="1572" y="981"/>
                    </a:lnTo>
                    <a:lnTo>
                      <a:pt x="1575" y="981"/>
                    </a:lnTo>
                    <a:lnTo>
                      <a:pt x="1576" y="980"/>
                    </a:lnTo>
                    <a:lnTo>
                      <a:pt x="1577" y="980"/>
                    </a:lnTo>
                    <a:lnTo>
                      <a:pt x="1580" y="980"/>
                    </a:lnTo>
                    <a:lnTo>
                      <a:pt x="1583" y="981"/>
                    </a:lnTo>
                    <a:lnTo>
                      <a:pt x="1584" y="981"/>
                    </a:lnTo>
                    <a:close/>
                    <a:moveTo>
                      <a:pt x="1638" y="1015"/>
                    </a:moveTo>
                    <a:lnTo>
                      <a:pt x="1656" y="1026"/>
                    </a:lnTo>
                    <a:lnTo>
                      <a:pt x="1658" y="1027"/>
                    </a:lnTo>
                    <a:lnTo>
                      <a:pt x="1660" y="1029"/>
                    </a:lnTo>
                    <a:lnTo>
                      <a:pt x="1660" y="1031"/>
                    </a:lnTo>
                    <a:lnTo>
                      <a:pt x="1661" y="1033"/>
                    </a:lnTo>
                    <a:lnTo>
                      <a:pt x="1661" y="1035"/>
                    </a:lnTo>
                    <a:lnTo>
                      <a:pt x="1661" y="1037"/>
                    </a:lnTo>
                    <a:lnTo>
                      <a:pt x="1660" y="1039"/>
                    </a:lnTo>
                    <a:lnTo>
                      <a:pt x="1660" y="1041"/>
                    </a:lnTo>
                    <a:lnTo>
                      <a:pt x="1658" y="1043"/>
                    </a:lnTo>
                    <a:lnTo>
                      <a:pt x="1657" y="1045"/>
                    </a:lnTo>
                    <a:lnTo>
                      <a:pt x="1654" y="1045"/>
                    </a:lnTo>
                    <a:lnTo>
                      <a:pt x="1653" y="1046"/>
                    </a:lnTo>
                    <a:lnTo>
                      <a:pt x="1650" y="1046"/>
                    </a:lnTo>
                    <a:lnTo>
                      <a:pt x="1649" y="1046"/>
                    </a:lnTo>
                    <a:lnTo>
                      <a:pt x="1646" y="1045"/>
                    </a:lnTo>
                    <a:lnTo>
                      <a:pt x="1645" y="1045"/>
                    </a:lnTo>
                    <a:lnTo>
                      <a:pt x="1626" y="1033"/>
                    </a:lnTo>
                    <a:lnTo>
                      <a:pt x="1625" y="1031"/>
                    </a:lnTo>
                    <a:lnTo>
                      <a:pt x="1624" y="1030"/>
                    </a:lnTo>
                    <a:lnTo>
                      <a:pt x="1622" y="1029"/>
                    </a:lnTo>
                    <a:lnTo>
                      <a:pt x="1622" y="1026"/>
                    </a:lnTo>
                    <a:lnTo>
                      <a:pt x="1621" y="1025"/>
                    </a:lnTo>
                    <a:lnTo>
                      <a:pt x="1622" y="1022"/>
                    </a:lnTo>
                    <a:lnTo>
                      <a:pt x="1622" y="1021"/>
                    </a:lnTo>
                    <a:lnTo>
                      <a:pt x="1624" y="1018"/>
                    </a:lnTo>
                    <a:lnTo>
                      <a:pt x="1625" y="1017"/>
                    </a:lnTo>
                    <a:lnTo>
                      <a:pt x="1626" y="1015"/>
                    </a:lnTo>
                    <a:lnTo>
                      <a:pt x="1628" y="1014"/>
                    </a:lnTo>
                    <a:lnTo>
                      <a:pt x="1630" y="1014"/>
                    </a:lnTo>
                    <a:lnTo>
                      <a:pt x="1632" y="1014"/>
                    </a:lnTo>
                    <a:lnTo>
                      <a:pt x="1634" y="1014"/>
                    </a:lnTo>
                    <a:lnTo>
                      <a:pt x="1636" y="1014"/>
                    </a:lnTo>
                    <a:lnTo>
                      <a:pt x="1638" y="1015"/>
                    </a:lnTo>
                    <a:close/>
                    <a:moveTo>
                      <a:pt x="1691" y="1049"/>
                    </a:moveTo>
                    <a:lnTo>
                      <a:pt x="1710" y="1061"/>
                    </a:lnTo>
                    <a:lnTo>
                      <a:pt x="1711" y="1062"/>
                    </a:lnTo>
                    <a:lnTo>
                      <a:pt x="1713" y="1063"/>
                    </a:lnTo>
                    <a:lnTo>
                      <a:pt x="1714" y="1065"/>
                    </a:lnTo>
                    <a:lnTo>
                      <a:pt x="1715" y="1067"/>
                    </a:lnTo>
                    <a:lnTo>
                      <a:pt x="1715" y="1069"/>
                    </a:lnTo>
                    <a:lnTo>
                      <a:pt x="1715" y="1071"/>
                    </a:lnTo>
                    <a:lnTo>
                      <a:pt x="1714" y="1073"/>
                    </a:lnTo>
                    <a:lnTo>
                      <a:pt x="1714" y="1075"/>
                    </a:lnTo>
                    <a:lnTo>
                      <a:pt x="1713" y="1077"/>
                    </a:lnTo>
                    <a:lnTo>
                      <a:pt x="1710" y="1078"/>
                    </a:lnTo>
                    <a:lnTo>
                      <a:pt x="1709" y="1079"/>
                    </a:lnTo>
                    <a:lnTo>
                      <a:pt x="1707" y="1079"/>
                    </a:lnTo>
                    <a:lnTo>
                      <a:pt x="1705" y="1079"/>
                    </a:lnTo>
                    <a:lnTo>
                      <a:pt x="1703" y="1079"/>
                    </a:lnTo>
                    <a:lnTo>
                      <a:pt x="1701" y="1079"/>
                    </a:lnTo>
                    <a:lnTo>
                      <a:pt x="1699" y="1078"/>
                    </a:lnTo>
                    <a:lnTo>
                      <a:pt x="1681" y="1067"/>
                    </a:lnTo>
                    <a:lnTo>
                      <a:pt x="1679" y="1066"/>
                    </a:lnTo>
                    <a:lnTo>
                      <a:pt x="1678" y="1065"/>
                    </a:lnTo>
                    <a:lnTo>
                      <a:pt x="1677" y="1062"/>
                    </a:lnTo>
                    <a:lnTo>
                      <a:pt x="1675" y="1061"/>
                    </a:lnTo>
                    <a:lnTo>
                      <a:pt x="1675" y="1058"/>
                    </a:lnTo>
                    <a:lnTo>
                      <a:pt x="1675" y="1057"/>
                    </a:lnTo>
                    <a:lnTo>
                      <a:pt x="1677" y="1054"/>
                    </a:lnTo>
                    <a:lnTo>
                      <a:pt x="1677" y="1053"/>
                    </a:lnTo>
                    <a:lnTo>
                      <a:pt x="1678" y="1050"/>
                    </a:lnTo>
                    <a:lnTo>
                      <a:pt x="1681" y="1049"/>
                    </a:lnTo>
                    <a:lnTo>
                      <a:pt x="1682" y="1049"/>
                    </a:lnTo>
                    <a:lnTo>
                      <a:pt x="1683" y="1047"/>
                    </a:lnTo>
                    <a:lnTo>
                      <a:pt x="1686" y="1047"/>
                    </a:lnTo>
                    <a:lnTo>
                      <a:pt x="1687" y="1047"/>
                    </a:lnTo>
                    <a:lnTo>
                      <a:pt x="1690" y="1049"/>
                    </a:lnTo>
                    <a:lnTo>
                      <a:pt x="1691" y="1049"/>
                    </a:lnTo>
                    <a:close/>
                    <a:moveTo>
                      <a:pt x="1746" y="1083"/>
                    </a:moveTo>
                    <a:lnTo>
                      <a:pt x="1764" y="1094"/>
                    </a:lnTo>
                    <a:lnTo>
                      <a:pt x="1766" y="1095"/>
                    </a:lnTo>
                    <a:lnTo>
                      <a:pt x="1767" y="1096"/>
                    </a:lnTo>
                    <a:lnTo>
                      <a:pt x="1768" y="1099"/>
                    </a:lnTo>
                    <a:lnTo>
                      <a:pt x="1768" y="1100"/>
                    </a:lnTo>
                    <a:lnTo>
                      <a:pt x="1768" y="1103"/>
                    </a:lnTo>
                    <a:lnTo>
                      <a:pt x="1768" y="1104"/>
                    </a:lnTo>
                    <a:lnTo>
                      <a:pt x="1768" y="1107"/>
                    </a:lnTo>
                    <a:lnTo>
                      <a:pt x="1767" y="1108"/>
                    </a:lnTo>
                    <a:lnTo>
                      <a:pt x="1766" y="1110"/>
                    </a:lnTo>
                    <a:lnTo>
                      <a:pt x="1764" y="1111"/>
                    </a:lnTo>
                    <a:lnTo>
                      <a:pt x="1763" y="1112"/>
                    </a:lnTo>
                    <a:lnTo>
                      <a:pt x="1760" y="1114"/>
                    </a:lnTo>
                    <a:lnTo>
                      <a:pt x="1759" y="1114"/>
                    </a:lnTo>
                    <a:lnTo>
                      <a:pt x="1756" y="1114"/>
                    </a:lnTo>
                    <a:lnTo>
                      <a:pt x="1755" y="1112"/>
                    </a:lnTo>
                    <a:lnTo>
                      <a:pt x="1752" y="1112"/>
                    </a:lnTo>
                    <a:lnTo>
                      <a:pt x="1735" y="1100"/>
                    </a:lnTo>
                    <a:lnTo>
                      <a:pt x="1733" y="1099"/>
                    </a:lnTo>
                    <a:lnTo>
                      <a:pt x="1731" y="1098"/>
                    </a:lnTo>
                    <a:lnTo>
                      <a:pt x="1730" y="1096"/>
                    </a:lnTo>
                    <a:lnTo>
                      <a:pt x="1730" y="1094"/>
                    </a:lnTo>
                    <a:lnTo>
                      <a:pt x="1730" y="1092"/>
                    </a:lnTo>
                    <a:lnTo>
                      <a:pt x="1730" y="1090"/>
                    </a:lnTo>
                    <a:lnTo>
                      <a:pt x="1730" y="1088"/>
                    </a:lnTo>
                    <a:lnTo>
                      <a:pt x="1731" y="1086"/>
                    </a:lnTo>
                    <a:lnTo>
                      <a:pt x="1733" y="1084"/>
                    </a:lnTo>
                    <a:lnTo>
                      <a:pt x="1734" y="1083"/>
                    </a:lnTo>
                    <a:lnTo>
                      <a:pt x="1737" y="1082"/>
                    </a:lnTo>
                    <a:lnTo>
                      <a:pt x="1738" y="1082"/>
                    </a:lnTo>
                    <a:lnTo>
                      <a:pt x="1741" y="1080"/>
                    </a:lnTo>
                    <a:lnTo>
                      <a:pt x="1742" y="1080"/>
                    </a:lnTo>
                    <a:lnTo>
                      <a:pt x="1745" y="1082"/>
                    </a:lnTo>
                    <a:lnTo>
                      <a:pt x="1746" y="1083"/>
                    </a:lnTo>
                    <a:close/>
                    <a:moveTo>
                      <a:pt x="1800" y="1116"/>
                    </a:moveTo>
                    <a:lnTo>
                      <a:pt x="1818" y="1128"/>
                    </a:lnTo>
                    <a:lnTo>
                      <a:pt x="1820" y="1128"/>
                    </a:lnTo>
                    <a:lnTo>
                      <a:pt x="1822" y="1131"/>
                    </a:lnTo>
                    <a:lnTo>
                      <a:pt x="1822" y="1132"/>
                    </a:lnTo>
                    <a:lnTo>
                      <a:pt x="1823" y="1134"/>
                    </a:lnTo>
                    <a:lnTo>
                      <a:pt x="1823" y="1136"/>
                    </a:lnTo>
                    <a:lnTo>
                      <a:pt x="1823" y="1139"/>
                    </a:lnTo>
                    <a:lnTo>
                      <a:pt x="1823" y="1140"/>
                    </a:lnTo>
                    <a:lnTo>
                      <a:pt x="1822" y="1143"/>
                    </a:lnTo>
                    <a:lnTo>
                      <a:pt x="1820" y="1144"/>
                    </a:lnTo>
                    <a:lnTo>
                      <a:pt x="1819" y="1146"/>
                    </a:lnTo>
                    <a:lnTo>
                      <a:pt x="1816" y="1147"/>
                    </a:lnTo>
                    <a:lnTo>
                      <a:pt x="1815" y="1147"/>
                    </a:lnTo>
                    <a:lnTo>
                      <a:pt x="1812" y="1147"/>
                    </a:lnTo>
                    <a:lnTo>
                      <a:pt x="1811" y="1147"/>
                    </a:lnTo>
                    <a:lnTo>
                      <a:pt x="1808" y="1147"/>
                    </a:lnTo>
                    <a:lnTo>
                      <a:pt x="1807" y="1146"/>
                    </a:lnTo>
                    <a:lnTo>
                      <a:pt x="1788" y="1135"/>
                    </a:lnTo>
                    <a:lnTo>
                      <a:pt x="1787" y="1134"/>
                    </a:lnTo>
                    <a:lnTo>
                      <a:pt x="1786" y="1131"/>
                    </a:lnTo>
                    <a:lnTo>
                      <a:pt x="1784" y="1130"/>
                    </a:lnTo>
                    <a:lnTo>
                      <a:pt x="1784" y="1128"/>
                    </a:lnTo>
                    <a:lnTo>
                      <a:pt x="1784" y="1126"/>
                    </a:lnTo>
                    <a:lnTo>
                      <a:pt x="1784" y="1124"/>
                    </a:lnTo>
                    <a:lnTo>
                      <a:pt x="1784" y="1122"/>
                    </a:lnTo>
                    <a:lnTo>
                      <a:pt x="1786" y="1120"/>
                    </a:lnTo>
                    <a:lnTo>
                      <a:pt x="1787" y="1118"/>
                    </a:lnTo>
                    <a:lnTo>
                      <a:pt x="1788" y="1116"/>
                    </a:lnTo>
                    <a:lnTo>
                      <a:pt x="1790" y="1115"/>
                    </a:lnTo>
                    <a:lnTo>
                      <a:pt x="1792" y="1115"/>
                    </a:lnTo>
                    <a:lnTo>
                      <a:pt x="1794" y="1115"/>
                    </a:lnTo>
                    <a:lnTo>
                      <a:pt x="1796" y="1115"/>
                    </a:lnTo>
                    <a:lnTo>
                      <a:pt x="1798" y="1115"/>
                    </a:lnTo>
                    <a:lnTo>
                      <a:pt x="1800" y="1116"/>
                    </a:lnTo>
                    <a:close/>
                    <a:moveTo>
                      <a:pt x="1855" y="1151"/>
                    </a:moveTo>
                    <a:lnTo>
                      <a:pt x="1872" y="1161"/>
                    </a:lnTo>
                    <a:lnTo>
                      <a:pt x="1873" y="1163"/>
                    </a:lnTo>
                    <a:lnTo>
                      <a:pt x="1875" y="1164"/>
                    </a:lnTo>
                    <a:lnTo>
                      <a:pt x="1876" y="1167"/>
                    </a:lnTo>
                    <a:lnTo>
                      <a:pt x="1877" y="1168"/>
                    </a:lnTo>
                    <a:lnTo>
                      <a:pt x="1877" y="1169"/>
                    </a:lnTo>
                    <a:lnTo>
                      <a:pt x="1877" y="1172"/>
                    </a:lnTo>
                    <a:lnTo>
                      <a:pt x="1876" y="1175"/>
                    </a:lnTo>
                    <a:lnTo>
                      <a:pt x="1876" y="1176"/>
                    </a:lnTo>
                    <a:lnTo>
                      <a:pt x="1875" y="1177"/>
                    </a:lnTo>
                    <a:lnTo>
                      <a:pt x="1872" y="1179"/>
                    </a:lnTo>
                    <a:lnTo>
                      <a:pt x="1871" y="1180"/>
                    </a:lnTo>
                    <a:lnTo>
                      <a:pt x="1869" y="1181"/>
                    </a:lnTo>
                    <a:lnTo>
                      <a:pt x="1867" y="1181"/>
                    </a:lnTo>
                    <a:lnTo>
                      <a:pt x="1865" y="1181"/>
                    </a:lnTo>
                    <a:lnTo>
                      <a:pt x="1863" y="1180"/>
                    </a:lnTo>
                    <a:lnTo>
                      <a:pt x="1861" y="1180"/>
                    </a:lnTo>
                    <a:lnTo>
                      <a:pt x="1843" y="1168"/>
                    </a:lnTo>
                    <a:lnTo>
                      <a:pt x="1841" y="1167"/>
                    </a:lnTo>
                    <a:lnTo>
                      <a:pt x="1840" y="1165"/>
                    </a:lnTo>
                    <a:lnTo>
                      <a:pt x="1839" y="1164"/>
                    </a:lnTo>
                    <a:lnTo>
                      <a:pt x="1837" y="1161"/>
                    </a:lnTo>
                    <a:lnTo>
                      <a:pt x="1837" y="1160"/>
                    </a:lnTo>
                    <a:lnTo>
                      <a:pt x="1837" y="1158"/>
                    </a:lnTo>
                    <a:lnTo>
                      <a:pt x="1839" y="1155"/>
                    </a:lnTo>
                    <a:lnTo>
                      <a:pt x="1840" y="1154"/>
                    </a:lnTo>
                    <a:lnTo>
                      <a:pt x="1840" y="1152"/>
                    </a:lnTo>
                    <a:lnTo>
                      <a:pt x="1843" y="1151"/>
                    </a:lnTo>
                    <a:lnTo>
                      <a:pt x="1844" y="1150"/>
                    </a:lnTo>
                    <a:lnTo>
                      <a:pt x="1845" y="1150"/>
                    </a:lnTo>
                    <a:lnTo>
                      <a:pt x="1848" y="1148"/>
                    </a:lnTo>
                    <a:lnTo>
                      <a:pt x="1851" y="1148"/>
                    </a:lnTo>
                    <a:lnTo>
                      <a:pt x="1852" y="1150"/>
                    </a:lnTo>
                    <a:lnTo>
                      <a:pt x="1855" y="1151"/>
                    </a:lnTo>
                    <a:close/>
                    <a:moveTo>
                      <a:pt x="1908" y="1184"/>
                    </a:moveTo>
                    <a:lnTo>
                      <a:pt x="1926" y="1196"/>
                    </a:lnTo>
                    <a:lnTo>
                      <a:pt x="1928" y="1196"/>
                    </a:lnTo>
                    <a:lnTo>
                      <a:pt x="1929" y="1199"/>
                    </a:lnTo>
                    <a:lnTo>
                      <a:pt x="1930" y="1200"/>
                    </a:lnTo>
                    <a:lnTo>
                      <a:pt x="1930" y="1201"/>
                    </a:lnTo>
                    <a:lnTo>
                      <a:pt x="1932" y="1204"/>
                    </a:lnTo>
                    <a:lnTo>
                      <a:pt x="1930" y="1207"/>
                    </a:lnTo>
                    <a:lnTo>
                      <a:pt x="1930" y="1208"/>
                    </a:lnTo>
                    <a:lnTo>
                      <a:pt x="1929" y="1211"/>
                    </a:lnTo>
                    <a:lnTo>
                      <a:pt x="1928" y="1212"/>
                    </a:lnTo>
                    <a:lnTo>
                      <a:pt x="1926" y="1213"/>
                    </a:lnTo>
                    <a:lnTo>
                      <a:pt x="1925" y="1215"/>
                    </a:lnTo>
                    <a:lnTo>
                      <a:pt x="1922" y="1215"/>
                    </a:lnTo>
                    <a:lnTo>
                      <a:pt x="1921" y="1215"/>
                    </a:lnTo>
                    <a:lnTo>
                      <a:pt x="1918" y="1215"/>
                    </a:lnTo>
                    <a:lnTo>
                      <a:pt x="1917" y="1215"/>
                    </a:lnTo>
                    <a:lnTo>
                      <a:pt x="1914" y="1213"/>
                    </a:lnTo>
                    <a:lnTo>
                      <a:pt x="1897" y="1203"/>
                    </a:lnTo>
                    <a:lnTo>
                      <a:pt x="1895" y="1201"/>
                    </a:lnTo>
                    <a:lnTo>
                      <a:pt x="1893" y="1199"/>
                    </a:lnTo>
                    <a:lnTo>
                      <a:pt x="1893" y="1197"/>
                    </a:lnTo>
                    <a:lnTo>
                      <a:pt x="1892" y="1196"/>
                    </a:lnTo>
                    <a:lnTo>
                      <a:pt x="1892" y="1193"/>
                    </a:lnTo>
                    <a:lnTo>
                      <a:pt x="1892" y="1192"/>
                    </a:lnTo>
                    <a:lnTo>
                      <a:pt x="1893" y="1189"/>
                    </a:lnTo>
                    <a:lnTo>
                      <a:pt x="1893" y="1188"/>
                    </a:lnTo>
                    <a:lnTo>
                      <a:pt x="1895" y="1185"/>
                    </a:lnTo>
                    <a:lnTo>
                      <a:pt x="1896" y="1184"/>
                    </a:lnTo>
                    <a:lnTo>
                      <a:pt x="1899" y="1183"/>
                    </a:lnTo>
                    <a:lnTo>
                      <a:pt x="1900" y="1183"/>
                    </a:lnTo>
                    <a:lnTo>
                      <a:pt x="1903" y="1183"/>
                    </a:lnTo>
                    <a:lnTo>
                      <a:pt x="1904" y="1183"/>
                    </a:lnTo>
                    <a:lnTo>
                      <a:pt x="1906" y="1183"/>
                    </a:lnTo>
                    <a:lnTo>
                      <a:pt x="1908" y="1184"/>
                    </a:lnTo>
                    <a:close/>
                    <a:moveTo>
                      <a:pt x="1962" y="1217"/>
                    </a:moveTo>
                    <a:lnTo>
                      <a:pt x="1981" y="1229"/>
                    </a:lnTo>
                    <a:lnTo>
                      <a:pt x="1982" y="1231"/>
                    </a:lnTo>
                    <a:lnTo>
                      <a:pt x="1983" y="1232"/>
                    </a:lnTo>
                    <a:lnTo>
                      <a:pt x="1985" y="1233"/>
                    </a:lnTo>
                    <a:lnTo>
                      <a:pt x="1985" y="1236"/>
                    </a:lnTo>
                    <a:lnTo>
                      <a:pt x="1985" y="1237"/>
                    </a:lnTo>
                    <a:lnTo>
                      <a:pt x="1985" y="1240"/>
                    </a:lnTo>
                    <a:lnTo>
                      <a:pt x="1985" y="1242"/>
                    </a:lnTo>
                    <a:lnTo>
                      <a:pt x="1983" y="1244"/>
                    </a:lnTo>
                    <a:lnTo>
                      <a:pt x="1982" y="1245"/>
                    </a:lnTo>
                    <a:lnTo>
                      <a:pt x="1981" y="1246"/>
                    </a:lnTo>
                    <a:lnTo>
                      <a:pt x="1980" y="1248"/>
                    </a:lnTo>
                    <a:lnTo>
                      <a:pt x="1977" y="1248"/>
                    </a:lnTo>
                    <a:lnTo>
                      <a:pt x="1976" y="1249"/>
                    </a:lnTo>
                    <a:lnTo>
                      <a:pt x="1973" y="1249"/>
                    </a:lnTo>
                    <a:lnTo>
                      <a:pt x="1970" y="1248"/>
                    </a:lnTo>
                    <a:lnTo>
                      <a:pt x="1969" y="1248"/>
                    </a:lnTo>
                    <a:lnTo>
                      <a:pt x="1952" y="1236"/>
                    </a:lnTo>
                    <a:lnTo>
                      <a:pt x="1949" y="1235"/>
                    </a:lnTo>
                    <a:lnTo>
                      <a:pt x="1948" y="1233"/>
                    </a:lnTo>
                    <a:lnTo>
                      <a:pt x="1946" y="1231"/>
                    </a:lnTo>
                    <a:lnTo>
                      <a:pt x="1946" y="1229"/>
                    </a:lnTo>
                    <a:lnTo>
                      <a:pt x="1946" y="1227"/>
                    </a:lnTo>
                    <a:lnTo>
                      <a:pt x="1946" y="1225"/>
                    </a:lnTo>
                    <a:lnTo>
                      <a:pt x="1946" y="1223"/>
                    </a:lnTo>
                    <a:lnTo>
                      <a:pt x="1948" y="1221"/>
                    </a:lnTo>
                    <a:lnTo>
                      <a:pt x="1949" y="1220"/>
                    </a:lnTo>
                    <a:lnTo>
                      <a:pt x="1950" y="1219"/>
                    </a:lnTo>
                    <a:lnTo>
                      <a:pt x="1952" y="1217"/>
                    </a:lnTo>
                    <a:lnTo>
                      <a:pt x="1954" y="1216"/>
                    </a:lnTo>
                    <a:lnTo>
                      <a:pt x="1956" y="1216"/>
                    </a:lnTo>
                    <a:lnTo>
                      <a:pt x="1958" y="1216"/>
                    </a:lnTo>
                    <a:lnTo>
                      <a:pt x="1961" y="1217"/>
                    </a:lnTo>
                    <a:lnTo>
                      <a:pt x="1962" y="1217"/>
                    </a:lnTo>
                    <a:close/>
                    <a:moveTo>
                      <a:pt x="2017" y="1252"/>
                    </a:moveTo>
                    <a:lnTo>
                      <a:pt x="2034" y="1262"/>
                    </a:lnTo>
                    <a:lnTo>
                      <a:pt x="2037" y="1264"/>
                    </a:lnTo>
                    <a:lnTo>
                      <a:pt x="2038" y="1266"/>
                    </a:lnTo>
                    <a:lnTo>
                      <a:pt x="2038" y="1268"/>
                    </a:lnTo>
                    <a:lnTo>
                      <a:pt x="2039" y="1269"/>
                    </a:lnTo>
                    <a:lnTo>
                      <a:pt x="2039" y="1272"/>
                    </a:lnTo>
                    <a:lnTo>
                      <a:pt x="2039" y="1273"/>
                    </a:lnTo>
                    <a:lnTo>
                      <a:pt x="2038" y="1276"/>
                    </a:lnTo>
                    <a:lnTo>
                      <a:pt x="2038" y="1277"/>
                    </a:lnTo>
                    <a:lnTo>
                      <a:pt x="2037" y="1280"/>
                    </a:lnTo>
                    <a:lnTo>
                      <a:pt x="2035" y="1281"/>
                    </a:lnTo>
                    <a:lnTo>
                      <a:pt x="2033" y="1281"/>
                    </a:lnTo>
                    <a:lnTo>
                      <a:pt x="2031" y="1282"/>
                    </a:lnTo>
                    <a:lnTo>
                      <a:pt x="2029" y="1282"/>
                    </a:lnTo>
                    <a:lnTo>
                      <a:pt x="2027" y="1282"/>
                    </a:lnTo>
                    <a:lnTo>
                      <a:pt x="2025" y="1282"/>
                    </a:lnTo>
                    <a:lnTo>
                      <a:pt x="2023" y="1281"/>
                    </a:lnTo>
                    <a:lnTo>
                      <a:pt x="2005" y="1270"/>
                    </a:lnTo>
                    <a:lnTo>
                      <a:pt x="2003" y="1268"/>
                    </a:lnTo>
                    <a:lnTo>
                      <a:pt x="2002" y="1266"/>
                    </a:lnTo>
                    <a:lnTo>
                      <a:pt x="2001" y="1265"/>
                    </a:lnTo>
                    <a:lnTo>
                      <a:pt x="2001" y="1262"/>
                    </a:lnTo>
                    <a:lnTo>
                      <a:pt x="1999" y="1261"/>
                    </a:lnTo>
                    <a:lnTo>
                      <a:pt x="1999" y="1258"/>
                    </a:lnTo>
                    <a:lnTo>
                      <a:pt x="2001" y="1257"/>
                    </a:lnTo>
                    <a:lnTo>
                      <a:pt x="2002" y="1254"/>
                    </a:lnTo>
                    <a:lnTo>
                      <a:pt x="2003" y="1253"/>
                    </a:lnTo>
                    <a:lnTo>
                      <a:pt x="2005" y="1252"/>
                    </a:lnTo>
                    <a:lnTo>
                      <a:pt x="2006" y="1250"/>
                    </a:lnTo>
                    <a:lnTo>
                      <a:pt x="2009" y="1250"/>
                    </a:lnTo>
                    <a:lnTo>
                      <a:pt x="2010" y="1250"/>
                    </a:lnTo>
                    <a:lnTo>
                      <a:pt x="2013" y="1250"/>
                    </a:lnTo>
                    <a:lnTo>
                      <a:pt x="2014" y="1250"/>
                    </a:lnTo>
                    <a:lnTo>
                      <a:pt x="2017" y="1252"/>
                    </a:lnTo>
                    <a:close/>
                    <a:moveTo>
                      <a:pt x="2070" y="1285"/>
                    </a:moveTo>
                    <a:lnTo>
                      <a:pt x="2088" y="1297"/>
                    </a:lnTo>
                    <a:lnTo>
                      <a:pt x="2090" y="1298"/>
                    </a:lnTo>
                    <a:lnTo>
                      <a:pt x="2091" y="1300"/>
                    </a:lnTo>
                    <a:lnTo>
                      <a:pt x="2092" y="1301"/>
                    </a:lnTo>
                    <a:lnTo>
                      <a:pt x="2092" y="1304"/>
                    </a:lnTo>
                    <a:lnTo>
                      <a:pt x="2094" y="1305"/>
                    </a:lnTo>
                    <a:lnTo>
                      <a:pt x="2094" y="1308"/>
                    </a:lnTo>
                    <a:lnTo>
                      <a:pt x="2092" y="1309"/>
                    </a:lnTo>
                    <a:lnTo>
                      <a:pt x="2092" y="1312"/>
                    </a:lnTo>
                    <a:lnTo>
                      <a:pt x="2090" y="1313"/>
                    </a:lnTo>
                    <a:lnTo>
                      <a:pt x="2088" y="1314"/>
                    </a:lnTo>
                    <a:lnTo>
                      <a:pt x="2087" y="1316"/>
                    </a:lnTo>
                    <a:lnTo>
                      <a:pt x="2084" y="1316"/>
                    </a:lnTo>
                    <a:lnTo>
                      <a:pt x="2083" y="1317"/>
                    </a:lnTo>
                    <a:lnTo>
                      <a:pt x="2080" y="1316"/>
                    </a:lnTo>
                    <a:lnTo>
                      <a:pt x="2079" y="1316"/>
                    </a:lnTo>
                    <a:lnTo>
                      <a:pt x="2078" y="1314"/>
                    </a:lnTo>
                    <a:lnTo>
                      <a:pt x="2059" y="1304"/>
                    </a:lnTo>
                    <a:lnTo>
                      <a:pt x="2057" y="1302"/>
                    </a:lnTo>
                    <a:lnTo>
                      <a:pt x="2055" y="1301"/>
                    </a:lnTo>
                    <a:lnTo>
                      <a:pt x="2055" y="1298"/>
                    </a:lnTo>
                    <a:lnTo>
                      <a:pt x="2054" y="1297"/>
                    </a:lnTo>
                    <a:lnTo>
                      <a:pt x="2054" y="1294"/>
                    </a:lnTo>
                    <a:lnTo>
                      <a:pt x="2054" y="1293"/>
                    </a:lnTo>
                    <a:lnTo>
                      <a:pt x="2055" y="1290"/>
                    </a:lnTo>
                    <a:lnTo>
                      <a:pt x="2055" y="1289"/>
                    </a:lnTo>
                    <a:lnTo>
                      <a:pt x="2057" y="1286"/>
                    </a:lnTo>
                    <a:lnTo>
                      <a:pt x="2058" y="1285"/>
                    </a:lnTo>
                    <a:lnTo>
                      <a:pt x="2060" y="1285"/>
                    </a:lnTo>
                    <a:lnTo>
                      <a:pt x="2062" y="1284"/>
                    </a:lnTo>
                    <a:lnTo>
                      <a:pt x="2064" y="1284"/>
                    </a:lnTo>
                    <a:lnTo>
                      <a:pt x="2066" y="1284"/>
                    </a:lnTo>
                    <a:lnTo>
                      <a:pt x="2068" y="1285"/>
                    </a:lnTo>
                    <a:lnTo>
                      <a:pt x="2070" y="1285"/>
                    </a:lnTo>
                    <a:close/>
                    <a:moveTo>
                      <a:pt x="2124" y="1319"/>
                    </a:moveTo>
                    <a:lnTo>
                      <a:pt x="2143" y="1330"/>
                    </a:lnTo>
                    <a:lnTo>
                      <a:pt x="2144" y="1331"/>
                    </a:lnTo>
                    <a:lnTo>
                      <a:pt x="2145" y="1333"/>
                    </a:lnTo>
                    <a:lnTo>
                      <a:pt x="2147" y="1335"/>
                    </a:lnTo>
                    <a:lnTo>
                      <a:pt x="2147" y="1337"/>
                    </a:lnTo>
                    <a:lnTo>
                      <a:pt x="2147" y="1339"/>
                    </a:lnTo>
                    <a:lnTo>
                      <a:pt x="2147" y="1341"/>
                    </a:lnTo>
                    <a:lnTo>
                      <a:pt x="2147" y="1343"/>
                    </a:lnTo>
                    <a:lnTo>
                      <a:pt x="2145" y="1345"/>
                    </a:lnTo>
                    <a:lnTo>
                      <a:pt x="2144" y="1347"/>
                    </a:lnTo>
                    <a:lnTo>
                      <a:pt x="2143" y="1349"/>
                    </a:lnTo>
                    <a:lnTo>
                      <a:pt x="2141" y="1349"/>
                    </a:lnTo>
                    <a:lnTo>
                      <a:pt x="2139" y="1350"/>
                    </a:lnTo>
                    <a:lnTo>
                      <a:pt x="2137" y="1350"/>
                    </a:lnTo>
                    <a:lnTo>
                      <a:pt x="2135" y="1350"/>
                    </a:lnTo>
                    <a:lnTo>
                      <a:pt x="2132" y="1349"/>
                    </a:lnTo>
                    <a:lnTo>
                      <a:pt x="2131" y="1349"/>
                    </a:lnTo>
                    <a:lnTo>
                      <a:pt x="2114" y="1337"/>
                    </a:lnTo>
                    <a:lnTo>
                      <a:pt x="2111" y="1335"/>
                    </a:lnTo>
                    <a:lnTo>
                      <a:pt x="2110" y="1334"/>
                    </a:lnTo>
                    <a:lnTo>
                      <a:pt x="2108" y="1333"/>
                    </a:lnTo>
                    <a:lnTo>
                      <a:pt x="2108" y="1330"/>
                    </a:lnTo>
                    <a:lnTo>
                      <a:pt x="2108" y="1329"/>
                    </a:lnTo>
                    <a:lnTo>
                      <a:pt x="2108" y="1326"/>
                    </a:lnTo>
                    <a:lnTo>
                      <a:pt x="2108" y="1325"/>
                    </a:lnTo>
                    <a:lnTo>
                      <a:pt x="2110" y="1322"/>
                    </a:lnTo>
                    <a:lnTo>
                      <a:pt x="2111" y="1321"/>
                    </a:lnTo>
                    <a:lnTo>
                      <a:pt x="2112" y="1319"/>
                    </a:lnTo>
                    <a:lnTo>
                      <a:pt x="2115" y="1318"/>
                    </a:lnTo>
                    <a:lnTo>
                      <a:pt x="2116" y="1318"/>
                    </a:lnTo>
                    <a:lnTo>
                      <a:pt x="2118" y="1317"/>
                    </a:lnTo>
                    <a:lnTo>
                      <a:pt x="2120" y="1318"/>
                    </a:lnTo>
                    <a:lnTo>
                      <a:pt x="2123" y="1318"/>
                    </a:lnTo>
                    <a:lnTo>
                      <a:pt x="2124" y="1319"/>
                    </a:lnTo>
                    <a:close/>
                    <a:moveTo>
                      <a:pt x="2179" y="1353"/>
                    </a:moveTo>
                    <a:lnTo>
                      <a:pt x="2196" y="1365"/>
                    </a:lnTo>
                    <a:lnTo>
                      <a:pt x="2199" y="1366"/>
                    </a:lnTo>
                    <a:lnTo>
                      <a:pt x="2200" y="1367"/>
                    </a:lnTo>
                    <a:lnTo>
                      <a:pt x="2200" y="1369"/>
                    </a:lnTo>
                    <a:lnTo>
                      <a:pt x="2201" y="1371"/>
                    </a:lnTo>
                    <a:lnTo>
                      <a:pt x="2201" y="1373"/>
                    </a:lnTo>
                    <a:lnTo>
                      <a:pt x="2201" y="1375"/>
                    </a:lnTo>
                    <a:lnTo>
                      <a:pt x="2201" y="1377"/>
                    </a:lnTo>
                    <a:lnTo>
                      <a:pt x="2200" y="1379"/>
                    </a:lnTo>
                    <a:lnTo>
                      <a:pt x="2199" y="1381"/>
                    </a:lnTo>
                    <a:lnTo>
                      <a:pt x="2197" y="1382"/>
                    </a:lnTo>
                    <a:lnTo>
                      <a:pt x="2195" y="1383"/>
                    </a:lnTo>
                    <a:lnTo>
                      <a:pt x="2193" y="1383"/>
                    </a:lnTo>
                    <a:lnTo>
                      <a:pt x="2191" y="1383"/>
                    </a:lnTo>
                    <a:lnTo>
                      <a:pt x="2189" y="1383"/>
                    </a:lnTo>
                    <a:lnTo>
                      <a:pt x="2187" y="1383"/>
                    </a:lnTo>
                    <a:lnTo>
                      <a:pt x="2185" y="1382"/>
                    </a:lnTo>
                    <a:lnTo>
                      <a:pt x="2167" y="1371"/>
                    </a:lnTo>
                    <a:lnTo>
                      <a:pt x="2165" y="1370"/>
                    </a:lnTo>
                    <a:lnTo>
                      <a:pt x="2164" y="1369"/>
                    </a:lnTo>
                    <a:lnTo>
                      <a:pt x="2163" y="1366"/>
                    </a:lnTo>
                    <a:lnTo>
                      <a:pt x="2163" y="1365"/>
                    </a:lnTo>
                    <a:lnTo>
                      <a:pt x="2161" y="1362"/>
                    </a:lnTo>
                    <a:lnTo>
                      <a:pt x="2163" y="1361"/>
                    </a:lnTo>
                    <a:lnTo>
                      <a:pt x="2163" y="1358"/>
                    </a:lnTo>
                    <a:lnTo>
                      <a:pt x="2164" y="1357"/>
                    </a:lnTo>
                    <a:lnTo>
                      <a:pt x="2165" y="1354"/>
                    </a:lnTo>
                    <a:lnTo>
                      <a:pt x="2167" y="1353"/>
                    </a:lnTo>
                    <a:lnTo>
                      <a:pt x="2168" y="1353"/>
                    </a:lnTo>
                    <a:lnTo>
                      <a:pt x="2171" y="1351"/>
                    </a:lnTo>
                    <a:lnTo>
                      <a:pt x="2172" y="1351"/>
                    </a:lnTo>
                    <a:lnTo>
                      <a:pt x="2175" y="1351"/>
                    </a:lnTo>
                    <a:lnTo>
                      <a:pt x="2176" y="1353"/>
                    </a:lnTo>
                    <a:lnTo>
                      <a:pt x="2179" y="1353"/>
                    </a:lnTo>
                    <a:close/>
                    <a:moveTo>
                      <a:pt x="2233" y="1387"/>
                    </a:moveTo>
                    <a:lnTo>
                      <a:pt x="2250" y="1398"/>
                    </a:lnTo>
                    <a:lnTo>
                      <a:pt x="2252" y="1399"/>
                    </a:lnTo>
                    <a:lnTo>
                      <a:pt x="2253" y="1400"/>
                    </a:lnTo>
                    <a:lnTo>
                      <a:pt x="2254" y="1403"/>
                    </a:lnTo>
                    <a:lnTo>
                      <a:pt x="2256" y="1404"/>
                    </a:lnTo>
                    <a:lnTo>
                      <a:pt x="2256" y="1407"/>
                    </a:lnTo>
                    <a:lnTo>
                      <a:pt x="2256" y="1408"/>
                    </a:lnTo>
                    <a:lnTo>
                      <a:pt x="2254" y="1411"/>
                    </a:lnTo>
                    <a:lnTo>
                      <a:pt x="2254" y="1412"/>
                    </a:lnTo>
                    <a:lnTo>
                      <a:pt x="2253" y="1414"/>
                    </a:lnTo>
                    <a:lnTo>
                      <a:pt x="2250" y="1415"/>
                    </a:lnTo>
                    <a:lnTo>
                      <a:pt x="2249" y="1416"/>
                    </a:lnTo>
                    <a:lnTo>
                      <a:pt x="2248" y="1418"/>
                    </a:lnTo>
                    <a:lnTo>
                      <a:pt x="2245" y="1418"/>
                    </a:lnTo>
                    <a:lnTo>
                      <a:pt x="2244" y="1418"/>
                    </a:lnTo>
                    <a:lnTo>
                      <a:pt x="2241" y="1416"/>
                    </a:lnTo>
                    <a:lnTo>
                      <a:pt x="2240" y="1416"/>
                    </a:lnTo>
                    <a:lnTo>
                      <a:pt x="2221" y="1404"/>
                    </a:lnTo>
                    <a:lnTo>
                      <a:pt x="2220" y="1403"/>
                    </a:lnTo>
                    <a:lnTo>
                      <a:pt x="2218" y="1402"/>
                    </a:lnTo>
                    <a:lnTo>
                      <a:pt x="2217" y="1400"/>
                    </a:lnTo>
                    <a:lnTo>
                      <a:pt x="2216" y="1398"/>
                    </a:lnTo>
                    <a:lnTo>
                      <a:pt x="2216" y="1397"/>
                    </a:lnTo>
                    <a:lnTo>
                      <a:pt x="2216" y="1394"/>
                    </a:lnTo>
                    <a:lnTo>
                      <a:pt x="2217" y="1391"/>
                    </a:lnTo>
                    <a:lnTo>
                      <a:pt x="2218" y="1390"/>
                    </a:lnTo>
                    <a:lnTo>
                      <a:pt x="2218" y="1389"/>
                    </a:lnTo>
                    <a:lnTo>
                      <a:pt x="2221" y="1387"/>
                    </a:lnTo>
                    <a:lnTo>
                      <a:pt x="2222" y="1386"/>
                    </a:lnTo>
                    <a:lnTo>
                      <a:pt x="2224" y="1386"/>
                    </a:lnTo>
                    <a:lnTo>
                      <a:pt x="2226" y="1385"/>
                    </a:lnTo>
                    <a:lnTo>
                      <a:pt x="2229" y="1385"/>
                    </a:lnTo>
                    <a:lnTo>
                      <a:pt x="2230" y="1386"/>
                    </a:lnTo>
                    <a:lnTo>
                      <a:pt x="2233" y="1387"/>
                    </a:lnTo>
                    <a:close/>
                    <a:moveTo>
                      <a:pt x="2286" y="1420"/>
                    </a:moveTo>
                    <a:lnTo>
                      <a:pt x="2305" y="1432"/>
                    </a:lnTo>
                    <a:lnTo>
                      <a:pt x="2306" y="1432"/>
                    </a:lnTo>
                    <a:lnTo>
                      <a:pt x="2307" y="1435"/>
                    </a:lnTo>
                    <a:lnTo>
                      <a:pt x="2309" y="1436"/>
                    </a:lnTo>
                    <a:lnTo>
                      <a:pt x="2309" y="1438"/>
                    </a:lnTo>
                    <a:lnTo>
                      <a:pt x="2309" y="1440"/>
                    </a:lnTo>
                    <a:lnTo>
                      <a:pt x="2309" y="1443"/>
                    </a:lnTo>
                    <a:lnTo>
                      <a:pt x="2309" y="1444"/>
                    </a:lnTo>
                    <a:lnTo>
                      <a:pt x="2307" y="1447"/>
                    </a:lnTo>
                    <a:lnTo>
                      <a:pt x="2306" y="1448"/>
                    </a:lnTo>
                    <a:lnTo>
                      <a:pt x="2305" y="1450"/>
                    </a:lnTo>
                    <a:lnTo>
                      <a:pt x="2303" y="1451"/>
                    </a:lnTo>
                    <a:lnTo>
                      <a:pt x="2301" y="1451"/>
                    </a:lnTo>
                    <a:lnTo>
                      <a:pt x="2299" y="1451"/>
                    </a:lnTo>
                    <a:lnTo>
                      <a:pt x="2297" y="1451"/>
                    </a:lnTo>
                    <a:lnTo>
                      <a:pt x="2295" y="1451"/>
                    </a:lnTo>
                    <a:lnTo>
                      <a:pt x="2293" y="1450"/>
                    </a:lnTo>
                    <a:lnTo>
                      <a:pt x="2276" y="1439"/>
                    </a:lnTo>
                    <a:lnTo>
                      <a:pt x="2273" y="1438"/>
                    </a:lnTo>
                    <a:lnTo>
                      <a:pt x="2272" y="1435"/>
                    </a:lnTo>
                    <a:lnTo>
                      <a:pt x="2272" y="1434"/>
                    </a:lnTo>
                    <a:lnTo>
                      <a:pt x="2270" y="1432"/>
                    </a:lnTo>
                    <a:lnTo>
                      <a:pt x="2270" y="1430"/>
                    </a:lnTo>
                    <a:lnTo>
                      <a:pt x="2270" y="1428"/>
                    </a:lnTo>
                    <a:lnTo>
                      <a:pt x="2270" y="1426"/>
                    </a:lnTo>
                    <a:lnTo>
                      <a:pt x="2272" y="1424"/>
                    </a:lnTo>
                    <a:lnTo>
                      <a:pt x="2273" y="1422"/>
                    </a:lnTo>
                    <a:lnTo>
                      <a:pt x="2274" y="1420"/>
                    </a:lnTo>
                    <a:lnTo>
                      <a:pt x="2277" y="1419"/>
                    </a:lnTo>
                    <a:lnTo>
                      <a:pt x="2278" y="1419"/>
                    </a:lnTo>
                    <a:lnTo>
                      <a:pt x="2281" y="1419"/>
                    </a:lnTo>
                    <a:lnTo>
                      <a:pt x="2282" y="1419"/>
                    </a:lnTo>
                    <a:lnTo>
                      <a:pt x="2285" y="1419"/>
                    </a:lnTo>
                    <a:lnTo>
                      <a:pt x="2286" y="1420"/>
                    </a:lnTo>
                    <a:close/>
                    <a:moveTo>
                      <a:pt x="2341" y="1455"/>
                    </a:moveTo>
                    <a:lnTo>
                      <a:pt x="2359" y="1466"/>
                    </a:lnTo>
                    <a:lnTo>
                      <a:pt x="2361" y="1467"/>
                    </a:lnTo>
                    <a:lnTo>
                      <a:pt x="2362" y="1468"/>
                    </a:lnTo>
                    <a:lnTo>
                      <a:pt x="2363" y="1471"/>
                    </a:lnTo>
                    <a:lnTo>
                      <a:pt x="2363" y="1472"/>
                    </a:lnTo>
                    <a:lnTo>
                      <a:pt x="2363" y="1474"/>
                    </a:lnTo>
                    <a:lnTo>
                      <a:pt x="2363" y="1476"/>
                    </a:lnTo>
                    <a:lnTo>
                      <a:pt x="2363" y="1479"/>
                    </a:lnTo>
                    <a:lnTo>
                      <a:pt x="2362" y="1480"/>
                    </a:lnTo>
                    <a:lnTo>
                      <a:pt x="2361" y="1481"/>
                    </a:lnTo>
                    <a:lnTo>
                      <a:pt x="2359" y="1483"/>
                    </a:lnTo>
                    <a:lnTo>
                      <a:pt x="2357" y="1484"/>
                    </a:lnTo>
                    <a:lnTo>
                      <a:pt x="2355" y="1485"/>
                    </a:lnTo>
                    <a:lnTo>
                      <a:pt x="2353" y="1485"/>
                    </a:lnTo>
                    <a:lnTo>
                      <a:pt x="2351" y="1485"/>
                    </a:lnTo>
                    <a:lnTo>
                      <a:pt x="2349" y="1484"/>
                    </a:lnTo>
                    <a:lnTo>
                      <a:pt x="2347" y="1484"/>
                    </a:lnTo>
                    <a:lnTo>
                      <a:pt x="2329" y="1472"/>
                    </a:lnTo>
                    <a:lnTo>
                      <a:pt x="2327" y="1471"/>
                    </a:lnTo>
                    <a:lnTo>
                      <a:pt x="2326" y="1470"/>
                    </a:lnTo>
                    <a:lnTo>
                      <a:pt x="2325" y="1468"/>
                    </a:lnTo>
                    <a:lnTo>
                      <a:pt x="2325" y="1466"/>
                    </a:lnTo>
                    <a:lnTo>
                      <a:pt x="2325" y="1464"/>
                    </a:lnTo>
                    <a:lnTo>
                      <a:pt x="2325" y="1462"/>
                    </a:lnTo>
                    <a:lnTo>
                      <a:pt x="2325" y="1459"/>
                    </a:lnTo>
                    <a:lnTo>
                      <a:pt x="2326" y="1458"/>
                    </a:lnTo>
                    <a:lnTo>
                      <a:pt x="2327" y="1456"/>
                    </a:lnTo>
                    <a:lnTo>
                      <a:pt x="2329" y="1455"/>
                    </a:lnTo>
                    <a:lnTo>
                      <a:pt x="2330" y="1454"/>
                    </a:lnTo>
                    <a:lnTo>
                      <a:pt x="2333" y="1452"/>
                    </a:lnTo>
                    <a:lnTo>
                      <a:pt x="2334" y="1452"/>
                    </a:lnTo>
                    <a:lnTo>
                      <a:pt x="2337" y="1452"/>
                    </a:lnTo>
                    <a:lnTo>
                      <a:pt x="2338" y="1454"/>
                    </a:lnTo>
                    <a:lnTo>
                      <a:pt x="2341" y="1455"/>
                    </a:lnTo>
                    <a:close/>
                    <a:moveTo>
                      <a:pt x="2395" y="1488"/>
                    </a:moveTo>
                    <a:lnTo>
                      <a:pt x="2412" y="1499"/>
                    </a:lnTo>
                    <a:lnTo>
                      <a:pt x="2414" y="1500"/>
                    </a:lnTo>
                    <a:lnTo>
                      <a:pt x="2415" y="1503"/>
                    </a:lnTo>
                    <a:lnTo>
                      <a:pt x="2416" y="1504"/>
                    </a:lnTo>
                    <a:lnTo>
                      <a:pt x="2418" y="1505"/>
                    </a:lnTo>
                    <a:lnTo>
                      <a:pt x="2418" y="1508"/>
                    </a:lnTo>
                    <a:lnTo>
                      <a:pt x="2418" y="1511"/>
                    </a:lnTo>
                    <a:lnTo>
                      <a:pt x="2416" y="1512"/>
                    </a:lnTo>
                    <a:lnTo>
                      <a:pt x="2416" y="1515"/>
                    </a:lnTo>
                    <a:lnTo>
                      <a:pt x="2415" y="1516"/>
                    </a:lnTo>
                    <a:lnTo>
                      <a:pt x="2412" y="1517"/>
                    </a:lnTo>
                    <a:lnTo>
                      <a:pt x="2411" y="1519"/>
                    </a:lnTo>
                    <a:lnTo>
                      <a:pt x="2410" y="1519"/>
                    </a:lnTo>
                    <a:lnTo>
                      <a:pt x="2407" y="1519"/>
                    </a:lnTo>
                    <a:lnTo>
                      <a:pt x="2406" y="1519"/>
                    </a:lnTo>
                    <a:lnTo>
                      <a:pt x="2403" y="1519"/>
                    </a:lnTo>
                    <a:lnTo>
                      <a:pt x="2402" y="1517"/>
                    </a:lnTo>
                    <a:lnTo>
                      <a:pt x="2383" y="1507"/>
                    </a:lnTo>
                    <a:lnTo>
                      <a:pt x="2382" y="1504"/>
                    </a:lnTo>
                    <a:lnTo>
                      <a:pt x="2380" y="1503"/>
                    </a:lnTo>
                    <a:lnTo>
                      <a:pt x="2379" y="1501"/>
                    </a:lnTo>
                    <a:lnTo>
                      <a:pt x="2379" y="1499"/>
                    </a:lnTo>
                    <a:lnTo>
                      <a:pt x="2378" y="1497"/>
                    </a:lnTo>
                    <a:lnTo>
                      <a:pt x="2378" y="1495"/>
                    </a:lnTo>
                    <a:lnTo>
                      <a:pt x="2379" y="1493"/>
                    </a:lnTo>
                    <a:lnTo>
                      <a:pt x="2380" y="1492"/>
                    </a:lnTo>
                    <a:lnTo>
                      <a:pt x="2380" y="1489"/>
                    </a:lnTo>
                    <a:lnTo>
                      <a:pt x="2383" y="1488"/>
                    </a:lnTo>
                    <a:lnTo>
                      <a:pt x="2384" y="1487"/>
                    </a:lnTo>
                    <a:lnTo>
                      <a:pt x="2386" y="1487"/>
                    </a:lnTo>
                    <a:lnTo>
                      <a:pt x="2388" y="1487"/>
                    </a:lnTo>
                    <a:lnTo>
                      <a:pt x="2391" y="1487"/>
                    </a:lnTo>
                    <a:lnTo>
                      <a:pt x="2392" y="1487"/>
                    </a:lnTo>
                    <a:lnTo>
                      <a:pt x="2395" y="1488"/>
                    </a:lnTo>
                    <a:close/>
                    <a:moveTo>
                      <a:pt x="2448" y="1521"/>
                    </a:moveTo>
                    <a:lnTo>
                      <a:pt x="2467" y="1533"/>
                    </a:lnTo>
                    <a:lnTo>
                      <a:pt x="2468" y="1535"/>
                    </a:lnTo>
                    <a:lnTo>
                      <a:pt x="2469" y="1536"/>
                    </a:lnTo>
                    <a:lnTo>
                      <a:pt x="2471" y="1537"/>
                    </a:lnTo>
                    <a:lnTo>
                      <a:pt x="2471" y="1540"/>
                    </a:lnTo>
                    <a:lnTo>
                      <a:pt x="2472" y="1541"/>
                    </a:lnTo>
                    <a:lnTo>
                      <a:pt x="2471" y="1544"/>
                    </a:lnTo>
                    <a:lnTo>
                      <a:pt x="2471" y="1545"/>
                    </a:lnTo>
                    <a:lnTo>
                      <a:pt x="2469" y="1548"/>
                    </a:lnTo>
                    <a:lnTo>
                      <a:pt x="2468" y="1549"/>
                    </a:lnTo>
                    <a:lnTo>
                      <a:pt x="2467" y="1551"/>
                    </a:lnTo>
                    <a:lnTo>
                      <a:pt x="2465" y="1552"/>
                    </a:lnTo>
                    <a:lnTo>
                      <a:pt x="2463" y="1552"/>
                    </a:lnTo>
                    <a:lnTo>
                      <a:pt x="2461" y="1553"/>
                    </a:lnTo>
                    <a:lnTo>
                      <a:pt x="2459" y="1553"/>
                    </a:lnTo>
                    <a:lnTo>
                      <a:pt x="2457" y="1552"/>
                    </a:lnTo>
                    <a:lnTo>
                      <a:pt x="2455" y="1552"/>
                    </a:lnTo>
                    <a:lnTo>
                      <a:pt x="2438" y="1540"/>
                    </a:lnTo>
                    <a:lnTo>
                      <a:pt x="2435" y="1539"/>
                    </a:lnTo>
                    <a:lnTo>
                      <a:pt x="2434" y="1537"/>
                    </a:lnTo>
                    <a:lnTo>
                      <a:pt x="2434" y="1535"/>
                    </a:lnTo>
                    <a:lnTo>
                      <a:pt x="2432" y="1533"/>
                    </a:lnTo>
                    <a:lnTo>
                      <a:pt x="2432" y="1531"/>
                    </a:lnTo>
                    <a:lnTo>
                      <a:pt x="2432" y="1529"/>
                    </a:lnTo>
                    <a:lnTo>
                      <a:pt x="2434" y="1527"/>
                    </a:lnTo>
                    <a:lnTo>
                      <a:pt x="2434" y="1525"/>
                    </a:lnTo>
                    <a:lnTo>
                      <a:pt x="2435" y="1524"/>
                    </a:lnTo>
                    <a:lnTo>
                      <a:pt x="2436" y="1523"/>
                    </a:lnTo>
                    <a:lnTo>
                      <a:pt x="2439" y="1521"/>
                    </a:lnTo>
                    <a:lnTo>
                      <a:pt x="2440" y="1520"/>
                    </a:lnTo>
                    <a:lnTo>
                      <a:pt x="2443" y="1520"/>
                    </a:lnTo>
                    <a:lnTo>
                      <a:pt x="2444" y="1520"/>
                    </a:lnTo>
                    <a:lnTo>
                      <a:pt x="2447" y="1521"/>
                    </a:lnTo>
                    <a:lnTo>
                      <a:pt x="2448" y="1521"/>
                    </a:lnTo>
                    <a:close/>
                  </a:path>
                </a:pathLst>
              </a:custGeom>
              <a:solidFill>
                <a:srgbClr val="003300"/>
              </a:solidFill>
              <a:ln w="1588">
                <a:solidFill>
                  <a:srgbClr val="003300"/>
                </a:solidFill>
                <a:round/>
                <a:headEnd/>
                <a:tailEnd/>
              </a:ln>
            </p:spPr>
            <p:txBody>
              <a:bodyPr/>
              <a:lstStyle/>
              <a:p>
                <a:endParaRPr lang="en-US"/>
              </a:p>
            </p:txBody>
          </p:sp>
          <p:sp>
            <p:nvSpPr>
              <p:cNvPr id="3142" name="Freeform 40"/>
              <p:cNvSpPr>
                <a:spLocks/>
              </p:cNvSpPr>
              <p:nvPr/>
            </p:nvSpPr>
            <p:spPr bwMode="auto">
              <a:xfrm>
                <a:off x="4400" y="1947"/>
                <a:ext cx="73" cy="62"/>
              </a:xfrm>
              <a:custGeom>
                <a:avLst/>
                <a:gdLst>
                  <a:gd name="T0" fmla="*/ 1 w 146"/>
                  <a:gd name="T1" fmla="*/ 0 h 125"/>
                  <a:gd name="T2" fmla="*/ 1 w 146"/>
                  <a:gd name="T3" fmla="*/ 0 h 125"/>
                  <a:gd name="T4" fmla="*/ 0 w 146"/>
                  <a:gd name="T5" fmla="*/ 0 h 125"/>
                  <a:gd name="T6" fmla="*/ 1 w 146"/>
                  <a:gd name="T7" fmla="*/ 0 h 125"/>
                  <a:gd name="T8" fmla="*/ 0 60000 65536"/>
                  <a:gd name="T9" fmla="*/ 0 60000 65536"/>
                  <a:gd name="T10" fmla="*/ 0 60000 65536"/>
                  <a:gd name="T11" fmla="*/ 0 60000 65536"/>
                  <a:gd name="T12" fmla="*/ 0 w 146"/>
                  <a:gd name="T13" fmla="*/ 0 h 125"/>
                  <a:gd name="T14" fmla="*/ 146 w 146"/>
                  <a:gd name="T15" fmla="*/ 125 h 125"/>
                </a:gdLst>
                <a:ahLst/>
                <a:cxnLst>
                  <a:cxn ang="T8">
                    <a:pos x="T0" y="T1"/>
                  </a:cxn>
                  <a:cxn ang="T9">
                    <a:pos x="T2" y="T3"/>
                  </a:cxn>
                  <a:cxn ang="T10">
                    <a:pos x="T4" y="T5"/>
                  </a:cxn>
                  <a:cxn ang="T11">
                    <a:pos x="T6" y="T7"/>
                  </a:cxn>
                </a:cxnLst>
                <a:rect l="T12" t="T13" r="T14" b="T15"/>
                <a:pathLst>
                  <a:path w="146" h="125">
                    <a:moveTo>
                      <a:pt x="70" y="0"/>
                    </a:moveTo>
                    <a:lnTo>
                      <a:pt x="146" y="125"/>
                    </a:lnTo>
                    <a:lnTo>
                      <a:pt x="0" y="111"/>
                    </a:lnTo>
                    <a:lnTo>
                      <a:pt x="70" y="0"/>
                    </a:lnTo>
                    <a:close/>
                  </a:path>
                </a:pathLst>
              </a:custGeom>
              <a:solidFill>
                <a:srgbClr val="003300"/>
              </a:solidFill>
              <a:ln w="9525">
                <a:noFill/>
                <a:round/>
                <a:headEnd/>
                <a:tailEnd/>
              </a:ln>
            </p:spPr>
            <p:txBody>
              <a:bodyPr/>
              <a:lstStyle/>
              <a:p>
                <a:endParaRPr lang="en-US"/>
              </a:p>
            </p:txBody>
          </p:sp>
        </p:grpSp>
        <p:grpSp>
          <p:nvGrpSpPr>
            <p:cNvPr id="10" name="Group 41"/>
            <p:cNvGrpSpPr>
              <a:grpSpLocks/>
            </p:cNvGrpSpPr>
            <p:nvPr/>
          </p:nvGrpSpPr>
          <p:grpSpPr bwMode="auto">
            <a:xfrm>
              <a:off x="3193" y="2806"/>
              <a:ext cx="1280" cy="802"/>
              <a:chOff x="3193" y="2806"/>
              <a:chExt cx="1280" cy="802"/>
            </a:xfrm>
          </p:grpSpPr>
          <p:sp>
            <p:nvSpPr>
              <p:cNvPr id="3139" name="Freeform 42"/>
              <p:cNvSpPr>
                <a:spLocks noEditPoints="1"/>
              </p:cNvSpPr>
              <p:nvPr/>
            </p:nvSpPr>
            <p:spPr bwMode="auto">
              <a:xfrm>
                <a:off x="3193" y="2832"/>
                <a:ext cx="1236" cy="776"/>
              </a:xfrm>
              <a:custGeom>
                <a:avLst/>
                <a:gdLst>
                  <a:gd name="T0" fmla="*/ 1 w 2472"/>
                  <a:gd name="T1" fmla="*/ 1 h 1552"/>
                  <a:gd name="T2" fmla="*/ 1 w 2472"/>
                  <a:gd name="T3" fmla="*/ 1 h 1552"/>
                  <a:gd name="T4" fmla="*/ 1 w 2472"/>
                  <a:gd name="T5" fmla="*/ 1 h 1552"/>
                  <a:gd name="T6" fmla="*/ 1 w 2472"/>
                  <a:gd name="T7" fmla="*/ 1 h 1552"/>
                  <a:gd name="T8" fmla="*/ 1 w 2472"/>
                  <a:gd name="T9" fmla="*/ 1 h 1552"/>
                  <a:gd name="T10" fmla="*/ 1 w 2472"/>
                  <a:gd name="T11" fmla="*/ 1 h 1552"/>
                  <a:gd name="T12" fmla="*/ 1 w 2472"/>
                  <a:gd name="T13" fmla="*/ 1 h 1552"/>
                  <a:gd name="T14" fmla="*/ 1 w 2472"/>
                  <a:gd name="T15" fmla="*/ 1 h 1552"/>
                  <a:gd name="T16" fmla="*/ 1 w 2472"/>
                  <a:gd name="T17" fmla="*/ 1 h 1552"/>
                  <a:gd name="T18" fmla="*/ 1 w 2472"/>
                  <a:gd name="T19" fmla="*/ 1 h 1552"/>
                  <a:gd name="T20" fmla="*/ 1 w 2472"/>
                  <a:gd name="T21" fmla="*/ 1 h 1552"/>
                  <a:gd name="T22" fmla="*/ 1 w 2472"/>
                  <a:gd name="T23" fmla="*/ 1 h 1552"/>
                  <a:gd name="T24" fmla="*/ 1 w 2472"/>
                  <a:gd name="T25" fmla="*/ 1 h 1552"/>
                  <a:gd name="T26" fmla="*/ 1 w 2472"/>
                  <a:gd name="T27" fmla="*/ 1 h 1552"/>
                  <a:gd name="T28" fmla="*/ 1 w 2472"/>
                  <a:gd name="T29" fmla="*/ 1 h 1552"/>
                  <a:gd name="T30" fmla="*/ 1 w 2472"/>
                  <a:gd name="T31" fmla="*/ 1 h 1552"/>
                  <a:gd name="T32" fmla="*/ 1 w 2472"/>
                  <a:gd name="T33" fmla="*/ 1 h 1552"/>
                  <a:gd name="T34" fmla="*/ 1 w 2472"/>
                  <a:gd name="T35" fmla="*/ 1 h 1552"/>
                  <a:gd name="T36" fmla="*/ 1 w 2472"/>
                  <a:gd name="T37" fmla="*/ 1 h 1552"/>
                  <a:gd name="T38" fmla="*/ 1 w 2472"/>
                  <a:gd name="T39" fmla="*/ 1 h 1552"/>
                  <a:gd name="T40" fmla="*/ 1 w 2472"/>
                  <a:gd name="T41" fmla="*/ 1 h 1552"/>
                  <a:gd name="T42" fmla="*/ 1 w 2472"/>
                  <a:gd name="T43" fmla="*/ 1 h 1552"/>
                  <a:gd name="T44" fmla="*/ 1 w 2472"/>
                  <a:gd name="T45" fmla="*/ 1 h 1552"/>
                  <a:gd name="T46" fmla="*/ 1 w 2472"/>
                  <a:gd name="T47" fmla="*/ 1 h 1552"/>
                  <a:gd name="T48" fmla="*/ 1 w 2472"/>
                  <a:gd name="T49" fmla="*/ 1 h 1552"/>
                  <a:gd name="T50" fmla="*/ 1 w 2472"/>
                  <a:gd name="T51" fmla="*/ 1 h 1552"/>
                  <a:gd name="T52" fmla="*/ 1 w 2472"/>
                  <a:gd name="T53" fmla="*/ 1 h 1552"/>
                  <a:gd name="T54" fmla="*/ 1 w 2472"/>
                  <a:gd name="T55" fmla="*/ 1 h 1552"/>
                  <a:gd name="T56" fmla="*/ 1 w 2472"/>
                  <a:gd name="T57" fmla="*/ 1 h 1552"/>
                  <a:gd name="T58" fmla="*/ 1 w 2472"/>
                  <a:gd name="T59" fmla="*/ 1 h 1552"/>
                  <a:gd name="T60" fmla="*/ 1 w 2472"/>
                  <a:gd name="T61" fmla="*/ 1 h 1552"/>
                  <a:gd name="T62" fmla="*/ 1 w 2472"/>
                  <a:gd name="T63" fmla="*/ 1 h 1552"/>
                  <a:gd name="T64" fmla="*/ 1 w 2472"/>
                  <a:gd name="T65" fmla="*/ 1 h 1552"/>
                  <a:gd name="T66" fmla="*/ 1 w 2472"/>
                  <a:gd name="T67" fmla="*/ 1 h 1552"/>
                  <a:gd name="T68" fmla="*/ 1 w 2472"/>
                  <a:gd name="T69" fmla="*/ 1 h 1552"/>
                  <a:gd name="T70" fmla="*/ 1 w 2472"/>
                  <a:gd name="T71" fmla="*/ 1 h 1552"/>
                  <a:gd name="T72" fmla="*/ 1 w 2472"/>
                  <a:gd name="T73" fmla="*/ 1 h 1552"/>
                  <a:gd name="T74" fmla="*/ 1 w 2472"/>
                  <a:gd name="T75" fmla="*/ 1 h 1552"/>
                  <a:gd name="T76" fmla="*/ 1 w 2472"/>
                  <a:gd name="T77" fmla="*/ 1 h 1552"/>
                  <a:gd name="T78" fmla="*/ 1 w 2472"/>
                  <a:gd name="T79" fmla="*/ 1 h 1552"/>
                  <a:gd name="T80" fmla="*/ 1 w 2472"/>
                  <a:gd name="T81" fmla="*/ 1 h 1552"/>
                  <a:gd name="T82" fmla="*/ 1 w 2472"/>
                  <a:gd name="T83" fmla="*/ 1 h 1552"/>
                  <a:gd name="T84" fmla="*/ 1 w 2472"/>
                  <a:gd name="T85" fmla="*/ 1 h 1552"/>
                  <a:gd name="T86" fmla="*/ 1 w 2472"/>
                  <a:gd name="T87" fmla="*/ 1 h 1552"/>
                  <a:gd name="T88" fmla="*/ 1 w 2472"/>
                  <a:gd name="T89" fmla="*/ 1 h 1552"/>
                  <a:gd name="T90" fmla="*/ 1 w 2472"/>
                  <a:gd name="T91" fmla="*/ 1 h 1552"/>
                  <a:gd name="T92" fmla="*/ 1 w 2472"/>
                  <a:gd name="T93" fmla="*/ 1 h 1552"/>
                  <a:gd name="T94" fmla="*/ 1 w 2472"/>
                  <a:gd name="T95" fmla="*/ 1 h 1552"/>
                  <a:gd name="T96" fmla="*/ 1 w 2472"/>
                  <a:gd name="T97" fmla="*/ 1 h 1552"/>
                  <a:gd name="T98" fmla="*/ 1 w 2472"/>
                  <a:gd name="T99" fmla="*/ 1 h 1552"/>
                  <a:gd name="T100" fmla="*/ 1 w 2472"/>
                  <a:gd name="T101" fmla="*/ 1 h 1552"/>
                  <a:gd name="T102" fmla="*/ 1 w 2472"/>
                  <a:gd name="T103" fmla="*/ 1 h 1552"/>
                  <a:gd name="T104" fmla="*/ 1 w 2472"/>
                  <a:gd name="T105" fmla="*/ 1 h 1552"/>
                  <a:gd name="T106" fmla="*/ 1 w 2472"/>
                  <a:gd name="T107" fmla="*/ 1 h 1552"/>
                  <a:gd name="T108" fmla="*/ 1 w 2472"/>
                  <a:gd name="T109" fmla="*/ 1 h 1552"/>
                  <a:gd name="T110" fmla="*/ 1 w 2472"/>
                  <a:gd name="T111" fmla="*/ 1 h 1552"/>
                  <a:gd name="T112" fmla="*/ 1 w 2472"/>
                  <a:gd name="T113" fmla="*/ 1 h 1552"/>
                  <a:gd name="T114" fmla="*/ 1 w 2472"/>
                  <a:gd name="T115" fmla="*/ 1 h 1552"/>
                  <a:gd name="T116" fmla="*/ 1 w 2472"/>
                  <a:gd name="T117" fmla="*/ 1 h 1552"/>
                  <a:gd name="T118" fmla="*/ 1 w 2472"/>
                  <a:gd name="T119" fmla="*/ 1 h 1552"/>
                  <a:gd name="T120" fmla="*/ 1 w 2472"/>
                  <a:gd name="T121" fmla="*/ 1 h 1552"/>
                  <a:gd name="T122" fmla="*/ 1 w 2472"/>
                  <a:gd name="T123" fmla="*/ 1 h 1552"/>
                  <a:gd name="T124" fmla="*/ 1 w 2472"/>
                  <a:gd name="T125" fmla="*/ 1 h 1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2"/>
                  <a:gd name="T190" fmla="*/ 0 h 1552"/>
                  <a:gd name="T191" fmla="*/ 2472 w 2472"/>
                  <a:gd name="T192" fmla="*/ 1552 h 1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2" h="1552">
                    <a:moveTo>
                      <a:pt x="5" y="1533"/>
                    </a:moveTo>
                    <a:lnTo>
                      <a:pt x="24" y="1521"/>
                    </a:lnTo>
                    <a:lnTo>
                      <a:pt x="25" y="1520"/>
                    </a:lnTo>
                    <a:lnTo>
                      <a:pt x="28" y="1520"/>
                    </a:lnTo>
                    <a:lnTo>
                      <a:pt x="29" y="1520"/>
                    </a:lnTo>
                    <a:lnTo>
                      <a:pt x="32" y="1520"/>
                    </a:lnTo>
                    <a:lnTo>
                      <a:pt x="33" y="1520"/>
                    </a:lnTo>
                    <a:lnTo>
                      <a:pt x="36" y="1521"/>
                    </a:lnTo>
                    <a:lnTo>
                      <a:pt x="37" y="1523"/>
                    </a:lnTo>
                    <a:lnTo>
                      <a:pt x="38" y="1525"/>
                    </a:lnTo>
                    <a:lnTo>
                      <a:pt x="38" y="1527"/>
                    </a:lnTo>
                    <a:lnTo>
                      <a:pt x="40" y="1529"/>
                    </a:lnTo>
                    <a:lnTo>
                      <a:pt x="40" y="1531"/>
                    </a:lnTo>
                    <a:lnTo>
                      <a:pt x="40" y="1533"/>
                    </a:lnTo>
                    <a:lnTo>
                      <a:pt x="38" y="1535"/>
                    </a:lnTo>
                    <a:lnTo>
                      <a:pt x="37" y="1536"/>
                    </a:lnTo>
                    <a:lnTo>
                      <a:pt x="36" y="1539"/>
                    </a:lnTo>
                    <a:lnTo>
                      <a:pt x="35" y="1540"/>
                    </a:lnTo>
                    <a:lnTo>
                      <a:pt x="17" y="1551"/>
                    </a:lnTo>
                    <a:lnTo>
                      <a:pt x="15" y="1552"/>
                    </a:lnTo>
                    <a:lnTo>
                      <a:pt x="13" y="1552"/>
                    </a:lnTo>
                    <a:lnTo>
                      <a:pt x="11" y="1552"/>
                    </a:lnTo>
                    <a:lnTo>
                      <a:pt x="9" y="1552"/>
                    </a:lnTo>
                    <a:lnTo>
                      <a:pt x="7" y="1552"/>
                    </a:lnTo>
                    <a:lnTo>
                      <a:pt x="5" y="1551"/>
                    </a:lnTo>
                    <a:lnTo>
                      <a:pt x="4" y="1549"/>
                    </a:lnTo>
                    <a:lnTo>
                      <a:pt x="3" y="1548"/>
                    </a:lnTo>
                    <a:lnTo>
                      <a:pt x="1" y="1545"/>
                    </a:lnTo>
                    <a:lnTo>
                      <a:pt x="0" y="1544"/>
                    </a:lnTo>
                    <a:lnTo>
                      <a:pt x="0" y="1541"/>
                    </a:lnTo>
                    <a:lnTo>
                      <a:pt x="1" y="1540"/>
                    </a:lnTo>
                    <a:lnTo>
                      <a:pt x="1" y="1537"/>
                    </a:lnTo>
                    <a:lnTo>
                      <a:pt x="3" y="1536"/>
                    </a:lnTo>
                    <a:lnTo>
                      <a:pt x="4" y="1535"/>
                    </a:lnTo>
                    <a:lnTo>
                      <a:pt x="5" y="1533"/>
                    </a:lnTo>
                    <a:close/>
                    <a:moveTo>
                      <a:pt x="60" y="1499"/>
                    </a:moveTo>
                    <a:lnTo>
                      <a:pt x="77" y="1488"/>
                    </a:lnTo>
                    <a:lnTo>
                      <a:pt x="80" y="1487"/>
                    </a:lnTo>
                    <a:lnTo>
                      <a:pt x="81" y="1486"/>
                    </a:lnTo>
                    <a:lnTo>
                      <a:pt x="84" y="1486"/>
                    </a:lnTo>
                    <a:lnTo>
                      <a:pt x="85" y="1487"/>
                    </a:lnTo>
                    <a:lnTo>
                      <a:pt x="88" y="1487"/>
                    </a:lnTo>
                    <a:lnTo>
                      <a:pt x="89" y="1488"/>
                    </a:lnTo>
                    <a:lnTo>
                      <a:pt x="90" y="1490"/>
                    </a:lnTo>
                    <a:lnTo>
                      <a:pt x="92" y="1491"/>
                    </a:lnTo>
                    <a:lnTo>
                      <a:pt x="93" y="1494"/>
                    </a:lnTo>
                    <a:lnTo>
                      <a:pt x="93" y="1495"/>
                    </a:lnTo>
                    <a:lnTo>
                      <a:pt x="94" y="1498"/>
                    </a:lnTo>
                    <a:lnTo>
                      <a:pt x="93" y="1499"/>
                    </a:lnTo>
                    <a:lnTo>
                      <a:pt x="93" y="1502"/>
                    </a:lnTo>
                    <a:lnTo>
                      <a:pt x="92" y="1503"/>
                    </a:lnTo>
                    <a:lnTo>
                      <a:pt x="90" y="1504"/>
                    </a:lnTo>
                    <a:lnTo>
                      <a:pt x="89" y="1506"/>
                    </a:lnTo>
                    <a:lnTo>
                      <a:pt x="70" y="1517"/>
                    </a:lnTo>
                    <a:lnTo>
                      <a:pt x="69" y="1517"/>
                    </a:lnTo>
                    <a:lnTo>
                      <a:pt x="66" y="1519"/>
                    </a:lnTo>
                    <a:lnTo>
                      <a:pt x="65" y="1519"/>
                    </a:lnTo>
                    <a:lnTo>
                      <a:pt x="62" y="1519"/>
                    </a:lnTo>
                    <a:lnTo>
                      <a:pt x="61" y="1517"/>
                    </a:lnTo>
                    <a:lnTo>
                      <a:pt x="58" y="1516"/>
                    </a:lnTo>
                    <a:lnTo>
                      <a:pt x="57" y="1515"/>
                    </a:lnTo>
                    <a:lnTo>
                      <a:pt x="56" y="1514"/>
                    </a:lnTo>
                    <a:lnTo>
                      <a:pt x="56" y="1512"/>
                    </a:lnTo>
                    <a:lnTo>
                      <a:pt x="54" y="1510"/>
                    </a:lnTo>
                    <a:lnTo>
                      <a:pt x="54" y="1508"/>
                    </a:lnTo>
                    <a:lnTo>
                      <a:pt x="54" y="1506"/>
                    </a:lnTo>
                    <a:lnTo>
                      <a:pt x="56" y="1504"/>
                    </a:lnTo>
                    <a:lnTo>
                      <a:pt x="56" y="1502"/>
                    </a:lnTo>
                    <a:lnTo>
                      <a:pt x="57" y="1500"/>
                    </a:lnTo>
                    <a:lnTo>
                      <a:pt x="60" y="1499"/>
                    </a:lnTo>
                    <a:close/>
                    <a:moveTo>
                      <a:pt x="114" y="1466"/>
                    </a:moveTo>
                    <a:lnTo>
                      <a:pt x="131" y="1454"/>
                    </a:lnTo>
                    <a:lnTo>
                      <a:pt x="133" y="1454"/>
                    </a:lnTo>
                    <a:lnTo>
                      <a:pt x="135" y="1452"/>
                    </a:lnTo>
                    <a:lnTo>
                      <a:pt x="138" y="1452"/>
                    </a:lnTo>
                    <a:lnTo>
                      <a:pt x="139" y="1452"/>
                    </a:lnTo>
                    <a:lnTo>
                      <a:pt x="142" y="1454"/>
                    </a:lnTo>
                    <a:lnTo>
                      <a:pt x="143" y="1454"/>
                    </a:lnTo>
                    <a:lnTo>
                      <a:pt x="145" y="1455"/>
                    </a:lnTo>
                    <a:lnTo>
                      <a:pt x="146" y="1458"/>
                    </a:lnTo>
                    <a:lnTo>
                      <a:pt x="147" y="1459"/>
                    </a:lnTo>
                    <a:lnTo>
                      <a:pt x="147" y="1462"/>
                    </a:lnTo>
                    <a:lnTo>
                      <a:pt x="147" y="1463"/>
                    </a:lnTo>
                    <a:lnTo>
                      <a:pt x="147" y="1466"/>
                    </a:lnTo>
                    <a:lnTo>
                      <a:pt x="147" y="1467"/>
                    </a:lnTo>
                    <a:lnTo>
                      <a:pt x="146" y="1470"/>
                    </a:lnTo>
                    <a:lnTo>
                      <a:pt x="145" y="1471"/>
                    </a:lnTo>
                    <a:lnTo>
                      <a:pt x="143" y="1472"/>
                    </a:lnTo>
                    <a:lnTo>
                      <a:pt x="125" y="1483"/>
                    </a:lnTo>
                    <a:lnTo>
                      <a:pt x="123" y="1484"/>
                    </a:lnTo>
                    <a:lnTo>
                      <a:pt x="121" y="1484"/>
                    </a:lnTo>
                    <a:lnTo>
                      <a:pt x="118" y="1484"/>
                    </a:lnTo>
                    <a:lnTo>
                      <a:pt x="117" y="1484"/>
                    </a:lnTo>
                    <a:lnTo>
                      <a:pt x="115" y="1484"/>
                    </a:lnTo>
                    <a:lnTo>
                      <a:pt x="113" y="1483"/>
                    </a:lnTo>
                    <a:lnTo>
                      <a:pt x="112" y="1482"/>
                    </a:lnTo>
                    <a:lnTo>
                      <a:pt x="110" y="1480"/>
                    </a:lnTo>
                    <a:lnTo>
                      <a:pt x="109" y="1478"/>
                    </a:lnTo>
                    <a:lnTo>
                      <a:pt x="109" y="1476"/>
                    </a:lnTo>
                    <a:lnTo>
                      <a:pt x="109" y="1474"/>
                    </a:lnTo>
                    <a:lnTo>
                      <a:pt x="109" y="1472"/>
                    </a:lnTo>
                    <a:lnTo>
                      <a:pt x="109" y="1470"/>
                    </a:lnTo>
                    <a:lnTo>
                      <a:pt x="110" y="1468"/>
                    </a:lnTo>
                    <a:lnTo>
                      <a:pt x="112" y="1467"/>
                    </a:lnTo>
                    <a:lnTo>
                      <a:pt x="114" y="1466"/>
                    </a:lnTo>
                    <a:close/>
                    <a:moveTo>
                      <a:pt x="167" y="1431"/>
                    </a:moveTo>
                    <a:lnTo>
                      <a:pt x="186" y="1421"/>
                    </a:lnTo>
                    <a:lnTo>
                      <a:pt x="187" y="1419"/>
                    </a:lnTo>
                    <a:lnTo>
                      <a:pt x="190" y="1419"/>
                    </a:lnTo>
                    <a:lnTo>
                      <a:pt x="191" y="1419"/>
                    </a:lnTo>
                    <a:lnTo>
                      <a:pt x="194" y="1419"/>
                    </a:lnTo>
                    <a:lnTo>
                      <a:pt x="195" y="1419"/>
                    </a:lnTo>
                    <a:lnTo>
                      <a:pt x="198" y="1421"/>
                    </a:lnTo>
                    <a:lnTo>
                      <a:pt x="199" y="1422"/>
                    </a:lnTo>
                    <a:lnTo>
                      <a:pt x="200" y="1423"/>
                    </a:lnTo>
                    <a:lnTo>
                      <a:pt x="200" y="1426"/>
                    </a:lnTo>
                    <a:lnTo>
                      <a:pt x="202" y="1427"/>
                    </a:lnTo>
                    <a:lnTo>
                      <a:pt x="202" y="1430"/>
                    </a:lnTo>
                    <a:lnTo>
                      <a:pt x="202" y="1431"/>
                    </a:lnTo>
                    <a:lnTo>
                      <a:pt x="200" y="1434"/>
                    </a:lnTo>
                    <a:lnTo>
                      <a:pt x="200" y="1435"/>
                    </a:lnTo>
                    <a:lnTo>
                      <a:pt x="199" y="1437"/>
                    </a:lnTo>
                    <a:lnTo>
                      <a:pt x="196" y="1438"/>
                    </a:lnTo>
                    <a:lnTo>
                      <a:pt x="179" y="1450"/>
                    </a:lnTo>
                    <a:lnTo>
                      <a:pt x="177" y="1450"/>
                    </a:lnTo>
                    <a:lnTo>
                      <a:pt x="175" y="1451"/>
                    </a:lnTo>
                    <a:lnTo>
                      <a:pt x="173" y="1451"/>
                    </a:lnTo>
                    <a:lnTo>
                      <a:pt x="171" y="1451"/>
                    </a:lnTo>
                    <a:lnTo>
                      <a:pt x="169" y="1450"/>
                    </a:lnTo>
                    <a:lnTo>
                      <a:pt x="167" y="1450"/>
                    </a:lnTo>
                    <a:lnTo>
                      <a:pt x="166" y="1448"/>
                    </a:lnTo>
                    <a:lnTo>
                      <a:pt x="165" y="1446"/>
                    </a:lnTo>
                    <a:lnTo>
                      <a:pt x="163" y="1444"/>
                    </a:lnTo>
                    <a:lnTo>
                      <a:pt x="163" y="1442"/>
                    </a:lnTo>
                    <a:lnTo>
                      <a:pt x="162" y="1440"/>
                    </a:lnTo>
                    <a:lnTo>
                      <a:pt x="163" y="1438"/>
                    </a:lnTo>
                    <a:lnTo>
                      <a:pt x="163" y="1437"/>
                    </a:lnTo>
                    <a:lnTo>
                      <a:pt x="165" y="1434"/>
                    </a:lnTo>
                    <a:lnTo>
                      <a:pt x="166" y="1433"/>
                    </a:lnTo>
                    <a:lnTo>
                      <a:pt x="167" y="1431"/>
                    </a:lnTo>
                    <a:close/>
                    <a:moveTo>
                      <a:pt x="222" y="1398"/>
                    </a:moveTo>
                    <a:lnTo>
                      <a:pt x="240" y="1386"/>
                    </a:lnTo>
                    <a:lnTo>
                      <a:pt x="242" y="1386"/>
                    </a:lnTo>
                    <a:lnTo>
                      <a:pt x="244" y="1385"/>
                    </a:lnTo>
                    <a:lnTo>
                      <a:pt x="246" y="1385"/>
                    </a:lnTo>
                    <a:lnTo>
                      <a:pt x="248" y="1385"/>
                    </a:lnTo>
                    <a:lnTo>
                      <a:pt x="250" y="1386"/>
                    </a:lnTo>
                    <a:lnTo>
                      <a:pt x="251" y="1386"/>
                    </a:lnTo>
                    <a:lnTo>
                      <a:pt x="254" y="1387"/>
                    </a:lnTo>
                    <a:lnTo>
                      <a:pt x="255" y="1390"/>
                    </a:lnTo>
                    <a:lnTo>
                      <a:pt x="255" y="1391"/>
                    </a:lnTo>
                    <a:lnTo>
                      <a:pt x="256" y="1394"/>
                    </a:lnTo>
                    <a:lnTo>
                      <a:pt x="256" y="1395"/>
                    </a:lnTo>
                    <a:lnTo>
                      <a:pt x="256" y="1398"/>
                    </a:lnTo>
                    <a:lnTo>
                      <a:pt x="255" y="1399"/>
                    </a:lnTo>
                    <a:lnTo>
                      <a:pt x="254" y="1402"/>
                    </a:lnTo>
                    <a:lnTo>
                      <a:pt x="252" y="1403"/>
                    </a:lnTo>
                    <a:lnTo>
                      <a:pt x="251" y="1405"/>
                    </a:lnTo>
                    <a:lnTo>
                      <a:pt x="232" y="1415"/>
                    </a:lnTo>
                    <a:lnTo>
                      <a:pt x="231" y="1417"/>
                    </a:lnTo>
                    <a:lnTo>
                      <a:pt x="228" y="1417"/>
                    </a:lnTo>
                    <a:lnTo>
                      <a:pt x="227" y="1418"/>
                    </a:lnTo>
                    <a:lnTo>
                      <a:pt x="224" y="1417"/>
                    </a:lnTo>
                    <a:lnTo>
                      <a:pt x="223" y="1417"/>
                    </a:lnTo>
                    <a:lnTo>
                      <a:pt x="222" y="1415"/>
                    </a:lnTo>
                    <a:lnTo>
                      <a:pt x="219" y="1414"/>
                    </a:lnTo>
                    <a:lnTo>
                      <a:pt x="218" y="1413"/>
                    </a:lnTo>
                    <a:lnTo>
                      <a:pt x="218" y="1410"/>
                    </a:lnTo>
                    <a:lnTo>
                      <a:pt x="216" y="1409"/>
                    </a:lnTo>
                    <a:lnTo>
                      <a:pt x="216" y="1406"/>
                    </a:lnTo>
                    <a:lnTo>
                      <a:pt x="216" y="1405"/>
                    </a:lnTo>
                    <a:lnTo>
                      <a:pt x="218" y="1402"/>
                    </a:lnTo>
                    <a:lnTo>
                      <a:pt x="219" y="1401"/>
                    </a:lnTo>
                    <a:lnTo>
                      <a:pt x="220" y="1399"/>
                    </a:lnTo>
                    <a:lnTo>
                      <a:pt x="222" y="1398"/>
                    </a:lnTo>
                    <a:close/>
                    <a:moveTo>
                      <a:pt x="276" y="1363"/>
                    </a:moveTo>
                    <a:lnTo>
                      <a:pt x="293" y="1353"/>
                    </a:lnTo>
                    <a:lnTo>
                      <a:pt x="296" y="1352"/>
                    </a:lnTo>
                    <a:lnTo>
                      <a:pt x="297" y="1352"/>
                    </a:lnTo>
                    <a:lnTo>
                      <a:pt x="300" y="1352"/>
                    </a:lnTo>
                    <a:lnTo>
                      <a:pt x="301" y="1352"/>
                    </a:lnTo>
                    <a:lnTo>
                      <a:pt x="304" y="1352"/>
                    </a:lnTo>
                    <a:lnTo>
                      <a:pt x="305" y="1353"/>
                    </a:lnTo>
                    <a:lnTo>
                      <a:pt x="307" y="1354"/>
                    </a:lnTo>
                    <a:lnTo>
                      <a:pt x="308" y="1357"/>
                    </a:lnTo>
                    <a:lnTo>
                      <a:pt x="309" y="1358"/>
                    </a:lnTo>
                    <a:lnTo>
                      <a:pt x="309" y="1359"/>
                    </a:lnTo>
                    <a:lnTo>
                      <a:pt x="309" y="1362"/>
                    </a:lnTo>
                    <a:lnTo>
                      <a:pt x="309" y="1363"/>
                    </a:lnTo>
                    <a:lnTo>
                      <a:pt x="309" y="1366"/>
                    </a:lnTo>
                    <a:lnTo>
                      <a:pt x="308" y="1367"/>
                    </a:lnTo>
                    <a:lnTo>
                      <a:pt x="307" y="1369"/>
                    </a:lnTo>
                    <a:lnTo>
                      <a:pt x="305" y="1371"/>
                    </a:lnTo>
                    <a:lnTo>
                      <a:pt x="287" y="1382"/>
                    </a:lnTo>
                    <a:lnTo>
                      <a:pt x="285" y="1383"/>
                    </a:lnTo>
                    <a:lnTo>
                      <a:pt x="283" y="1383"/>
                    </a:lnTo>
                    <a:lnTo>
                      <a:pt x="281" y="1383"/>
                    </a:lnTo>
                    <a:lnTo>
                      <a:pt x="279" y="1383"/>
                    </a:lnTo>
                    <a:lnTo>
                      <a:pt x="277" y="1382"/>
                    </a:lnTo>
                    <a:lnTo>
                      <a:pt x="275" y="1382"/>
                    </a:lnTo>
                    <a:lnTo>
                      <a:pt x="273" y="1381"/>
                    </a:lnTo>
                    <a:lnTo>
                      <a:pt x="272" y="1378"/>
                    </a:lnTo>
                    <a:lnTo>
                      <a:pt x="271" y="1377"/>
                    </a:lnTo>
                    <a:lnTo>
                      <a:pt x="271" y="1374"/>
                    </a:lnTo>
                    <a:lnTo>
                      <a:pt x="271" y="1373"/>
                    </a:lnTo>
                    <a:lnTo>
                      <a:pt x="271" y="1370"/>
                    </a:lnTo>
                    <a:lnTo>
                      <a:pt x="271" y="1369"/>
                    </a:lnTo>
                    <a:lnTo>
                      <a:pt x="272" y="1367"/>
                    </a:lnTo>
                    <a:lnTo>
                      <a:pt x="273" y="1365"/>
                    </a:lnTo>
                    <a:lnTo>
                      <a:pt x="276" y="1363"/>
                    </a:lnTo>
                    <a:close/>
                    <a:moveTo>
                      <a:pt x="329" y="1330"/>
                    </a:moveTo>
                    <a:lnTo>
                      <a:pt x="348" y="1320"/>
                    </a:lnTo>
                    <a:lnTo>
                      <a:pt x="349" y="1318"/>
                    </a:lnTo>
                    <a:lnTo>
                      <a:pt x="352" y="1317"/>
                    </a:lnTo>
                    <a:lnTo>
                      <a:pt x="353" y="1317"/>
                    </a:lnTo>
                    <a:lnTo>
                      <a:pt x="356" y="1317"/>
                    </a:lnTo>
                    <a:lnTo>
                      <a:pt x="357" y="1318"/>
                    </a:lnTo>
                    <a:lnTo>
                      <a:pt x="360" y="1320"/>
                    </a:lnTo>
                    <a:lnTo>
                      <a:pt x="361" y="1321"/>
                    </a:lnTo>
                    <a:lnTo>
                      <a:pt x="362" y="1322"/>
                    </a:lnTo>
                    <a:lnTo>
                      <a:pt x="364" y="1324"/>
                    </a:lnTo>
                    <a:lnTo>
                      <a:pt x="364" y="1326"/>
                    </a:lnTo>
                    <a:lnTo>
                      <a:pt x="364" y="1329"/>
                    </a:lnTo>
                    <a:lnTo>
                      <a:pt x="364" y="1330"/>
                    </a:lnTo>
                    <a:lnTo>
                      <a:pt x="362" y="1333"/>
                    </a:lnTo>
                    <a:lnTo>
                      <a:pt x="362" y="1334"/>
                    </a:lnTo>
                    <a:lnTo>
                      <a:pt x="361" y="1336"/>
                    </a:lnTo>
                    <a:lnTo>
                      <a:pt x="358" y="1337"/>
                    </a:lnTo>
                    <a:lnTo>
                      <a:pt x="341" y="1349"/>
                    </a:lnTo>
                    <a:lnTo>
                      <a:pt x="339" y="1349"/>
                    </a:lnTo>
                    <a:lnTo>
                      <a:pt x="337" y="1350"/>
                    </a:lnTo>
                    <a:lnTo>
                      <a:pt x="335" y="1350"/>
                    </a:lnTo>
                    <a:lnTo>
                      <a:pt x="333" y="1350"/>
                    </a:lnTo>
                    <a:lnTo>
                      <a:pt x="331" y="1349"/>
                    </a:lnTo>
                    <a:lnTo>
                      <a:pt x="329" y="1348"/>
                    </a:lnTo>
                    <a:lnTo>
                      <a:pt x="328" y="1346"/>
                    </a:lnTo>
                    <a:lnTo>
                      <a:pt x="327" y="1345"/>
                    </a:lnTo>
                    <a:lnTo>
                      <a:pt x="325" y="1344"/>
                    </a:lnTo>
                    <a:lnTo>
                      <a:pt x="325" y="1341"/>
                    </a:lnTo>
                    <a:lnTo>
                      <a:pt x="325" y="1338"/>
                    </a:lnTo>
                    <a:lnTo>
                      <a:pt x="325" y="1337"/>
                    </a:lnTo>
                    <a:lnTo>
                      <a:pt x="325" y="1336"/>
                    </a:lnTo>
                    <a:lnTo>
                      <a:pt x="327" y="1333"/>
                    </a:lnTo>
                    <a:lnTo>
                      <a:pt x="328" y="1332"/>
                    </a:lnTo>
                    <a:lnTo>
                      <a:pt x="329" y="1330"/>
                    </a:lnTo>
                    <a:close/>
                    <a:moveTo>
                      <a:pt x="384" y="1297"/>
                    </a:moveTo>
                    <a:lnTo>
                      <a:pt x="402" y="1285"/>
                    </a:lnTo>
                    <a:lnTo>
                      <a:pt x="404" y="1284"/>
                    </a:lnTo>
                    <a:lnTo>
                      <a:pt x="406" y="1284"/>
                    </a:lnTo>
                    <a:lnTo>
                      <a:pt x="408" y="1284"/>
                    </a:lnTo>
                    <a:lnTo>
                      <a:pt x="410" y="1284"/>
                    </a:lnTo>
                    <a:lnTo>
                      <a:pt x="412" y="1284"/>
                    </a:lnTo>
                    <a:lnTo>
                      <a:pt x="413" y="1285"/>
                    </a:lnTo>
                    <a:lnTo>
                      <a:pt x="416" y="1286"/>
                    </a:lnTo>
                    <a:lnTo>
                      <a:pt x="417" y="1289"/>
                    </a:lnTo>
                    <a:lnTo>
                      <a:pt x="417" y="1290"/>
                    </a:lnTo>
                    <a:lnTo>
                      <a:pt x="418" y="1293"/>
                    </a:lnTo>
                    <a:lnTo>
                      <a:pt x="418" y="1294"/>
                    </a:lnTo>
                    <a:lnTo>
                      <a:pt x="418" y="1297"/>
                    </a:lnTo>
                    <a:lnTo>
                      <a:pt x="417" y="1298"/>
                    </a:lnTo>
                    <a:lnTo>
                      <a:pt x="416" y="1300"/>
                    </a:lnTo>
                    <a:lnTo>
                      <a:pt x="414" y="1302"/>
                    </a:lnTo>
                    <a:lnTo>
                      <a:pt x="413" y="1304"/>
                    </a:lnTo>
                    <a:lnTo>
                      <a:pt x="396" y="1314"/>
                    </a:lnTo>
                    <a:lnTo>
                      <a:pt x="393" y="1316"/>
                    </a:lnTo>
                    <a:lnTo>
                      <a:pt x="392" y="1316"/>
                    </a:lnTo>
                    <a:lnTo>
                      <a:pt x="389" y="1316"/>
                    </a:lnTo>
                    <a:lnTo>
                      <a:pt x="386" y="1316"/>
                    </a:lnTo>
                    <a:lnTo>
                      <a:pt x="385" y="1316"/>
                    </a:lnTo>
                    <a:lnTo>
                      <a:pt x="384" y="1314"/>
                    </a:lnTo>
                    <a:lnTo>
                      <a:pt x="381" y="1313"/>
                    </a:lnTo>
                    <a:lnTo>
                      <a:pt x="381" y="1312"/>
                    </a:lnTo>
                    <a:lnTo>
                      <a:pt x="380" y="1309"/>
                    </a:lnTo>
                    <a:lnTo>
                      <a:pt x="378" y="1308"/>
                    </a:lnTo>
                    <a:lnTo>
                      <a:pt x="378" y="1305"/>
                    </a:lnTo>
                    <a:lnTo>
                      <a:pt x="378" y="1302"/>
                    </a:lnTo>
                    <a:lnTo>
                      <a:pt x="380" y="1301"/>
                    </a:lnTo>
                    <a:lnTo>
                      <a:pt x="381" y="1300"/>
                    </a:lnTo>
                    <a:lnTo>
                      <a:pt x="382" y="1297"/>
                    </a:lnTo>
                    <a:lnTo>
                      <a:pt x="384" y="1297"/>
                    </a:lnTo>
                    <a:close/>
                    <a:moveTo>
                      <a:pt x="438" y="1263"/>
                    </a:moveTo>
                    <a:lnTo>
                      <a:pt x="455" y="1252"/>
                    </a:lnTo>
                    <a:lnTo>
                      <a:pt x="458" y="1251"/>
                    </a:lnTo>
                    <a:lnTo>
                      <a:pt x="459" y="1249"/>
                    </a:lnTo>
                    <a:lnTo>
                      <a:pt x="462" y="1249"/>
                    </a:lnTo>
                    <a:lnTo>
                      <a:pt x="463" y="1251"/>
                    </a:lnTo>
                    <a:lnTo>
                      <a:pt x="466" y="1251"/>
                    </a:lnTo>
                    <a:lnTo>
                      <a:pt x="467" y="1252"/>
                    </a:lnTo>
                    <a:lnTo>
                      <a:pt x="469" y="1253"/>
                    </a:lnTo>
                    <a:lnTo>
                      <a:pt x="470" y="1255"/>
                    </a:lnTo>
                    <a:lnTo>
                      <a:pt x="471" y="1256"/>
                    </a:lnTo>
                    <a:lnTo>
                      <a:pt x="471" y="1259"/>
                    </a:lnTo>
                    <a:lnTo>
                      <a:pt x="473" y="1261"/>
                    </a:lnTo>
                    <a:lnTo>
                      <a:pt x="471" y="1263"/>
                    </a:lnTo>
                    <a:lnTo>
                      <a:pt x="471" y="1265"/>
                    </a:lnTo>
                    <a:lnTo>
                      <a:pt x="470" y="1267"/>
                    </a:lnTo>
                    <a:lnTo>
                      <a:pt x="469" y="1268"/>
                    </a:lnTo>
                    <a:lnTo>
                      <a:pt x="467" y="1269"/>
                    </a:lnTo>
                    <a:lnTo>
                      <a:pt x="449" y="1281"/>
                    </a:lnTo>
                    <a:lnTo>
                      <a:pt x="447" y="1281"/>
                    </a:lnTo>
                    <a:lnTo>
                      <a:pt x="445" y="1282"/>
                    </a:lnTo>
                    <a:lnTo>
                      <a:pt x="443" y="1282"/>
                    </a:lnTo>
                    <a:lnTo>
                      <a:pt x="441" y="1282"/>
                    </a:lnTo>
                    <a:lnTo>
                      <a:pt x="439" y="1281"/>
                    </a:lnTo>
                    <a:lnTo>
                      <a:pt x="437" y="1280"/>
                    </a:lnTo>
                    <a:lnTo>
                      <a:pt x="435" y="1278"/>
                    </a:lnTo>
                    <a:lnTo>
                      <a:pt x="434" y="1277"/>
                    </a:lnTo>
                    <a:lnTo>
                      <a:pt x="434" y="1276"/>
                    </a:lnTo>
                    <a:lnTo>
                      <a:pt x="433" y="1273"/>
                    </a:lnTo>
                    <a:lnTo>
                      <a:pt x="433" y="1271"/>
                    </a:lnTo>
                    <a:lnTo>
                      <a:pt x="433" y="1269"/>
                    </a:lnTo>
                    <a:lnTo>
                      <a:pt x="434" y="1268"/>
                    </a:lnTo>
                    <a:lnTo>
                      <a:pt x="434" y="1265"/>
                    </a:lnTo>
                    <a:lnTo>
                      <a:pt x="435" y="1264"/>
                    </a:lnTo>
                    <a:lnTo>
                      <a:pt x="438" y="1263"/>
                    </a:lnTo>
                    <a:close/>
                    <a:moveTo>
                      <a:pt x="493" y="1229"/>
                    </a:moveTo>
                    <a:lnTo>
                      <a:pt x="510" y="1217"/>
                    </a:lnTo>
                    <a:lnTo>
                      <a:pt x="511" y="1216"/>
                    </a:lnTo>
                    <a:lnTo>
                      <a:pt x="514" y="1216"/>
                    </a:lnTo>
                    <a:lnTo>
                      <a:pt x="516" y="1216"/>
                    </a:lnTo>
                    <a:lnTo>
                      <a:pt x="518" y="1216"/>
                    </a:lnTo>
                    <a:lnTo>
                      <a:pt x="520" y="1217"/>
                    </a:lnTo>
                    <a:lnTo>
                      <a:pt x="522" y="1217"/>
                    </a:lnTo>
                    <a:lnTo>
                      <a:pt x="523" y="1219"/>
                    </a:lnTo>
                    <a:lnTo>
                      <a:pt x="524" y="1221"/>
                    </a:lnTo>
                    <a:lnTo>
                      <a:pt x="526" y="1223"/>
                    </a:lnTo>
                    <a:lnTo>
                      <a:pt x="526" y="1225"/>
                    </a:lnTo>
                    <a:lnTo>
                      <a:pt x="526" y="1227"/>
                    </a:lnTo>
                    <a:lnTo>
                      <a:pt x="526" y="1229"/>
                    </a:lnTo>
                    <a:lnTo>
                      <a:pt x="526" y="1231"/>
                    </a:lnTo>
                    <a:lnTo>
                      <a:pt x="524" y="1233"/>
                    </a:lnTo>
                    <a:lnTo>
                      <a:pt x="523" y="1235"/>
                    </a:lnTo>
                    <a:lnTo>
                      <a:pt x="522" y="1236"/>
                    </a:lnTo>
                    <a:lnTo>
                      <a:pt x="503" y="1247"/>
                    </a:lnTo>
                    <a:lnTo>
                      <a:pt x="502" y="1248"/>
                    </a:lnTo>
                    <a:lnTo>
                      <a:pt x="499" y="1248"/>
                    </a:lnTo>
                    <a:lnTo>
                      <a:pt x="497" y="1248"/>
                    </a:lnTo>
                    <a:lnTo>
                      <a:pt x="495" y="1248"/>
                    </a:lnTo>
                    <a:lnTo>
                      <a:pt x="493" y="1248"/>
                    </a:lnTo>
                    <a:lnTo>
                      <a:pt x="491" y="1247"/>
                    </a:lnTo>
                    <a:lnTo>
                      <a:pt x="490" y="1245"/>
                    </a:lnTo>
                    <a:lnTo>
                      <a:pt x="489" y="1244"/>
                    </a:lnTo>
                    <a:lnTo>
                      <a:pt x="487" y="1241"/>
                    </a:lnTo>
                    <a:lnTo>
                      <a:pt x="487" y="1240"/>
                    </a:lnTo>
                    <a:lnTo>
                      <a:pt x="487" y="1237"/>
                    </a:lnTo>
                    <a:lnTo>
                      <a:pt x="487" y="1236"/>
                    </a:lnTo>
                    <a:lnTo>
                      <a:pt x="487" y="1233"/>
                    </a:lnTo>
                    <a:lnTo>
                      <a:pt x="489" y="1232"/>
                    </a:lnTo>
                    <a:lnTo>
                      <a:pt x="490" y="1231"/>
                    </a:lnTo>
                    <a:lnTo>
                      <a:pt x="493" y="1229"/>
                    </a:lnTo>
                    <a:close/>
                    <a:moveTo>
                      <a:pt x="546" y="1195"/>
                    </a:moveTo>
                    <a:lnTo>
                      <a:pt x="564" y="1184"/>
                    </a:lnTo>
                    <a:lnTo>
                      <a:pt x="566" y="1183"/>
                    </a:lnTo>
                    <a:lnTo>
                      <a:pt x="568" y="1183"/>
                    </a:lnTo>
                    <a:lnTo>
                      <a:pt x="570" y="1182"/>
                    </a:lnTo>
                    <a:lnTo>
                      <a:pt x="572" y="1183"/>
                    </a:lnTo>
                    <a:lnTo>
                      <a:pt x="574" y="1183"/>
                    </a:lnTo>
                    <a:lnTo>
                      <a:pt x="576" y="1184"/>
                    </a:lnTo>
                    <a:lnTo>
                      <a:pt x="578" y="1186"/>
                    </a:lnTo>
                    <a:lnTo>
                      <a:pt x="579" y="1187"/>
                    </a:lnTo>
                    <a:lnTo>
                      <a:pt x="579" y="1190"/>
                    </a:lnTo>
                    <a:lnTo>
                      <a:pt x="580" y="1191"/>
                    </a:lnTo>
                    <a:lnTo>
                      <a:pt x="580" y="1194"/>
                    </a:lnTo>
                    <a:lnTo>
                      <a:pt x="580" y="1195"/>
                    </a:lnTo>
                    <a:lnTo>
                      <a:pt x="579" y="1197"/>
                    </a:lnTo>
                    <a:lnTo>
                      <a:pt x="579" y="1199"/>
                    </a:lnTo>
                    <a:lnTo>
                      <a:pt x="578" y="1200"/>
                    </a:lnTo>
                    <a:lnTo>
                      <a:pt x="575" y="1201"/>
                    </a:lnTo>
                    <a:lnTo>
                      <a:pt x="558" y="1213"/>
                    </a:lnTo>
                    <a:lnTo>
                      <a:pt x="555" y="1213"/>
                    </a:lnTo>
                    <a:lnTo>
                      <a:pt x="554" y="1215"/>
                    </a:lnTo>
                    <a:lnTo>
                      <a:pt x="551" y="1215"/>
                    </a:lnTo>
                    <a:lnTo>
                      <a:pt x="550" y="1215"/>
                    </a:lnTo>
                    <a:lnTo>
                      <a:pt x="547" y="1213"/>
                    </a:lnTo>
                    <a:lnTo>
                      <a:pt x="546" y="1213"/>
                    </a:lnTo>
                    <a:lnTo>
                      <a:pt x="544" y="1212"/>
                    </a:lnTo>
                    <a:lnTo>
                      <a:pt x="543" y="1209"/>
                    </a:lnTo>
                    <a:lnTo>
                      <a:pt x="542" y="1208"/>
                    </a:lnTo>
                    <a:lnTo>
                      <a:pt x="540" y="1205"/>
                    </a:lnTo>
                    <a:lnTo>
                      <a:pt x="540" y="1204"/>
                    </a:lnTo>
                    <a:lnTo>
                      <a:pt x="542" y="1201"/>
                    </a:lnTo>
                    <a:lnTo>
                      <a:pt x="542" y="1200"/>
                    </a:lnTo>
                    <a:lnTo>
                      <a:pt x="543" y="1197"/>
                    </a:lnTo>
                    <a:lnTo>
                      <a:pt x="544" y="1196"/>
                    </a:lnTo>
                    <a:lnTo>
                      <a:pt x="546" y="1195"/>
                    </a:lnTo>
                    <a:close/>
                    <a:moveTo>
                      <a:pt x="600" y="1162"/>
                    </a:moveTo>
                    <a:lnTo>
                      <a:pt x="619" y="1150"/>
                    </a:lnTo>
                    <a:lnTo>
                      <a:pt x="620" y="1150"/>
                    </a:lnTo>
                    <a:lnTo>
                      <a:pt x="621" y="1148"/>
                    </a:lnTo>
                    <a:lnTo>
                      <a:pt x="624" y="1148"/>
                    </a:lnTo>
                    <a:lnTo>
                      <a:pt x="625" y="1148"/>
                    </a:lnTo>
                    <a:lnTo>
                      <a:pt x="628" y="1150"/>
                    </a:lnTo>
                    <a:lnTo>
                      <a:pt x="629" y="1150"/>
                    </a:lnTo>
                    <a:lnTo>
                      <a:pt x="631" y="1151"/>
                    </a:lnTo>
                    <a:lnTo>
                      <a:pt x="633" y="1154"/>
                    </a:lnTo>
                    <a:lnTo>
                      <a:pt x="633" y="1155"/>
                    </a:lnTo>
                    <a:lnTo>
                      <a:pt x="635" y="1158"/>
                    </a:lnTo>
                    <a:lnTo>
                      <a:pt x="635" y="1159"/>
                    </a:lnTo>
                    <a:lnTo>
                      <a:pt x="633" y="1162"/>
                    </a:lnTo>
                    <a:lnTo>
                      <a:pt x="633" y="1163"/>
                    </a:lnTo>
                    <a:lnTo>
                      <a:pt x="632" y="1166"/>
                    </a:lnTo>
                    <a:lnTo>
                      <a:pt x="631" y="1167"/>
                    </a:lnTo>
                    <a:lnTo>
                      <a:pt x="629" y="1168"/>
                    </a:lnTo>
                    <a:lnTo>
                      <a:pt x="611" y="1179"/>
                    </a:lnTo>
                    <a:lnTo>
                      <a:pt x="609" y="1180"/>
                    </a:lnTo>
                    <a:lnTo>
                      <a:pt x="607" y="1180"/>
                    </a:lnTo>
                    <a:lnTo>
                      <a:pt x="605" y="1180"/>
                    </a:lnTo>
                    <a:lnTo>
                      <a:pt x="603" y="1180"/>
                    </a:lnTo>
                    <a:lnTo>
                      <a:pt x="601" y="1180"/>
                    </a:lnTo>
                    <a:lnTo>
                      <a:pt x="599" y="1179"/>
                    </a:lnTo>
                    <a:lnTo>
                      <a:pt x="597" y="1178"/>
                    </a:lnTo>
                    <a:lnTo>
                      <a:pt x="596" y="1176"/>
                    </a:lnTo>
                    <a:lnTo>
                      <a:pt x="596" y="1174"/>
                    </a:lnTo>
                    <a:lnTo>
                      <a:pt x="595" y="1172"/>
                    </a:lnTo>
                    <a:lnTo>
                      <a:pt x="595" y="1170"/>
                    </a:lnTo>
                    <a:lnTo>
                      <a:pt x="595" y="1168"/>
                    </a:lnTo>
                    <a:lnTo>
                      <a:pt x="596" y="1166"/>
                    </a:lnTo>
                    <a:lnTo>
                      <a:pt x="596" y="1164"/>
                    </a:lnTo>
                    <a:lnTo>
                      <a:pt x="597" y="1163"/>
                    </a:lnTo>
                    <a:lnTo>
                      <a:pt x="600" y="1162"/>
                    </a:lnTo>
                    <a:close/>
                    <a:moveTo>
                      <a:pt x="655" y="1127"/>
                    </a:moveTo>
                    <a:lnTo>
                      <a:pt x="672" y="1116"/>
                    </a:lnTo>
                    <a:lnTo>
                      <a:pt x="673" y="1115"/>
                    </a:lnTo>
                    <a:lnTo>
                      <a:pt x="676" y="1115"/>
                    </a:lnTo>
                    <a:lnTo>
                      <a:pt x="678" y="1115"/>
                    </a:lnTo>
                    <a:lnTo>
                      <a:pt x="680" y="1115"/>
                    </a:lnTo>
                    <a:lnTo>
                      <a:pt x="682" y="1115"/>
                    </a:lnTo>
                    <a:lnTo>
                      <a:pt x="684" y="1116"/>
                    </a:lnTo>
                    <a:lnTo>
                      <a:pt x="685" y="1118"/>
                    </a:lnTo>
                    <a:lnTo>
                      <a:pt x="686" y="1119"/>
                    </a:lnTo>
                    <a:lnTo>
                      <a:pt x="688" y="1122"/>
                    </a:lnTo>
                    <a:lnTo>
                      <a:pt x="688" y="1123"/>
                    </a:lnTo>
                    <a:lnTo>
                      <a:pt x="688" y="1126"/>
                    </a:lnTo>
                    <a:lnTo>
                      <a:pt x="688" y="1127"/>
                    </a:lnTo>
                    <a:lnTo>
                      <a:pt x="688" y="1130"/>
                    </a:lnTo>
                    <a:lnTo>
                      <a:pt x="686" y="1131"/>
                    </a:lnTo>
                    <a:lnTo>
                      <a:pt x="685" y="1132"/>
                    </a:lnTo>
                    <a:lnTo>
                      <a:pt x="684" y="1134"/>
                    </a:lnTo>
                    <a:lnTo>
                      <a:pt x="665" y="1146"/>
                    </a:lnTo>
                    <a:lnTo>
                      <a:pt x="664" y="1147"/>
                    </a:lnTo>
                    <a:lnTo>
                      <a:pt x="661" y="1147"/>
                    </a:lnTo>
                    <a:lnTo>
                      <a:pt x="658" y="1147"/>
                    </a:lnTo>
                    <a:lnTo>
                      <a:pt x="657" y="1147"/>
                    </a:lnTo>
                    <a:lnTo>
                      <a:pt x="656" y="1146"/>
                    </a:lnTo>
                    <a:lnTo>
                      <a:pt x="653" y="1146"/>
                    </a:lnTo>
                    <a:lnTo>
                      <a:pt x="652" y="1144"/>
                    </a:lnTo>
                    <a:lnTo>
                      <a:pt x="651" y="1142"/>
                    </a:lnTo>
                    <a:lnTo>
                      <a:pt x="649" y="1140"/>
                    </a:lnTo>
                    <a:lnTo>
                      <a:pt x="649" y="1138"/>
                    </a:lnTo>
                    <a:lnTo>
                      <a:pt x="649" y="1136"/>
                    </a:lnTo>
                    <a:lnTo>
                      <a:pt x="649" y="1134"/>
                    </a:lnTo>
                    <a:lnTo>
                      <a:pt x="649" y="1132"/>
                    </a:lnTo>
                    <a:lnTo>
                      <a:pt x="651" y="1130"/>
                    </a:lnTo>
                    <a:lnTo>
                      <a:pt x="652" y="1128"/>
                    </a:lnTo>
                    <a:lnTo>
                      <a:pt x="655" y="1127"/>
                    </a:lnTo>
                    <a:close/>
                    <a:moveTo>
                      <a:pt x="708" y="1094"/>
                    </a:moveTo>
                    <a:lnTo>
                      <a:pt x="726" y="1082"/>
                    </a:lnTo>
                    <a:lnTo>
                      <a:pt x="728" y="1082"/>
                    </a:lnTo>
                    <a:lnTo>
                      <a:pt x="730" y="1081"/>
                    </a:lnTo>
                    <a:lnTo>
                      <a:pt x="732" y="1081"/>
                    </a:lnTo>
                    <a:lnTo>
                      <a:pt x="734" y="1081"/>
                    </a:lnTo>
                    <a:lnTo>
                      <a:pt x="736" y="1082"/>
                    </a:lnTo>
                    <a:lnTo>
                      <a:pt x="738" y="1083"/>
                    </a:lnTo>
                    <a:lnTo>
                      <a:pt x="739" y="1085"/>
                    </a:lnTo>
                    <a:lnTo>
                      <a:pt x="741" y="1086"/>
                    </a:lnTo>
                    <a:lnTo>
                      <a:pt x="742" y="1087"/>
                    </a:lnTo>
                    <a:lnTo>
                      <a:pt x="742" y="1090"/>
                    </a:lnTo>
                    <a:lnTo>
                      <a:pt x="742" y="1091"/>
                    </a:lnTo>
                    <a:lnTo>
                      <a:pt x="742" y="1094"/>
                    </a:lnTo>
                    <a:lnTo>
                      <a:pt x="741" y="1095"/>
                    </a:lnTo>
                    <a:lnTo>
                      <a:pt x="741" y="1098"/>
                    </a:lnTo>
                    <a:lnTo>
                      <a:pt x="739" y="1099"/>
                    </a:lnTo>
                    <a:lnTo>
                      <a:pt x="737" y="1101"/>
                    </a:lnTo>
                    <a:lnTo>
                      <a:pt x="720" y="1113"/>
                    </a:lnTo>
                    <a:lnTo>
                      <a:pt x="717" y="1113"/>
                    </a:lnTo>
                    <a:lnTo>
                      <a:pt x="716" y="1114"/>
                    </a:lnTo>
                    <a:lnTo>
                      <a:pt x="713" y="1114"/>
                    </a:lnTo>
                    <a:lnTo>
                      <a:pt x="712" y="1113"/>
                    </a:lnTo>
                    <a:lnTo>
                      <a:pt x="709" y="1113"/>
                    </a:lnTo>
                    <a:lnTo>
                      <a:pt x="708" y="1111"/>
                    </a:lnTo>
                    <a:lnTo>
                      <a:pt x="706" y="1110"/>
                    </a:lnTo>
                    <a:lnTo>
                      <a:pt x="705" y="1109"/>
                    </a:lnTo>
                    <a:lnTo>
                      <a:pt x="704" y="1106"/>
                    </a:lnTo>
                    <a:lnTo>
                      <a:pt x="704" y="1105"/>
                    </a:lnTo>
                    <a:lnTo>
                      <a:pt x="702" y="1102"/>
                    </a:lnTo>
                    <a:lnTo>
                      <a:pt x="704" y="1101"/>
                    </a:lnTo>
                    <a:lnTo>
                      <a:pt x="704" y="1098"/>
                    </a:lnTo>
                    <a:lnTo>
                      <a:pt x="705" y="1097"/>
                    </a:lnTo>
                    <a:lnTo>
                      <a:pt x="706" y="1095"/>
                    </a:lnTo>
                    <a:lnTo>
                      <a:pt x="708" y="1094"/>
                    </a:lnTo>
                    <a:close/>
                    <a:moveTo>
                      <a:pt x="762" y="1059"/>
                    </a:moveTo>
                    <a:lnTo>
                      <a:pt x="781" y="1049"/>
                    </a:lnTo>
                    <a:lnTo>
                      <a:pt x="782" y="1047"/>
                    </a:lnTo>
                    <a:lnTo>
                      <a:pt x="785" y="1047"/>
                    </a:lnTo>
                    <a:lnTo>
                      <a:pt x="786" y="1047"/>
                    </a:lnTo>
                    <a:lnTo>
                      <a:pt x="789" y="1047"/>
                    </a:lnTo>
                    <a:lnTo>
                      <a:pt x="790" y="1047"/>
                    </a:lnTo>
                    <a:lnTo>
                      <a:pt x="791" y="1049"/>
                    </a:lnTo>
                    <a:lnTo>
                      <a:pt x="794" y="1050"/>
                    </a:lnTo>
                    <a:lnTo>
                      <a:pt x="795" y="1053"/>
                    </a:lnTo>
                    <a:lnTo>
                      <a:pt x="795" y="1054"/>
                    </a:lnTo>
                    <a:lnTo>
                      <a:pt x="797" y="1055"/>
                    </a:lnTo>
                    <a:lnTo>
                      <a:pt x="797" y="1058"/>
                    </a:lnTo>
                    <a:lnTo>
                      <a:pt x="797" y="1059"/>
                    </a:lnTo>
                    <a:lnTo>
                      <a:pt x="795" y="1062"/>
                    </a:lnTo>
                    <a:lnTo>
                      <a:pt x="794" y="1063"/>
                    </a:lnTo>
                    <a:lnTo>
                      <a:pt x="793" y="1065"/>
                    </a:lnTo>
                    <a:lnTo>
                      <a:pt x="791" y="1067"/>
                    </a:lnTo>
                    <a:lnTo>
                      <a:pt x="774" y="1078"/>
                    </a:lnTo>
                    <a:lnTo>
                      <a:pt x="771" y="1079"/>
                    </a:lnTo>
                    <a:lnTo>
                      <a:pt x="770" y="1079"/>
                    </a:lnTo>
                    <a:lnTo>
                      <a:pt x="767" y="1079"/>
                    </a:lnTo>
                    <a:lnTo>
                      <a:pt x="765" y="1079"/>
                    </a:lnTo>
                    <a:lnTo>
                      <a:pt x="763" y="1079"/>
                    </a:lnTo>
                    <a:lnTo>
                      <a:pt x="762" y="1078"/>
                    </a:lnTo>
                    <a:lnTo>
                      <a:pt x="759" y="1077"/>
                    </a:lnTo>
                    <a:lnTo>
                      <a:pt x="759" y="1075"/>
                    </a:lnTo>
                    <a:lnTo>
                      <a:pt x="758" y="1073"/>
                    </a:lnTo>
                    <a:lnTo>
                      <a:pt x="757" y="1071"/>
                    </a:lnTo>
                    <a:lnTo>
                      <a:pt x="757" y="1069"/>
                    </a:lnTo>
                    <a:lnTo>
                      <a:pt x="757" y="1066"/>
                    </a:lnTo>
                    <a:lnTo>
                      <a:pt x="758" y="1065"/>
                    </a:lnTo>
                    <a:lnTo>
                      <a:pt x="759" y="1063"/>
                    </a:lnTo>
                    <a:lnTo>
                      <a:pt x="761" y="1061"/>
                    </a:lnTo>
                    <a:lnTo>
                      <a:pt x="762" y="1059"/>
                    </a:lnTo>
                    <a:close/>
                    <a:moveTo>
                      <a:pt x="816" y="1026"/>
                    </a:moveTo>
                    <a:lnTo>
                      <a:pt x="834" y="1016"/>
                    </a:lnTo>
                    <a:lnTo>
                      <a:pt x="836" y="1014"/>
                    </a:lnTo>
                    <a:lnTo>
                      <a:pt x="838" y="1013"/>
                    </a:lnTo>
                    <a:lnTo>
                      <a:pt x="840" y="1013"/>
                    </a:lnTo>
                    <a:lnTo>
                      <a:pt x="842" y="1013"/>
                    </a:lnTo>
                    <a:lnTo>
                      <a:pt x="844" y="1014"/>
                    </a:lnTo>
                    <a:lnTo>
                      <a:pt x="846" y="1016"/>
                    </a:lnTo>
                    <a:lnTo>
                      <a:pt x="847" y="1017"/>
                    </a:lnTo>
                    <a:lnTo>
                      <a:pt x="848" y="1018"/>
                    </a:lnTo>
                    <a:lnTo>
                      <a:pt x="850" y="1020"/>
                    </a:lnTo>
                    <a:lnTo>
                      <a:pt x="850" y="1022"/>
                    </a:lnTo>
                    <a:lnTo>
                      <a:pt x="850" y="1025"/>
                    </a:lnTo>
                    <a:lnTo>
                      <a:pt x="850" y="1026"/>
                    </a:lnTo>
                    <a:lnTo>
                      <a:pt x="850" y="1029"/>
                    </a:lnTo>
                    <a:lnTo>
                      <a:pt x="848" y="1030"/>
                    </a:lnTo>
                    <a:lnTo>
                      <a:pt x="847" y="1032"/>
                    </a:lnTo>
                    <a:lnTo>
                      <a:pt x="846" y="1033"/>
                    </a:lnTo>
                    <a:lnTo>
                      <a:pt x="827" y="1045"/>
                    </a:lnTo>
                    <a:lnTo>
                      <a:pt x="826" y="1045"/>
                    </a:lnTo>
                    <a:lnTo>
                      <a:pt x="823" y="1046"/>
                    </a:lnTo>
                    <a:lnTo>
                      <a:pt x="822" y="1046"/>
                    </a:lnTo>
                    <a:lnTo>
                      <a:pt x="819" y="1046"/>
                    </a:lnTo>
                    <a:lnTo>
                      <a:pt x="818" y="1045"/>
                    </a:lnTo>
                    <a:lnTo>
                      <a:pt x="815" y="1043"/>
                    </a:lnTo>
                    <a:lnTo>
                      <a:pt x="814" y="1042"/>
                    </a:lnTo>
                    <a:lnTo>
                      <a:pt x="813" y="1041"/>
                    </a:lnTo>
                    <a:lnTo>
                      <a:pt x="811" y="1039"/>
                    </a:lnTo>
                    <a:lnTo>
                      <a:pt x="811" y="1037"/>
                    </a:lnTo>
                    <a:lnTo>
                      <a:pt x="811" y="1034"/>
                    </a:lnTo>
                    <a:lnTo>
                      <a:pt x="811" y="1033"/>
                    </a:lnTo>
                    <a:lnTo>
                      <a:pt x="813" y="1032"/>
                    </a:lnTo>
                    <a:lnTo>
                      <a:pt x="813" y="1029"/>
                    </a:lnTo>
                    <a:lnTo>
                      <a:pt x="814" y="1028"/>
                    </a:lnTo>
                    <a:lnTo>
                      <a:pt x="816" y="1026"/>
                    </a:lnTo>
                    <a:close/>
                    <a:moveTo>
                      <a:pt x="870" y="993"/>
                    </a:moveTo>
                    <a:lnTo>
                      <a:pt x="888" y="981"/>
                    </a:lnTo>
                    <a:lnTo>
                      <a:pt x="890" y="980"/>
                    </a:lnTo>
                    <a:lnTo>
                      <a:pt x="892" y="980"/>
                    </a:lnTo>
                    <a:lnTo>
                      <a:pt x="893" y="980"/>
                    </a:lnTo>
                    <a:lnTo>
                      <a:pt x="896" y="980"/>
                    </a:lnTo>
                    <a:lnTo>
                      <a:pt x="897" y="980"/>
                    </a:lnTo>
                    <a:lnTo>
                      <a:pt x="900" y="981"/>
                    </a:lnTo>
                    <a:lnTo>
                      <a:pt x="901" y="982"/>
                    </a:lnTo>
                    <a:lnTo>
                      <a:pt x="903" y="985"/>
                    </a:lnTo>
                    <a:lnTo>
                      <a:pt x="904" y="986"/>
                    </a:lnTo>
                    <a:lnTo>
                      <a:pt x="904" y="989"/>
                    </a:lnTo>
                    <a:lnTo>
                      <a:pt x="904" y="990"/>
                    </a:lnTo>
                    <a:lnTo>
                      <a:pt x="904" y="993"/>
                    </a:lnTo>
                    <a:lnTo>
                      <a:pt x="904" y="994"/>
                    </a:lnTo>
                    <a:lnTo>
                      <a:pt x="903" y="996"/>
                    </a:lnTo>
                    <a:lnTo>
                      <a:pt x="901" y="998"/>
                    </a:lnTo>
                    <a:lnTo>
                      <a:pt x="900" y="1000"/>
                    </a:lnTo>
                    <a:lnTo>
                      <a:pt x="882" y="1010"/>
                    </a:lnTo>
                    <a:lnTo>
                      <a:pt x="879" y="1012"/>
                    </a:lnTo>
                    <a:lnTo>
                      <a:pt x="878" y="1012"/>
                    </a:lnTo>
                    <a:lnTo>
                      <a:pt x="875" y="1012"/>
                    </a:lnTo>
                    <a:lnTo>
                      <a:pt x="874" y="1012"/>
                    </a:lnTo>
                    <a:lnTo>
                      <a:pt x="871" y="1012"/>
                    </a:lnTo>
                    <a:lnTo>
                      <a:pt x="870" y="1010"/>
                    </a:lnTo>
                    <a:lnTo>
                      <a:pt x="868" y="1009"/>
                    </a:lnTo>
                    <a:lnTo>
                      <a:pt x="867" y="1008"/>
                    </a:lnTo>
                    <a:lnTo>
                      <a:pt x="866" y="1005"/>
                    </a:lnTo>
                    <a:lnTo>
                      <a:pt x="866" y="1004"/>
                    </a:lnTo>
                    <a:lnTo>
                      <a:pt x="866" y="1001"/>
                    </a:lnTo>
                    <a:lnTo>
                      <a:pt x="866" y="998"/>
                    </a:lnTo>
                    <a:lnTo>
                      <a:pt x="866" y="997"/>
                    </a:lnTo>
                    <a:lnTo>
                      <a:pt x="867" y="996"/>
                    </a:lnTo>
                    <a:lnTo>
                      <a:pt x="868" y="993"/>
                    </a:lnTo>
                    <a:lnTo>
                      <a:pt x="870" y="993"/>
                    </a:lnTo>
                    <a:close/>
                    <a:moveTo>
                      <a:pt x="924" y="958"/>
                    </a:moveTo>
                    <a:lnTo>
                      <a:pt x="943" y="948"/>
                    </a:lnTo>
                    <a:lnTo>
                      <a:pt x="944" y="947"/>
                    </a:lnTo>
                    <a:lnTo>
                      <a:pt x="947" y="945"/>
                    </a:lnTo>
                    <a:lnTo>
                      <a:pt x="948" y="945"/>
                    </a:lnTo>
                    <a:lnTo>
                      <a:pt x="951" y="947"/>
                    </a:lnTo>
                    <a:lnTo>
                      <a:pt x="952" y="947"/>
                    </a:lnTo>
                    <a:lnTo>
                      <a:pt x="953" y="948"/>
                    </a:lnTo>
                    <a:lnTo>
                      <a:pt x="956" y="949"/>
                    </a:lnTo>
                    <a:lnTo>
                      <a:pt x="957" y="951"/>
                    </a:lnTo>
                    <a:lnTo>
                      <a:pt x="957" y="952"/>
                    </a:lnTo>
                    <a:lnTo>
                      <a:pt x="959" y="955"/>
                    </a:lnTo>
                    <a:lnTo>
                      <a:pt x="959" y="957"/>
                    </a:lnTo>
                    <a:lnTo>
                      <a:pt x="959" y="958"/>
                    </a:lnTo>
                    <a:lnTo>
                      <a:pt x="957" y="961"/>
                    </a:lnTo>
                    <a:lnTo>
                      <a:pt x="956" y="962"/>
                    </a:lnTo>
                    <a:lnTo>
                      <a:pt x="955" y="964"/>
                    </a:lnTo>
                    <a:lnTo>
                      <a:pt x="953" y="965"/>
                    </a:lnTo>
                    <a:lnTo>
                      <a:pt x="936" y="977"/>
                    </a:lnTo>
                    <a:lnTo>
                      <a:pt x="933" y="977"/>
                    </a:lnTo>
                    <a:lnTo>
                      <a:pt x="932" y="978"/>
                    </a:lnTo>
                    <a:lnTo>
                      <a:pt x="929" y="978"/>
                    </a:lnTo>
                    <a:lnTo>
                      <a:pt x="927" y="978"/>
                    </a:lnTo>
                    <a:lnTo>
                      <a:pt x="925" y="977"/>
                    </a:lnTo>
                    <a:lnTo>
                      <a:pt x="924" y="976"/>
                    </a:lnTo>
                    <a:lnTo>
                      <a:pt x="921" y="974"/>
                    </a:lnTo>
                    <a:lnTo>
                      <a:pt x="921" y="973"/>
                    </a:lnTo>
                    <a:lnTo>
                      <a:pt x="920" y="972"/>
                    </a:lnTo>
                    <a:lnTo>
                      <a:pt x="919" y="969"/>
                    </a:lnTo>
                    <a:lnTo>
                      <a:pt x="919" y="968"/>
                    </a:lnTo>
                    <a:lnTo>
                      <a:pt x="920" y="965"/>
                    </a:lnTo>
                    <a:lnTo>
                      <a:pt x="920" y="964"/>
                    </a:lnTo>
                    <a:lnTo>
                      <a:pt x="921" y="961"/>
                    </a:lnTo>
                    <a:lnTo>
                      <a:pt x="923" y="960"/>
                    </a:lnTo>
                    <a:lnTo>
                      <a:pt x="924" y="958"/>
                    </a:lnTo>
                    <a:close/>
                    <a:moveTo>
                      <a:pt x="978" y="925"/>
                    </a:moveTo>
                    <a:lnTo>
                      <a:pt x="996" y="913"/>
                    </a:lnTo>
                    <a:lnTo>
                      <a:pt x="998" y="913"/>
                    </a:lnTo>
                    <a:lnTo>
                      <a:pt x="1000" y="912"/>
                    </a:lnTo>
                    <a:lnTo>
                      <a:pt x="1002" y="912"/>
                    </a:lnTo>
                    <a:lnTo>
                      <a:pt x="1004" y="912"/>
                    </a:lnTo>
                    <a:lnTo>
                      <a:pt x="1006" y="913"/>
                    </a:lnTo>
                    <a:lnTo>
                      <a:pt x="1008" y="913"/>
                    </a:lnTo>
                    <a:lnTo>
                      <a:pt x="1009" y="915"/>
                    </a:lnTo>
                    <a:lnTo>
                      <a:pt x="1010" y="917"/>
                    </a:lnTo>
                    <a:lnTo>
                      <a:pt x="1012" y="919"/>
                    </a:lnTo>
                    <a:lnTo>
                      <a:pt x="1012" y="921"/>
                    </a:lnTo>
                    <a:lnTo>
                      <a:pt x="1013" y="923"/>
                    </a:lnTo>
                    <a:lnTo>
                      <a:pt x="1012" y="925"/>
                    </a:lnTo>
                    <a:lnTo>
                      <a:pt x="1012" y="927"/>
                    </a:lnTo>
                    <a:lnTo>
                      <a:pt x="1010" y="929"/>
                    </a:lnTo>
                    <a:lnTo>
                      <a:pt x="1009" y="931"/>
                    </a:lnTo>
                    <a:lnTo>
                      <a:pt x="1008" y="932"/>
                    </a:lnTo>
                    <a:lnTo>
                      <a:pt x="989" y="943"/>
                    </a:lnTo>
                    <a:lnTo>
                      <a:pt x="988" y="944"/>
                    </a:lnTo>
                    <a:lnTo>
                      <a:pt x="985" y="944"/>
                    </a:lnTo>
                    <a:lnTo>
                      <a:pt x="984" y="944"/>
                    </a:lnTo>
                    <a:lnTo>
                      <a:pt x="981" y="944"/>
                    </a:lnTo>
                    <a:lnTo>
                      <a:pt x="980" y="944"/>
                    </a:lnTo>
                    <a:lnTo>
                      <a:pt x="977" y="943"/>
                    </a:lnTo>
                    <a:lnTo>
                      <a:pt x="976" y="941"/>
                    </a:lnTo>
                    <a:lnTo>
                      <a:pt x="974" y="940"/>
                    </a:lnTo>
                    <a:lnTo>
                      <a:pt x="974" y="937"/>
                    </a:lnTo>
                    <a:lnTo>
                      <a:pt x="973" y="936"/>
                    </a:lnTo>
                    <a:lnTo>
                      <a:pt x="973" y="933"/>
                    </a:lnTo>
                    <a:lnTo>
                      <a:pt x="973" y="932"/>
                    </a:lnTo>
                    <a:lnTo>
                      <a:pt x="974" y="929"/>
                    </a:lnTo>
                    <a:lnTo>
                      <a:pt x="974" y="928"/>
                    </a:lnTo>
                    <a:lnTo>
                      <a:pt x="976" y="927"/>
                    </a:lnTo>
                    <a:lnTo>
                      <a:pt x="978" y="925"/>
                    </a:lnTo>
                    <a:close/>
                    <a:moveTo>
                      <a:pt x="1033" y="891"/>
                    </a:moveTo>
                    <a:lnTo>
                      <a:pt x="1050" y="880"/>
                    </a:lnTo>
                    <a:lnTo>
                      <a:pt x="1051" y="879"/>
                    </a:lnTo>
                    <a:lnTo>
                      <a:pt x="1054" y="879"/>
                    </a:lnTo>
                    <a:lnTo>
                      <a:pt x="1057" y="877"/>
                    </a:lnTo>
                    <a:lnTo>
                      <a:pt x="1058" y="879"/>
                    </a:lnTo>
                    <a:lnTo>
                      <a:pt x="1061" y="879"/>
                    </a:lnTo>
                    <a:lnTo>
                      <a:pt x="1062" y="880"/>
                    </a:lnTo>
                    <a:lnTo>
                      <a:pt x="1063" y="881"/>
                    </a:lnTo>
                    <a:lnTo>
                      <a:pt x="1065" y="883"/>
                    </a:lnTo>
                    <a:lnTo>
                      <a:pt x="1066" y="885"/>
                    </a:lnTo>
                    <a:lnTo>
                      <a:pt x="1066" y="887"/>
                    </a:lnTo>
                    <a:lnTo>
                      <a:pt x="1066" y="889"/>
                    </a:lnTo>
                    <a:lnTo>
                      <a:pt x="1066" y="891"/>
                    </a:lnTo>
                    <a:lnTo>
                      <a:pt x="1066" y="893"/>
                    </a:lnTo>
                    <a:lnTo>
                      <a:pt x="1065" y="895"/>
                    </a:lnTo>
                    <a:lnTo>
                      <a:pt x="1063" y="896"/>
                    </a:lnTo>
                    <a:lnTo>
                      <a:pt x="1062" y="897"/>
                    </a:lnTo>
                    <a:lnTo>
                      <a:pt x="1044" y="909"/>
                    </a:lnTo>
                    <a:lnTo>
                      <a:pt x="1042" y="909"/>
                    </a:lnTo>
                    <a:lnTo>
                      <a:pt x="1040" y="911"/>
                    </a:lnTo>
                    <a:lnTo>
                      <a:pt x="1037" y="911"/>
                    </a:lnTo>
                    <a:lnTo>
                      <a:pt x="1036" y="911"/>
                    </a:lnTo>
                    <a:lnTo>
                      <a:pt x="1034" y="909"/>
                    </a:lnTo>
                    <a:lnTo>
                      <a:pt x="1032" y="909"/>
                    </a:lnTo>
                    <a:lnTo>
                      <a:pt x="1030" y="908"/>
                    </a:lnTo>
                    <a:lnTo>
                      <a:pt x="1029" y="905"/>
                    </a:lnTo>
                    <a:lnTo>
                      <a:pt x="1028" y="904"/>
                    </a:lnTo>
                    <a:lnTo>
                      <a:pt x="1028" y="901"/>
                    </a:lnTo>
                    <a:lnTo>
                      <a:pt x="1028" y="900"/>
                    </a:lnTo>
                    <a:lnTo>
                      <a:pt x="1028" y="897"/>
                    </a:lnTo>
                    <a:lnTo>
                      <a:pt x="1028" y="896"/>
                    </a:lnTo>
                    <a:lnTo>
                      <a:pt x="1029" y="893"/>
                    </a:lnTo>
                    <a:lnTo>
                      <a:pt x="1030" y="892"/>
                    </a:lnTo>
                    <a:lnTo>
                      <a:pt x="1033" y="891"/>
                    </a:lnTo>
                    <a:close/>
                    <a:moveTo>
                      <a:pt x="1086" y="858"/>
                    </a:moveTo>
                    <a:lnTo>
                      <a:pt x="1105" y="846"/>
                    </a:lnTo>
                    <a:lnTo>
                      <a:pt x="1106" y="846"/>
                    </a:lnTo>
                    <a:lnTo>
                      <a:pt x="1109" y="844"/>
                    </a:lnTo>
                    <a:lnTo>
                      <a:pt x="1110" y="844"/>
                    </a:lnTo>
                    <a:lnTo>
                      <a:pt x="1113" y="844"/>
                    </a:lnTo>
                    <a:lnTo>
                      <a:pt x="1114" y="846"/>
                    </a:lnTo>
                    <a:lnTo>
                      <a:pt x="1117" y="846"/>
                    </a:lnTo>
                    <a:lnTo>
                      <a:pt x="1118" y="847"/>
                    </a:lnTo>
                    <a:lnTo>
                      <a:pt x="1119" y="850"/>
                    </a:lnTo>
                    <a:lnTo>
                      <a:pt x="1119" y="851"/>
                    </a:lnTo>
                    <a:lnTo>
                      <a:pt x="1121" y="854"/>
                    </a:lnTo>
                    <a:lnTo>
                      <a:pt x="1121" y="855"/>
                    </a:lnTo>
                    <a:lnTo>
                      <a:pt x="1121" y="858"/>
                    </a:lnTo>
                    <a:lnTo>
                      <a:pt x="1119" y="859"/>
                    </a:lnTo>
                    <a:lnTo>
                      <a:pt x="1119" y="862"/>
                    </a:lnTo>
                    <a:lnTo>
                      <a:pt x="1118" y="863"/>
                    </a:lnTo>
                    <a:lnTo>
                      <a:pt x="1115" y="864"/>
                    </a:lnTo>
                    <a:lnTo>
                      <a:pt x="1098" y="875"/>
                    </a:lnTo>
                    <a:lnTo>
                      <a:pt x="1095" y="876"/>
                    </a:lnTo>
                    <a:lnTo>
                      <a:pt x="1094" y="876"/>
                    </a:lnTo>
                    <a:lnTo>
                      <a:pt x="1091" y="877"/>
                    </a:lnTo>
                    <a:lnTo>
                      <a:pt x="1090" y="876"/>
                    </a:lnTo>
                    <a:lnTo>
                      <a:pt x="1087" y="876"/>
                    </a:lnTo>
                    <a:lnTo>
                      <a:pt x="1086" y="875"/>
                    </a:lnTo>
                    <a:lnTo>
                      <a:pt x="1085" y="874"/>
                    </a:lnTo>
                    <a:lnTo>
                      <a:pt x="1083" y="872"/>
                    </a:lnTo>
                    <a:lnTo>
                      <a:pt x="1082" y="870"/>
                    </a:lnTo>
                    <a:lnTo>
                      <a:pt x="1081" y="868"/>
                    </a:lnTo>
                    <a:lnTo>
                      <a:pt x="1081" y="866"/>
                    </a:lnTo>
                    <a:lnTo>
                      <a:pt x="1082" y="864"/>
                    </a:lnTo>
                    <a:lnTo>
                      <a:pt x="1082" y="862"/>
                    </a:lnTo>
                    <a:lnTo>
                      <a:pt x="1083" y="860"/>
                    </a:lnTo>
                    <a:lnTo>
                      <a:pt x="1085" y="859"/>
                    </a:lnTo>
                    <a:lnTo>
                      <a:pt x="1086" y="858"/>
                    </a:lnTo>
                    <a:close/>
                    <a:moveTo>
                      <a:pt x="1140" y="823"/>
                    </a:moveTo>
                    <a:lnTo>
                      <a:pt x="1159" y="812"/>
                    </a:lnTo>
                    <a:lnTo>
                      <a:pt x="1160" y="811"/>
                    </a:lnTo>
                    <a:lnTo>
                      <a:pt x="1162" y="811"/>
                    </a:lnTo>
                    <a:lnTo>
                      <a:pt x="1164" y="811"/>
                    </a:lnTo>
                    <a:lnTo>
                      <a:pt x="1166" y="811"/>
                    </a:lnTo>
                    <a:lnTo>
                      <a:pt x="1168" y="811"/>
                    </a:lnTo>
                    <a:lnTo>
                      <a:pt x="1170" y="812"/>
                    </a:lnTo>
                    <a:lnTo>
                      <a:pt x="1171" y="814"/>
                    </a:lnTo>
                    <a:lnTo>
                      <a:pt x="1174" y="815"/>
                    </a:lnTo>
                    <a:lnTo>
                      <a:pt x="1174" y="818"/>
                    </a:lnTo>
                    <a:lnTo>
                      <a:pt x="1175" y="819"/>
                    </a:lnTo>
                    <a:lnTo>
                      <a:pt x="1175" y="822"/>
                    </a:lnTo>
                    <a:lnTo>
                      <a:pt x="1175" y="823"/>
                    </a:lnTo>
                    <a:lnTo>
                      <a:pt x="1174" y="826"/>
                    </a:lnTo>
                    <a:lnTo>
                      <a:pt x="1172" y="827"/>
                    </a:lnTo>
                    <a:lnTo>
                      <a:pt x="1171" y="828"/>
                    </a:lnTo>
                    <a:lnTo>
                      <a:pt x="1170" y="831"/>
                    </a:lnTo>
                    <a:lnTo>
                      <a:pt x="1151" y="842"/>
                    </a:lnTo>
                    <a:lnTo>
                      <a:pt x="1150" y="843"/>
                    </a:lnTo>
                    <a:lnTo>
                      <a:pt x="1147" y="843"/>
                    </a:lnTo>
                    <a:lnTo>
                      <a:pt x="1146" y="843"/>
                    </a:lnTo>
                    <a:lnTo>
                      <a:pt x="1143" y="843"/>
                    </a:lnTo>
                    <a:lnTo>
                      <a:pt x="1142" y="842"/>
                    </a:lnTo>
                    <a:lnTo>
                      <a:pt x="1140" y="842"/>
                    </a:lnTo>
                    <a:lnTo>
                      <a:pt x="1138" y="840"/>
                    </a:lnTo>
                    <a:lnTo>
                      <a:pt x="1136" y="838"/>
                    </a:lnTo>
                    <a:lnTo>
                      <a:pt x="1136" y="836"/>
                    </a:lnTo>
                    <a:lnTo>
                      <a:pt x="1135" y="834"/>
                    </a:lnTo>
                    <a:lnTo>
                      <a:pt x="1135" y="832"/>
                    </a:lnTo>
                    <a:lnTo>
                      <a:pt x="1135" y="830"/>
                    </a:lnTo>
                    <a:lnTo>
                      <a:pt x="1136" y="828"/>
                    </a:lnTo>
                    <a:lnTo>
                      <a:pt x="1136" y="827"/>
                    </a:lnTo>
                    <a:lnTo>
                      <a:pt x="1138" y="824"/>
                    </a:lnTo>
                    <a:lnTo>
                      <a:pt x="1140" y="823"/>
                    </a:lnTo>
                    <a:close/>
                    <a:moveTo>
                      <a:pt x="1195" y="790"/>
                    </a:moveTo>
                    <a:lnTo>
                      <a:pt x="1212" y="778"/>
                    </a:lnTo>
                    <a:lnTo>
                      <a:pt x="1213" y="778"/>
                    </a:lnTo>
                    <a:lnTo>
                      <a:pt x="1216" y="777"/>
                    </a:lnTo>
                    <a:lnTo>
                      <a:pt x="1219" y="777"/>
                    </a:lnTo>
                    <a:lnTo>
                      <a:pt x="1220" y="777"/>
                    </a:lnTo>
                    <a:lnTo>
                      <a:pt x="1223" y="778"/>
                    </a:lnTo>
                    <a:lnTo>
                      <a:pt x="1224" y="779"/>
                    </a:lnTo>
                    <a:lnTo>
                      <a:pt x="1225" y="781"/>
                    </a:lnTo>
                    <a:lnTo>
                      <a:pt x="1227" y="782"/>
                    </a:lnTo>
                    <a:lnTo>
                      <a:pt x="1228" y="783"/>
                    </a:lnTo>
                    <a:lnTo>
                      <a:pt x="1228" y="786"/>
                    </a:lnTo>
                    <a:lnTo>
                      <a:pt x="1228" y="787"/>
                    </a:lnTo>
                    <a:lnTo>
                      <a:pt x="1228" y="790"/>
                    </a:lnTo>
                    <a:lnTo>
                      <a:pt x="1228" y="791"/>
                    </a:lnTo>
                    <a:lnTo>
                      <a:pt x="1227" y="794"/>
                    </a:lnTo>
                    <a:lnTo>
                      <a:pt x="1225" y="795"/>
                    </a:lnTo>
                    <a:lnTo>
                      <a:pt x="1224" y="796"/>
                    </a:lnTo>
                    <a:lnTo>
                      <a:pt x="1205" y="808"/>
                    </a:lnTo>
                    <a:lnTo>
                      <a:pt x="1204" y="808"/>
                    </a:lnTo>
                    <a:lnTo>
                      <a:pt x="1202" y="810"/>
                    </a:lnTo>
                    <a:lnTo>
                      <a:pt x="1199" y="810"/>
                    </a:lnTo>
                    <a:lnTo>
                      <a:pt x="1198" y="808"/>
                    </a:lnTo>
                    <a:lnTo>
                      <a:pt x="1196" y="808"/>
                    </a:lnTo>
                    <a:lnTo>
                      <a:pt x="1194" y="807"/>
                    </a:lnTo>
                    <a:lnTo>
                      <a:pt x="1192" y="806"/>
                    </a:lnTo>
                    <a:lnTo>
                      <a:pt x="1191" y="804"/>
                    </a:lnTo>
                    <a:lnTo>
                      <a:pt x="1190" y="803"/>
                    </a:lnTo>
                    <a:lnTo>
                      <a:pt x="1190" y="800"/>
                    </a:lnTo>
                    <a:lnTo>
                      <a:pt x="1190" y="798"/>
                    </a:lnTo>
                    <a:lnTo>
                      <a:pt x="1190" y="796"/>
                    </a:lnTo>
                    <a:lnTo>
                      <a:pt x="1190" y="794"/>
                    </a:lnTo>
                    <a:lnTo>
                      <a:pt x="1191" y="793"/>
                    </a:lnTo>
                    <a:lnTo>
                      <a:pt x="1192" y="791"/>
                    </a:lnTo>
                    <a:lnTo>
                      <a:pt x="1195" y="790"/>
                    </a:lnTo>
                    <a:close/>
                    <a:moveTo>
                      <a:pt x="1248" y="757"/>
                    </a:moveTo>
                    <a:lnTo>
                      <a:pt x="1267" y="745"/>
                    </a:lnTo>
                    <a:lnTo>
                      <a:pt x="1268" y="743"/>
                    </a:lnTo>
                    <a:lnTo>
                      <a:pt x="1271" y="743"/>
                    </a:lnTo>
                    <a:lnTo>
                      <a:pt x="1272" y="743"/>
                    </a:lnTo>
                    <a:lnTo>
                      <a:pt x="1275" y="743"/>
                    </a:lnTo>
                    <a:lnTo>
                      <a:pt x="1276" y="743"/>
                    </a:lnTo>
                    <a:lnTo>
                      <a:pt x="1279" y="745"/>
                    </a:lnTo>
                    <a:lnTo>
                      <a:pt x="1280" y="746"/>
                    </a:lnTo>
                    <a:lnTo>
                      <a:pt x="1281" y="749"/>
                    </a:lnTo>
                    <a:lnTo>
                      <a:pt x="1282" y="750"/>
                    </a:lnTo>
                    <a:lnTo>
                      <a:pt x="1282" y="753"/>
                    </a:lnTo>
                    <a:lnTo>
                      <a:pt x="1282" y="754"/>
                    </a:lnTo>
                    <a:lnTo>
                      <a:pt x="1282" y="757"/>
                    </a:lnTo>
                    <a:lnTo>
                      <a:pt x="1281" y="758"/>
                    </a:lnTo>
                    <a:lnTo>
                      <a:pt x="1281" y="759"/>
                    </a:lnTo>
                    <a:lnTo>
                      <a:pt x="1280" y="762"/>
                    </a:lnTo>
                    <a:lnTo>
                      <a:pt x="1277" y="763"/>
                    </a:lnTo>
                    <a:lnTo>
                      <a:pt x="1260" y="774"/>
                    </a:lnTo>
                    <a:lnTo>
                      <a:pt x="1257" y="775"/>
                    </a:lnTo>
                    <a:lnTo>
                      <a:pt x="1256" y="775"/>
                    </a:lnTo>
                    <a:lnTo>
                      <a:pt x="1253" y="775"/>
                    </a:lnTo>
                    <a:lnTo>
                      <a:pt x="1252" y="775"/>
                    </a:lnTo>
                    <a:lnTo>
                      <a:pt x="1249" y="775"/>
                    </a:lnTo>
                    <a:lnTo>
                      <a:pt x="1248" y="774"/>
                    </a:lnTo>
                    <a:lnTo>
                      <a:pt x="1247" y="773"/>
                    </a:lnTo>
                    <a:lnTo>
                      <a:pt x="1245" y="771"/>
                    </a:lnTo>
                    <a:lnTo>
                      <a:pt x="1244" y="769"/>
                    </a:lnTo>
                    <a:lnTo>
                      <a:pt x="1244" y="767"/>
                    </a:lnTo>
                    <a:lnTo>
                      <a:pt x="1243" y="765"/>
                    </a:lnTo>
                    <a:lnTo>
                      <a:pt x="1244" y="762"/>
                    </a:lnTo>
                    <a:lnTo>
                      <a:pt x="1244" y="761"/>
                    </a:lnTo>
                    <a:lnTo>
                      <a:pt x="1245" y="759"/>
                    </a:lnTo>
                    <a:lnTo>
                      <a:pt x="1247" y="757"/>
                    </a:lnTo>
                    <a:lnTo>
                      <a:pt x="1248" y="757"/>
                    </a:lnTo>
                    <a:close/>
                    <a:moveTo>
                      <a:pt x="1302" y="722"/>
                    </a:moveTo>
                    <a:lnTo>
                      <a:pt x="1321" y="712"/>
                    </a:lnTo>
                    <a:lnTo>
                      <a:pt x="1322" y="710"/>
                    </a:lnTo>
                    <a:lnTo>
                      <a:pt x="1325" y="709"/>
                    </a:lnTo>
                    <a:lnTo>
                      <a:pt x="1326" y="709"/>
                    </a:lnTo>
                    <a:lnTo>
                      <a:pt x="1329" y="710"/>
                    </a:lnTo>
                    <a:lnTo>
                      <a:pt x="1330" y="710"/>
                    </a:lnTo>
                    <a:lnTo>
                      <a:pt x="1332" y="712"/>
                    </a:lnTo>
                    <a:lnTo>
                      <a:pt x="1334" y="713"/>
                    </a:lnTo>
                    <a:lnTo>
                      <a:pt x="1336" y="714"/>
                    </a:lnTo>
                    <a:lnTo>
                      <a:pt x="1336" y="715"/>
                    </a:lnTo>
                    <a:lnTo>
                      <a:pt x="1337" y="718"/>
                    </a:lnTo>
                    <a:lnTo>
                      <a:pt x="1337" y="721"/>
                    </a:lnTo>
                    <a:lnTo>
                      <a:pt x="1337" y="722"/>
                    </a:lnTo>
                    <a:lnTo>
                      <a:pt x="1336" y="725"/>
                    </a:lnTo>
                    <a:lnTo>
                      <a:pt x="1334" y="726"/>
                    </a:lnTo>
                    <a:lnTo>
                      <a:pt x="1333" y="727"/>
                    </a:lnTo>
                    <a:lnTo>
                      <a:pt x="1332" y="729"/>
                    </a:lnTo>
                    <a:lnTo>
                      <a:pt x="1314" y="741"/>
                    </a:lnTo>
                    <a:lnTo>
                      <a:pt x="1312" y="741"/>
                    </a:lnTo>
                    <a:lnTo>
                      <a:pt x="1310" y="742"/>
                    </a:lnTo>
                    <a:lnTo>
                      <a:pt x="1308" y="742"/>
                    </a:lnTo>
                    <a:lnTo>
                      <a:pt x="1305" y="742"/>
                    </a:lnTo>
                    <a:lnTo>
                      <a:pt x="1304" y="741"/>
                    </a:lnTo>
                    <a:lnTo>
                      <a:pt x="1302" y="739"/>
                    </a:lnTo>
                    <a:lnTo>
                      <a:pt x="1300" y="738"/>
                    </a:lnTo>
                    <a:lnTo>
                      <a:pt x="1300" y="737"/>
                    </a:lnTo>
                    <a:lnTo>
                      <a:pt x="1298" y="735"/>
                    </a:lnTo>
                    <a:lnTo>
                      <a:pt x="1297" y="733"/>
                    </a:lnTo>
                    <a:lnTo>
                      <a:pt x="1297" y="730"/>
                    </a:lnTo>
                    <a:lnTo>
                      <a:pt x="1297" y="729"/>
                    </a:lnTo>
                    <a:lnTo>
                      <a:pt x="1298" y="727"/>
                    </a:lnTo>
                    <a:lnTo>
                      <a:pt x="1300" y="725"/>
                    </a:lnTo>
                    <a:lnTo>
                      <a:pt x="1301" y="723"/>
                    </a:lnTo>
                    <a:lnTo>
                      <a:pt x="1302" y="722"/>
                    </a:lnTo>
                    <a:close/>
                    <a:moveTo>
                      <a:pt x="1357" y="689"/>
                    </a:moveTo>
                    <a:lnTo>
                      <a:pt x="1374" y="677"/>
                    </a:lnTo>
                    <a:lnTo>
                      <a:pt x="1377" y="676"/>
                    </a:lnTo>
                    <a:lnTo>
                      <a:pt x="1378" y="676"/>
                    </a:lnTo>
                    <a:lnTo>
                      <a:pt x="1381" y="676"/>
                    </a:lnTo>
                    <a:lnTo>
                      <a:pt x="1382" y="676"/>
                    </a:lnTo>
                    <a:lnTo>
                      <a:pt x="1385" y="676"/>
                    </a:lnTo>
                    <a:lnTo>
                      <a:pt x="1386" y="677"/>
                    </a:lnTo>
                    <a:lnTo>
                      <a:pt x="1387" y="678"/>
                    </a:lnTo>
                    <a:lnTo>
                      <a:pt x="1389" y="681"/>
                    </a:lnTo>
                    <a:lnTo>
                      <a:pt x="1390" y="682"/>
                    </a:lnTo>
                    <a:lnTo>
                      <a:pt x="1390" y="685"/>
                    </a:lnTo>
                    <a:lnTo>
                      <a:pt x="1390" y="686"/>
                    </a:lnTo>
                    <a:lnTo>
                      <a:pt x="1390" y="689"/>
                    </a:lnTo>
                    <a:lnTo>
                      <a:pt x="1390" y="690"/>
                    </a:lnTo>
                    <a:lnTo>
                      <a:pt x="1389" y="692"/>
                    </a:lnTo>
                    <a:lnTo>
                      <a:pt x="1387" y="694"/>
                    </a:lnTo>
                    <a:lnTo>
                      <a:pt x="1386" y="696"/>
                    </a:lnTo>
                    <a:lnTo>
                      <a:pt x="1367" y="706"/>
                    </a:lnTo>
                    <a:lnTo>
                      <a:pt x="1366" y="708"/>
                    </a:lnTo>
                    <a:lnTo>
                      <a:pt x="1363" y="708"/>
                    </a:lnTo>
                    <a:lnTo>
                      <a:pt x="1362" y="708"/>
                    </a:lnTo>
                    <a:lnTo>
                      <a:pt x="1359" y="708"/>
                    </a:lnTo>
                    <a:lnTo>
                      <a:pt x="1358" y="708"/>
                    </a:lnTo>
                    <a:lnTo>
                      <a:pt x="1356" y="706"/>
                    </a:lnTo>
                    <a:lnTo>
                      <a:pt x="1354" y="705"/>
                    </a:lnTo>
                    <a:lnTo>
                      <a:pt x="1353" y="704"/>
                    </a:lnTo>
                    <a:lnTo>
                      <a:pt x="1352" y="701"/>
                    </a:lnTo>
                    <a:lnTo>
                      <a:pt x="1352" y="700"/>
                    </a:lnTo>
                    <a:lnTo>
                      <a:pt x="1352" y="697"/>
                    </a:lnTo>
                    <a:lnTo>
                      <a:pt x="1352" y="696"/>
                    </a:lnTo>
                    <a:lnTo>
                      <a:pt x="1353" y="693"/>
                    </a:lnTo>
                    <a:lnTo>
                      <a:pt x="1353" y="692"/>
                    </a:lnTo>
                    <a:lnTo>
                      <a:pt x="1354" y="690"/>
                    </a:lnTo>
                    <a:lnTo>
                      <a:pt x="1357" y="689"/>
                    </a:lnTo>
                    <a:close/>
                    <a:moveTo>
                      <a:pt x="1410" y="654"/>
                    </a:moveTo>
                    <a:lnTo>
                      <a:pt x="1429" y="644"/>
                    </a:lnTo>
                    <a:lnTo>
                      <a:pt x="1430" y="642"/>
                    </a:lnTo>
                    <a:lnTo>
                      <a:pt x="1433" y="641"/>
                    </a:lnTo>
                    <a:lnTo>
                      <a:pt x="1434" y="641"/>
                    </a:lnTo>
                    <a:lnTo>
                      <a:pt x="1437" y="642"/>
                    </a:lnTo>
                    <a:lnTo>
                      <a:pt x="1438" y="642"/>
                    </a:lnTo>
                    <a:lnTo>
                      <a:pt x="1440" y="644"/>
                    </a:lnTo>
                    <a:lnTo>
                      <a:pt x="1442" y="645"/>
                    </a:lnTo>
                    <a:lnTo>
                      <a:pt x="1443" y="646"/>
                    </a:lnTo>
                    <a:lnTo>
                      <a:pt x="1444" y="649"/>
                    </a:lnTo>
                    <a:lnTo>
                      <a:pt x="1444" y="650"/>
                    </a:lnTo>
                    <a:lnTo>
                      <a:pt x="1444" y="653"/>
                    </a:lnTo>
                    <a:lnTo>
                      <a:pt x="1444" y="654"/>
                    </a:lnTo>
                    <a:lnTo>
                      <a:pt x="1444" y="657"/>
                    </a:lnTo>
                    <a:lnTo>
                      <a:pt x="1443" y="658"/>
                    </a:lnTo>
                    <a:lnTo>
                      <a:pt x="1442" y="660"/>
                    </a:lnTo>
                    <a:lnTo>
                      <a:pt x="1440" y="661"/>
                    </a:lnTo>
                    <a:lnTo>
                      <a:pt x="1422" y="673"/>
                    </a:lnTo>
                    <a:lnTo>
                      <a:pt x="1419" y="673"/>
                    </a:lnTo>
                    <a:lnTo>
                      <a:pt x="1418" y="674"/>
                    </a:lnTo>
                    <a:lnTo>
                      <a:pt x="1415" y="674"/>
                    </a:lnTo>
                    <a:lnTo>
                      <a:pt x="1414" y="674"/>
                    </a:lnTo>
                    <a:lnTo>
                      <a:pt x="1411" y="673"/>
                    </a:lnTo>
                    <a:lnTo>
                      <a:pt x="1410" y="672"/>
                    </a:lnTo>
                    <a:lnTo>
                      <a:pt x="1409" y="670"/>
                    </a:lnTo>
                    <a:lnTo>
                      <a:pt x="1407" y="669"/>
                    </a:lnTo>
                    <a:lnTo>
                      <a:pt x="1406" y="668"/>
                    </a:lnTo>
                    <a:lnTo>
                      <a:pt x="1406" y="665"/>
                    </a:lnTo>
                    <a:lnTo>
                      <a:pt x="1406" y="664"/>
                    </a:lnTo>
                    <a:lnTo>
                      <a:pt x="1406" y="661"/>
                    </a:lnTo>
                    <a:lnTo>
                      <a:pt x="1406" y="660"/>
                    </a:lnTo>
                    <a:lnTo>
                      <a:pt x="1407" y="657"/>
                    </a:lnTo>
                    <a:lnTo>
                      <a:pt x="1409" y="656"/>
                    </a:lnTo>
                    <a:lnTo>
                      <a:pt x="1410" y="654"/>
                    </a:lnTo>
                    <a:close/>
                    <a:moveTo>
                      <a:pt x="1464" y="621"/>
                    </a:moveTo>
                    <a:lnTo>
                      <a:pt x="1483" y="609"/>
                    </a:lnTo>
                    <a:lnTo>
                      <a:pt x="1484" y="609"/>
                    </a:lnTo>
                    <a:lnTo>
                      <a:pt x="1487" y="608"/>
                    </a:lnTo>
                    <a:lnTo>
                      <a:pt x="1488" y="608"/>
                    </a:lnTo>
                    <a:lnTo>
                      <a:pt x="1491" y="608"/>
                    </a:lnTo>
                    <a:lnTo>
                      <a:pt x="1492" y="609"/>
                    </a:lnTo>
                    <a:lnTo>
                      <a:pt x="1495" y="609"/>
                    </a:lnTo>
                    <a:lnTo>
                      <a:pt x="1496" y="611"/>
                    </a:lnTo>
                    <a:lnTo>
                      <a:pt x="1498" y="613"/>
                    </a:lnTo>
                    <a:lnTo>
                      <a:pt x="1498" y="615"/>
                    </a:lnTo>
                    <a:lnTo>
                      <a:pt x="1499" y="617"/>
                    </a:lnTo>
                    <a:lnTo>
                      <a:pt x="1499" y="619"/>
                    </a:lnTo>
                    <a:lnTo>
                      <a:pt x="1499" y="621"/>
                    </a:lnTo>
                    <a:lnTo>
                      <a:pt x="1498" y="623"/>
                    </a:lnTo>
                    <a:lnTo>
                      <a:pt x="1496" y="625"/>
                    </a:lnTo>
                    <a:lnTo>
                      <a:pt x="1495" y="627"/>
                    </a:lnTo>
                    <a:lnTo>
                      <a:pt x="1494" y="628"/>
                    </a:lnTo>
                    <a:lnTo>
                      <a:pt x="1476" y="638"/>
                    </a:lnTo>
                    <a:lnTo>
                      <a:pt x="1474" y="640"/>
                    </a:lnTo>
                    <a:lnTo>
                      <a:pt x="1472" y="640"/>
                    </a:lnTo>
                    <a:lnTo>
                      <a:pt x="1470" y="640"/>
                    </a:lnTo>
                    <a:lnTo>
                      <a:pt x="1467" y="640"/>
                    </a:lnTo>
                    <a:lnTo>
                      <a:pt x="1466" y="640"/>
                    </a:lnTo>
                    <a:lnTo>
                      <a:pt x="1464" y="638"/>
                    </a:lnTo>
                    <a:lnTo>
                      <a:pt x="1462" y="637"/>
                    </a:lnTo>
                    <a:lnTo>
                      <a:pt x="1462" y="636"/>
                    </a:lnTo>
                    <a:lnTo>
                      <a:pt x="1460" y="633"/>
                    </a:lnTo>
                    <a:lnTo>
                      <a:pt x="1459" y="632"/>
                    </a:lnTo>
                    <a:lnTo>
                      <a:pt x="1459" y="629"/>
                    </a:lnTo>
                    <a:lnTo>
                      <a:pt x="1460" y="628"/>
                    </a:lnTo>
                    <a:lnTo>
                      <a:pt x="1460" y="625"/>
                    </a:lnTo>
                    <a:lnTo>
                      <a:pt x="1462" y="624"/>
                    </a:lnTo>
                    <a:lnTo>
                      <a:pt x="1463" y="623"/>
                    </a:lnTo>
                    <a:lnTo>
                      <a:pt x="1464" y="621"/>
                    </a:lnTo>
                    <a:close/>
                    <a:moveTo>
                      <a:pt x="1519" y="587"/>
                    </a:moveTo>
                    <a:lnTo>
                      <a:pt x="1536" y="576"/>
                    </a:lnTo>
                    <a:lnTo>
                      <a:pt x="1539" y="575"/>
                    </a:lnTo>
                    <a:lnTo>
                      <a:pt x="1540" y="575"/>
                    </a:lnTo>
                    <a:lnTo>
                      <a:pt x="1543" y="575"/>
                    </a:lnTo>
                    <a:lnTo>
                      <a:pt x="1544" y="575"/>
                    </a:lnTo>
                    <a:lnTo>
                      <a:pt x="1547" y="575"/>
                    </a:lnTo>
                    <a:lnTo>
                      <a:pt x="1548" y="576"/>
                    </a:lnTo>
                    <a:lnTo>
                      <a:pt x="1549" y="577"/>
                    </a:lnTo>
                    <a:lnTo>
                      <a:pt x="1551" y="579"/>
                    </a:lnTo>
                    <a:lnTo>
                      <a:pt x="1552" y="581"/>
                    </a:lnTo>
                    <a:lnTo>
                      <a:pt x="1552" y="583"/>
                    </a:lnTo>
                    <a:lnTo>
                      <a:pt x="1553" y="585"/>
                    </a:lnTo>
                    <a:lnTo>
                      <a:pt x="1552" y="587"/>
                    </a:lnTo>
                    <a:lnTo>
                      <a:pt x="1552" y="589"/>
                    </a:lnTo>
                    <a:lnTo>
                      <a:pt x="1551" y="591"/>
                    </a:lnTo>
                    <a:lnTo>
                      <a:pt x="1549" y="592"/>
                    </a:lnTo>
                    <a:lnTo>
                      <a:pt x="1548" y="593"/>
                    </a:lnTo>
                    <a:lnTo>
                      <a:pt x="1529" y="605"/>
                    </a:lnTo>
                    <a:lnTo>
                      <a:pt x="1528" y="605"/>
                    </a:lnTo>
                    <a:lnTo>
                      <a:pt x="1525" y="607"/>
                    </a:lnTo>
                    <a:lnTo>
                      <a:pt x="1524" y="607"/>
                    </a:lnTo>
                    <a:lnTo>
                      <a:pt x="1521" y="607"/>
                    </a:lnTo>
                    <a:lnTo>
                      <a:pt x="1520" y="605"/>
                    </a:lnTo>
                    <a:lnTo>
                      <a:pt x="1517" y="605"/>
                    </a:lnTo>
                    <a:lnTo>
                      <a:pt x="1516" y="604"/>
                    </a:lnTo>
                    <a:lnTo>
                      <a:pt x="1515" y="601"/>
                    </a:lnTo>
                    <a:lnTo>
                      <a:pt x="1515" y="600"/>
                    </a:lnTo>
                    <a:lnTo>
                      <a:pt x="1514" y="597"/>
                    </a:lnTo>
                    <a:lnTo>
                      <a:pt x="1514" y="596"/>
                    </a:lnTo>
                    <a:lnTo>
                      <a:pt x="1514" y="593"/>
                    </a:lnTo>
                    <a:lnTo>
                      <a:pt x="1515" y="592"/>
                    </a:lnTo>
                    <a:lnTo>
                      <a:pt x="1515" y="589"/>
                    </a:lnTo>
                    <a:lnTo>
                      <a:pt x="1516" y="588"/>
                    </a:lnTo>
                    <a:lnTo>
                      <a:pt x="1519" y="587"/>
                    </a:lnTo>
                    <a:close/>
                    <a:moveTo>
                      <a:pt x="1573" y="554"/>
                    </a:moveTo>
                    <a:lnTo>
                      <a:pt x="1591" y="542"/>
                    </a:lnTo>
                    <a:lnTo>
                      <a:pt x="1592" y="542"/>
                    </a:lnTo>
                    <a:lnTo>
                      <a:pt x="1594" y="540"/>
                    </a:lnTo>
                    <a:lnTo>
                      <a:pt x="1597" y="540"/>
                    </a:lnTo>
                    <a:lnTo>
                      <a:pt x="1598" y="540"/>
                    </a:lnTo>
                    <a:lnTo>
                      <a:pt x="1601" y="542"/>
                    </a:lnTo>
                    <a:lnTo>
                      <a:pt x="1602" y="542"/>
                    </a:lnTo>
                    <a:lnTo>
                      <a:pt x="1604" y="543"/>
                    </a:lnTo>
                    <a:lnTo>
                      <a:pt x="1605" y="546"/>
                    </a:lnTo>
                    <a:lnTo>
                      <a:pt x="1606" y="547"/>
                    </a:lnTo>
                    <a:lnTo>
                      <a:pt x="1606" y="550"/>
                    </a:lnTo>
                    <a:lnTo>
                      <a:pt x="1606" y="551"/>
                    </a:lnTo>
                    <a:lnTo>
                      <a:pt x="1606" y="554"/>
                    </a:lnTo>
                    <a:lnTo>
                      <a:pt x="1606" y="555"/>
                    </a:lnTo>
                    <a:lnTo>
                      <a:pt x="1605" y="557"/>
                    </a:lnTo>
                    <a:lnTo>
                      <a:pt x="1604" y="559"/>
                    </a:lnTo>
                    <a:lnTo>
                      <a:pt x="1602" y="560"/>
                    </a:lnTo>
                    <a:lnTo>
                      <a:pt x="1584" y="571"/>
                    </a:lnTo>
                    <a:lnTo>
                      <a:pt x="1583" y="572"/>
                    </a:lnTo>
                    <a:lnTo>
                      <a:pt x="1580" y="572"/>
                    </a:lnTo>
                    <a:lnTo>
                      <a:pt x="1577" y="573"/>
                    </a:lnTo>
                    <a:lnTo>
                      <a:pt x="1576" y="572"/>
                    </a:lnTo>
                    <a:lnTo>
                      <a:pt x="1575" y="572"/>
                    </a:lnTo>
                    <a:lnTo>
                      <a:pt x="1572" y="571"/>
                    </a:lnTo>
                    <a:lnTo>
                      <a:pt x="1571" y="569"/>
                    </a:lnTo>
                    <a:lnTo>
                      <a:pt x="1569" y="568"/>
                    </a:lnTo>
                    <a:lnTo>
                      <a:pt x="1568" y="565"/>
                    </a:lnTo>
                    <a:lnTo>
                      <a:pt x="1568" y="564"/>
                    </a:lnTo>
                    <a:lnTo>
                      <a:pt x="1568" y="561"/>
                    </a:lnTo>
                    <a:lnTo>
                      <a:pt x="1568" y="560"/>
                    </a:lnTo>
                    <a:lnTo>
                      <a:pt x="1568" y="557"/>
                    </a:lnTo>
                    <a:lnTo>
                      <a:pt x="1569" y="556"/>
                    </a:lnTo>
                    <a:lnTo>
                      <a:pt x="1571" y="555"/>
                    </a:lnTo>
                    <a:lnTo>
                      <a:pt x="1573" y="554"/>
                    </a:lnTo>
                    <a:close/>
                    <a:moveTo>
                      <a:pt x="1626" y="519"/>
                    </a:moveTo>
                    <a:lnTo>
                      <a:pt x="1645" y="508"/>
                    </a:lnTo>
                    <a:lnTo>
                      <a:pt x="1646" y="507"/>
                    </a:lnTo>
                    <a:lnTo>
                      <a:pt x="1649" y="507"/>
                    </a:lnTo>
                    <a:lnTo>
                      <a:pt x="1650" y="507"/>
                    </a:lnTo>
                    <a:lnTo>
                      <a:pt x="1653" y="507"/>
                    </a:lnTo>
                    <a:lnTo>
                      <a:pt x="1654" y="507"/>
                    </a:lnTo>
                    <a:lnTo>
                      <a:pt x="1657" y="508"/>
                    </a:lnTo>
                    <a:lnTo>
                      <a:pt x="1658" y="510"/>
                    </a:lnTo>
                    <a:lnTo>
                      <a:pt x="1660" y="512"/>
                    </a:lnTo>
                    <a:lnTo>
                      <a:pt x="1660" y="514"/>
                    </a:lnTo>
                    <a:lnTo>
                      <a:pt x="1661" y="515"/>
                    </a:lnTo>
                    <a:lnTo>
                      <a:pt x="1661" y="518"/>
                    </a:lnTo>
                    <a:lnTo>
                      <a:pt x="1661" y="519"/>
                    </a:lnTo>
                    <a:lnTo>
                      <a:pt x="1660" y="522"/>
                    </a:lnTo>
                    <a:lnTo>
                      <a:pt x="1660" y="523"/>
                    </a:lnTo>
                    <a:lnTo>
                      <a:pt x="1658" y="524"/>
                    </a:lnTo>
                    <a:lnTo>
                      <a:pt x="1656" y="527"/>
                    </a:lnTo>
                    <a:lnTo>
                      <a:pt x="1638" y="538"/>
                    </a:lnTo>
                    <a:lnTo>
                      <a:pt x="1636" y="539"/>
                    </a:lnTo>
                    <a:lnTo>
                      <a:pt x="1634" y="539"/>
                    </a:lnTo>
                    <a:lnTo>
                      <a:pt x="1632" y="539"/>
                    </a:lnTo>
                    <a:lnTo>
                      <a:pt x="1630" y="539"/>
                    </a:lnTo>
                    <a:lnTo>
                      <a:pt x="1628" y="538"/>
                    </a:lnTo>
                    <a:lnTo>
                      <a:pt x="1626" y="538"/>
                    </a:lnTo>
                    <a:lnTo>
                      <a:pt x="1625" y="536"/>
                    </a:lnTo>
                    <a:lnTo>
                      <a:pt x="1624" y="534"/>
                    </a:lnTo>
                    <a:lnTo>
                      <a:pt x="1622" y="532"/>
                    </a:lnTo>
                    <a:lnTo>
                      <a:pt x="1622" y="530"/>
                    </a:lnTo>
                    <a:lnTo>
                      <a:pt x="1621" y="528"/>
                    </a:lnTo>
                    <a:lnTo>
                      <a:pt x="1622" y="526"/>
                    </a:lnTo>
                    <a:lnTo>
                      <a:pt x="1622" y="524"/>
                    </a:lnTo>
                    <a:lnTo>
                      <a:pt x="1624" y="523"/>
                    </a:lnTo>
                    <a:lnTo>
                      <a:pt x="1625" y="520"/>
                    </a:lnTo>
                    <a:lnTo>
                      <a:pt x="1626" y="519"/>
                    </a:lnTo>
                    <a:close/>
                    <a:moveTo>
                      <a:pt x="1681" y="486"/>
                    </a:moveTo>
                    <a:lnTo>
                      <a:pt x="1699" y="475"/>
                    </a:lnTo>
                    <a:lnTo>
                      <a:pt x="1701" y="474"/>
                    </a:lnTo>
                    <a:lnTo>
                      <a:pt x="1703" y="473"/>
                    </a:lnTo>
                    <a:lnTo>
                      <a:pt x="1705" y="473"/>
                    </a:lnTo>
                    <a:lnTo>
                      <a:pt x="1707" y="473"/>
                    </a:lnTo>
                    <a:lnTo>
                      <a:pt x="1709" y="474"/>
                    </a:lnTo>
                    <a:lnTo>
                      <a:pt x="1710" y="475"/>
                    </a:lnTo>
                    <a:lnTo>
                      <a:pt x="1713" y="476"/>
                    </a:lnTo>
                    <a:lnTo>
                      <a:pt x="1714" y="478"/>
                    </a:lnTo>
                    <a:lnTo>
                      <a:pt x="1714" y="479"/>
                    </a:lnTo>
                    <a:lnTo>
                      <a:pt x="1715" y="482"/>
                    </a:lnTo>
                    <a:lnTo>
                      <a:pt x="1715" y="484"/>
                    </a:lnTo>
                    <a:lnTo>
                      <a:pt x="1715" y="486"/>
                    </a:lnTo>
                    <a:lnTo>
                      <a:pt x="1714" y="488"/>
                    </a:lnTo>
                    <a:lnTo>
                      <a:pt x="1713" y="490"/>
                    </a:lnTo>
                    <a:lnTo>
                      <a:pt x="1711" y="491"/>
                    </a:lnTo>
                    <a:lnTo>
                      <a:pt x="1710" y="492"/>
                    </a:lnTo>
                    <a:lnTo>
                      <a:pt x="1691" y="504"/>
                    </a:lnTo>
                    <a:lnTo>
                      <a:pt x="1690" y="504"/>
                    </a:lnTo>
                    <a:lnTo>
                      <a:pt x="1687" y="506"/>
                    </a:lnTo>
                    <a:lnTo>
                      <a:pt x="1686" y="506"/>
                    </a:lnTo>
                    <a:lnTo>
                      <a:pt x="1683" y="506"/>
                    </a:lnTo>
                    <a:lnTo>
                      <a:pt x="1682" y="504"/>
                    </a:lnTo>
                    <a:lnTo>
                      <a:pt x="1681" y="503"/>
                    </a:lnTo>
                    <a:lnTo>
                      <a:pt x="1678" y="502"/>
                    </a:lnTo>
                    <a:lnTo>
                      <a:pt x="1677" y="500"/>
                    </a:lnTo>
                    <a:lnTo>
                      <a:pt x="1677" y="499"/>
                    </a:lnTo>
                    <a:lnTo>
                      <a:pt x="1675" y="496"/>
                    </a:lnTo>
                    <a:lnTo>
                      <a:pt x="1675" y="494"/>
                    </a:lnTo>
                    <a:lnTo>
                      <a:pt x="1675" y="492"/>
                    </a:lnTo>
                    <a:lnTo>
                      <a:pt x="1677" y="491"/>
                    </a:lnTo>
                    <a:lnTo>
                      <a:pt x="1678" y="488"/>
                    </a:lnTo>
                    <a:lnTo>
                      <a:pt x="1679" y="487"/>
                    </a:lnTo>
                    <a:lnTo>
                      <a:pt x="1681" y="486"/>
                    </a:lnTo>
                    <a:close/>
                    <a:moveTo>
                      <a:pt x="1735" y="453"/>
                    </a:moveTo>
                    <a:lnTo>
                      <a:pt x="1752" y="441"/>
                    </a:lnTo>
                    <a:lnTo>
                      <a:pt x="1755" y="439"/>
                    </a:lnTo>
                    <a:lnTo>
                      <a:pt x="1756" y="439"/>
                    </a:lnTo>
                    <a:lnTo>
                      <a:pt x="1759" y="439"/>
                    </a:lnTo>
                    <a:lnTo>
                      <a:pt x="1760" y="439"/>
                    </a:lnTo>
                    <a:lnTo>
                      <a:pt x="1763" y="439"/>
                    </a:lnTo>
                    <a:lnTo>
                      <a:pt x="1764" y="441"/>
                    </a:lnTo>
                    <a:lnTo>
                      <a:pt x="1766" y="442"/>
                    </a:lnTo>
                    <a:lnTo>
                      <a:pt x="1767" y="445"/>
                    </a:lnTo>
                    <a:lnTo>
                      <a:pt x="1768" y="446"/>
                    </a:lnTo>
                    <a:lnTo>
                      <a:pt x="1768" y="449"/>
                    </a:lnTo>
                    <a:lnTo>
                      <a:pt x="1768" y="450"/>
                    </a:lnTo>
                    <a:lnTo>
                      <a:pt x="1768" y="453"/>
                    </a:lnTo>
                    <a:lnTo>
                      <a:pt x="1768" y="454"/>
                    </a:lnTo>
                    <a:lnTo>
                      <a:pt x="1767" y="455"/>
                    </a:lnTo>
                    <a:lnTo>
                      <a:pt x="1766" y="458"/>
                    </a:lnTo>
                    <a:lnTo>
                      <a:pt x="1764" y="459"/>
                    </a:lnTo>
                    <a:lnTo>
                      <a:pt x="1746" y="470"/>
                    </a:lnTo>
                    <a:lnTo>
                      <a:pt x="1745" y="471"/>
                    </a:lnTo>
                    <a:lnTo>
                      <a:pt x="1742" y="471"/>
                    </a:lnTo>
                    <a:lnTo>
                      <a:pt x="1741" y="471"/>
                    </a:lnTo>
                    <a:lnTo>
                      <a:pt x="1738" y="471"/>
                    </a:lnTo>
                    <a:lnTo>
                      <a:pt x="1737" y="471"/>
                    </a:lnTo>
                    <a:lnTo>
                      <a:pt x="1734" y="470"/>
                    </a:lnTo>
                    <a:lnTo>
                      <a:pt x="1733" y="469"/>
                    </a:lnTo>
                    <a:lnTo>
                      <a:pt x="1731" y="467"/>
                    </a:lnTo>
                    <a:lnTo>
                      <a:pt x="1730" y="465"/>
                    </a:lnTo>
                    <a:lnTo>
                      <a:pt x="1730" y="463"/>
                    </a:lnTo>
                    <a:lnTo>
                      <a:pt x="1730" y="461"/>
                    </a:lnTo>
                    <a:lnTo>
                      <a:pt x="1730" y="458"/>
                    </a:lnTo>
                    <a:lnTo>
                      <a:pt x="1730" y="457"/>
                    </a:lnTo>
                    <a:lnTo>
                      <a:pt x="1731" y="455"/>
                    </a:lnTo>
                    <a:lnTo>
                      <a:pt x="1733" y="453"/>
                    </a:lnTo>
                    <a:lnTo>
                      <a:pt x="1735" y="453"/>
                    </a:lnTo>
                    <a:close/>
                    <a:moveTo>
                      <a:pt x="1788" y="418"/>
                    </a:moveTo>
                    <a:lnTo>
                      <a:pt x="1807" y="407"/>
                    </a:lnTo>
                    <a:lnTo>
                      <a:pt x="1808" y="406"/>
                    </a:lnTo>
                    <a:lnTo>
                      <a:pt x="1811" y="405"/>
                    </a:lnTo>
                    <a:lnTo>
                      <a:pt x="1812" y="405"/>
                    </a:lnTo>
                    <a:lnTo>
                      <a:pt x="1815" y="406"/>
                    </a:lnTo>
                    <a:lnTo>
                      <a:pt x="1816" y="406"/>
                    </a:lnTo>
                    <a:lnTo>
                      <a:pt x="1819" y="407"/>
                    </a:lnTo>
                    <a:lnTo>
                      <a:pt x="1820" y="409"/>
                    </a:lnTo>
                    <a:lnTo>
                      <a:pt x="1822" y="410"/>
                    </a:lnTo>
                    <a:lnTo>
                      <a:pt x="1823" y="411"/>
                    </a:lnTo>
                    <a:lnTo>
                      <a:pt x="1823" y="414"/>
                    </a:lnTo>
                    <a:lnTo>
                      <a:pt x="1823" y="417"/>
                    </a:lnTo>
                    <a:lnTo>
                      <a:pt x="1823" y="418"/>
                    </a:lnTo>
                    <a:lnTo>
                      <a:pt x="1822" y="421"/>
                    </a:lnTo>
                    <a:lnTo>
                      <a:pt x="1822" y="422"/>
                    </a:lnTo>
                    <a:lnTo>
                      <a:pt x="1820" y="423"/>
                    </a:lnTo>
                    <a:lnTo>
                      <a:pt x="1818" y="425"/>
                    </a:lnTo>
                    <a:lnTo>
                      <a:pt x="1800" y="437"/>
                    </a:lnTo>
                    <a:lnTo>
                      <a:pt x="1798" y="437"/>
                    </a:lnTo>
                    <a:lnTo>
                      <a:pt x="1796" y="438"/>
                    </a:lnTo>
                    <a:lnTo>
                      <a:pt x="1794" y="438"/>
                    </a:lnTo>
                    <a:lnTo>
                      <a:pt x="1792" y="438"/>
                    </a:lnTo>
                    <a:lnTo>
                      <a:pt x="1790" y="437"/>
                    </a:lnTo>
                    <a:lnTo>
                      <a:pt x="1788" y="435"/>
                    </a:lnTo>
                    <a:lnTo>
                      <a:pt x="1787" y="434"/>
                    </a:lnTo>
                    <a:lnTo>
                      <a:pt x="1786" y="433"/>
                    </a:lnTo>
                    <a:lnTo>
                      <a:pt x="1784" y="431"/>
                    </a:lnTo>
                    <a:lnTo>
                      <a:pt x="1784" y="429"/>
                    </a:lnTo>
                    <a:lnTo>
                      <a:pt x="1784" y="426"/>
                    </a:lnTo>
                    <a:lnTo>
                      <a:pt x="1784" y="425"/>
                    </a:lnTo>
                    <a:lnTo>
                      <a:pt x="1784" y="423"/>
                    </a:lnTo>
                    <a:lnTo>
                      <a:pt x="1786" y="421"/>
                    </a:lnTo>
                    <a:lnTo>
                      <a:pt x="1787" y="419"/>
                    </a:lnTo>
                    <a:lnTo>
                      <a:pt x="1788" y="418"/>
                    </a:lnTo>
                    <a:close/>
                    <a:moveTo>
                      <a:pt x="1843" y="385"/>
                    </a:moveTo>
                    <a:lnTo>
                      <a:pt x="1861" y="373"/>
                    </a:lnTo>
                    <a:lnTo>
                      <a:pt x="1863" y="372"/>
                    </a:lnTo>
                    <a:lnTo>
                      <a:pt x="1865" y="372"/>
                    </a:lnTo>
                    <a:lnTo>
                      <a:pt x="1867" y="372"/>
                    </a:lnTo>
                    <a:lnTo>
                      <a:pt x="1869" y="372"/>
                    </a:lnTo>
                    <a:lnTo>
                      <a:pt x="1871" y="373"/>
                    </a:lnTo>
                    <a:lnTo>
                      <a:pt x="1872" y="373"/>
                    </a:lnTo>
                    <a:lnTo>
                      <a:pt x="1875" y="374"/>
                    </a:lnTo>
                    <a:lnTo>
                      <a:pt x="1876" y="377"/>
                    </a:lnTo>
                    <a:lnTo>
                      <a:pt x="1876" y="378"/>
                    </a:lnTo>
                    <a:lnTo>
                      <a:pt x="1877" y="381"/>
                    </a:lnTo>
                    <a:lnTo>
                      <a:pt x="1877" y="382"/>
                    </a:lnTo>
                    <a:lnTo>
                      <a:pt x="1877" y="385"/>
                    </a:lnTo>
                    <a:lnTo>
                      <a:pt x="1876" y="386"/>
                    </a:lnTo>
                    <a:lnTo>
                      <a:pt x="1875" y="389"/>
                    </a:lnTo>
                    <a:lnTo>
                      <a:pt x="1873" y="390"/>
                    </a:lnTo>
                    <a:lnTo>
                      <a:pt x="1872" y="392"/>
                    </a:lnTo>
                    <a:lnTo>
                      <a:pt x="1855" y="402"/>
                    </a:lnTo>
                    <a:lnTo>
                      <a:pt x="1852" y="403"/>
                    </a:lnTo>
                    <a:lnTo>
                      <a:pt x="1851" y="403"/>
                    </a:lnTo>
                    <a:lnTo>
                      <a:pt x="1848" y="403"/>
                    </a:lnTo>
                    <a:lnTo>
                      <a:pt x="1845" y="403"/>
                    </a:lnTo>
                    <a:lnTo>
                      <a:pt x="1844" y="403"/>
                    </a:lnTo>
                    <a:lnTo>
                      <a:pt x="1843" y="402"/>
                    </a:lnTo>
                    <a:lnTo>
                      <a:pt x="1840" y="401"/>
                    </a:lnTo>
                    <a:lnTo>
                      <a:pt x="1840" y="399"/>
                    </a:lnTo>
                    <a:lnTo>
                      <a:pt x="1839" y="397"/>
                    </a:lnTo>
                    <a:lnTo>
                      <a:pt x="1837" y="395"/>
                    </a:lnTo>
                    <a:lnTo>
                      <a:pt x="1837" y="393"/>
                    </a:lnTo>
                    <a:lnTo>
                      <a:pt x="1837" y="392"/>
                    </a:lnTo>
                    <a:lnTo>
                      <a:pt x="1839" y="389"/>
                    </a:lnTo>
                    <a:lnTo>
                      <a:pt x="1840" y="388"/>
                    </a:lnTo>
                    <a:lnTo>
                      <a:pt x="1841" y="386"/>
                    </a:lnTo>
                    <a:lnTo>
                      <a:pt x="1843" y="385"/>
                    </a:lnTo>
                    <a:close/>
                    <a:moveTo>
                      <a:pt x="1897" y="350"/>
                    </a:moveTo>
                    <a:lnTo>
                      <a:pt x="1914" y="340"/>
                    </a:lnTo>
                    <a:lnTo>
                      <a:pt x="1917" y="338"/>
                    </a:lnTo>
                    <a:lnTo>
                      <a:pt x="1918" y="338"/>
                    </a:lnTo>
                    <a:lnTo>
                      <a:pt x="1921" y="337"/>
                    </a:lnTo>
                    <a:lnTo>
                      <a:pt x="1922" y="338"/>
                    </a:lnTo>
                    <a:lnTo>
                      <a:pt x="1925" y="338"/>
                    </a:lnTo>
                    <a:lnTo>
                      <a:pt x="1926" y="340"/>
                    </a:lnTo>
                    <a:lnTo>
                      <a:pt x="1928" y="341"/>
                    </a:lnTo>
                    <a:lnTo>
                      <a:pt x="1929" y="342"/>
                    </a:lnTo>
                    <a:lnTo>
                      <a:pt x="1930" y="345"/>
                    </a:lnTo>
                    <a:lnTo>
                      <a:pt x="1930" y="346"/>
                    </a:lnTo>
                    <a:lnTo>
                      <a:pt x="1932" y="349"/>
                    </a:lnTo>
                    <a:lnTo>
                      <a:pt x="1930" y="350"/>
                    </a:lnTo>
                    <a:lnTo>
                      <a:pt x="1930" y="353"/>
                    </a:lnTo>
                    <a:lnTo>
                      <a:pt x="1929" y="354"/>
                    </a:lnTo>
                    <a:lnTo>
                      <a:pt x="1928" y="356"/>
                    </a:lnTo>
                    <a:lnTo>
                      <a:pt x="1926" y="357"/>
                    </a:lnTo>
                    <a:lnTo>
                      <a:pt x="1908" y="369"/>
                    </a:lnTo>
                    <a:lnTo>
                      <a:pt x="1906" y="369"/>
                    </a:lnTo>
                    <a:lnTo>
                      <a:pt x="1904" y="370"/>
                    </a:lnTo>
                    <a:lnTo>
                      <a:pt x="1903" y="370"/>
                    </a:lnTo>
                    <a:lnTo>
                      <a:pt x="1900" y="370"/>
                    </a:lnTo>
                    <a:lnTo>
                      <a:pt x="1899" y="369"/>
                    </a:lnTo>
                    <a:lnTo>
                      <a:pt x="1896" y="369"/>
                    </a:lnTo>
                    <a:lnTo>
                      <a:pt x="1895" y="368"/>
                    </a:lnTo>
                    <a:lnTo>
                      <a:pt x="1893" y="365"/>
                    </a:lnTo>
                    <a:lnTo>
                      <a:pt x="1893" y="364"/>
                    </a:lnTo>
                    <a:lnTo>
                      <a:pt x="1892" y="361"/>
                    </a:lnTo>
                    <a:lnTo>
                      <a:pt x="1892" y="360"/>
                    </a:lnTo>
                    <a:lnTo>
                      <a:pt x="1892" y="357"/>
                    </a:lnTo>
                    <a:lnTo>
                      <a:pt x="1893" y="356"/>
                    </a:lnTo>
                    <a:lnTo>
                      <a:pt x="1893" y="353"/>
                    </a:lnTo>
                    <a:lnTo>
                      <a:pt x="1895" y="352"/>
                    </a:lnTo>
                    <a:lnTo>
                      <a:pt x="1897" y="350"/>
                    </a:lnTo>
                    <a:close/>
                    <a:moveTo>
                      <a:pt x="1952" y="317"/>
                    </a:moveTo>
                    <a:lnTo>
                      <a:pt x="1969" y="305"/>
                    </a:lnTo>
                    <a:lnTo>
                      <a:pt x="1970" y="305"/>
                    </a:lnTo>
                    <a:lnTo>
                      <a:pt x="1973" y="304"/>
                    </a:lnTo>
                    <a:lnTo>
                      <a:pt x="1976" y="304"/>
                    </a:lnTo>
                    <a:lnTo>
                      <a:pt x="1977" y="304"/>
                    </a:lnTo>
                    <a:lnTo>
                      <a:pt x="1980" y="305"/>
                    </a:lnTo>
                    <a:lnTo>
                      <a:pt x="1981" y="305"/>
                    </a:lnTo>
                    <a:lnTo>
                      <a:pt x="1982" y="307"/>
                    </a:lnTo>
                    <a:lnTo>
                      <a:pt x="1983" y="309"/>
                    </a:lnTo>
                    <a:lnTo>
                      <a:pt x="1985" y="311"/>
                    </a:lnTo>
                    <a:lnTo>
                      <a:pt x="1985" y="313"/>
                    </a:lnTo>
                    <a:lnTo>
                      <a:pt x="1985" y="314"/>
                    </a:lnTo>
                    <a:lnTo>
                      <a:pt x="1985" y="317"/>
                    </a:lnTo>
                    <a:lnTo>
                      <a:pt x="1985" y="318"/>
                    </a:lnTo>
                    <a:lnTo>
                      <a:pt x="1983" y="321"/>
                    </a:lnTo>
                    <a:lnTo>
                      <a:pt x="1982" y="322"/>
                    </a:lnTo>
                    <a:lnTo>
                      <a:pt x="1981" y="324"/>
                    </a:lnTo>
                    <a:lnTo>
                      <a:pt x="1962" y="334"/>
                    </a:lnTo>
                    <a:lnTo>
                      <a:pt x="1961" y="336"/>
                    </a:lnTo>
                    <a:lnTo>
                      <a:pt x="1958" y="336"/>
                    </a:lnTo>
                    <a:lnTo>
                      <a:pt x="1956" y="336"/>
                    </a:lnTo>
                    <a:lnTo>
                      <a:pt x="1954" y="336"/>
                    </a:lnTo>
                    <a:lnTo>
                      <a:pt x="1952" y="336"/>
                    </a:lnTo>
                    <a:lnTo>
                      <a:pt x="1950" y="334"/>
                    </a:lnTo>
                    <a:lnTo>
                      <a:pt x="1949" y="333"/>
                    </a:lnTo>
                    <a:lnTo>
                      <a:pt x="1948" y="332"/>
                    </a:lnTo>
                    <a:lnTo>
                      <a:pt x="1946" y="329"/>
                    </a:lnTo>
                    <a:lnTo>
                      <a:pt x="1946" y="328"/>
                    </a:lnTo>
                    <a:lnTo>
                      <a:pt x="1946" y="325"/>
                    </a:lnTo>
                    <a:lnTo>
                      <a:pt x="1946" y="324"/>
                    </a:lnTo>
                    <a:lnTo>
                      <a:pt x="1946" y="321"/>
                    </a:lnTo>
                    <a:lnTo>
                      <a:pt x="1948" y="320"/>
                    </a:lnTo>
                    <a:lnTo>
                      <a:pt x="1949" y="318"/>
                    </a:lnTo>
                    <a:lnTo>
                      <a:pt x="1952" y="317"/>
                    </a:lnTo>
                    <a:close/>
                    <a:moveTo>
                      <a:pt x="2005" y="283"/>
                    </a:moveTo>
                    <a:lnTo>
                      <a:pt x="2023" y="272"/>
                    </a:lnTo>
                    <a:lnTo>
                      <a:pt x="2025" y="271"/>
                    </a:lnTo>
                    <a:lnTo>
                      <a:pt x="2027" y="271"/>
                    </a:lnTo>
                    <a:lnTo>
                      <a:pt x="2029" y="271"/>
                    </a:lnTo>
                    <a:lnTo>
                      <a:pt x="2031" y="271"/>
                    </a:lnTo>
                    <a:lnTo>
                      <a:pt x="2033" y="271"/>
                    </a:lnTo>
                    <a:lnTo>
                      <a:pt x="2035" y="272"/>
                    </a:lnTo>
                    <a:lnTo>
                      <a:pt x="2037" y="273"/>
                    </a:lnTo>
                    <a:lnTo>
                      <a:pt x="2038" y="275"/>
                    </a:lnTo>
                    <a:lnTo>
                      <a:pt x="2038" y="277"/>
                    </a:lnTo>
                    <a:lnTo>
                      <a:pt x="2039" y="279"/>
                    </a:lnTo>
                    <a:lnTo>
                      <a:pt x="2039" y="281"/>
                    </a:lnTo>
                    <a:lnTo>
                      <a:pt x="2039" y="283"/>
                    </a:lnTo>
                    <a:lnTo>
                      <a:pt x="2038" y="285"/>
                    </a:lnTo>
                    <a:lnTo>
                      <a:pt x="2038" y="287"/>
                    </a:lnTo>
                    <a:lnTo>
                      <a:pt x="2037" y="288"/>
                    </a:lnTo>
                    <a:lnTo>
                      <a:pt x="2034" y="289"/>
                    </a:lnTo>
                    <a:lnTo>
                      <a:pt x="2017" y="301"/>
                    </a:lnTo>
                    <a:lnTo>
                      <a:pt x="2014" y="303"/>
                    </a:lnTo>
                    <a:lnTo>
                      <a:pt x="2013" y="303"/>
                    </a:lnTo>
                    <a:lnTo>
                      <a:pt x="2010" y="303"/>
                    </a:lnTo>
                    <a:lnTo>
                      <a:pt x="2009" y="303"/>
                    </a:lnTo>
                    <a:lnTo>
                      <a:pt x="2006" y="301"/>
                    </a:lnTo>
                    <a:lnTo>
                      <a:pt x="2005" y="301"/>
                    </a:lnTo>
                    <a:lnTo>
                      <a:pt x="2003" y="300"/>
                    </a:lnTo>
                    <a:lnTo>
                      <a:pt x="2002" y="297"/>
                    </a:lnTo>
                    <a:lnTo>
                      <a:pt x="2001" y="296"/>
                    </a:lnTo>
                    <a:lnTo>
                      <a:pt x="1999" y="293"/>
                    </a:lnTo>
                    <a:lnTo>
                      <a:pt x="1999" y="292"/>
                    </a:lnTo>
                    <a:lnTo>
                      <a:pt x="2001" y="289"/>
                    </a:lnTo>
                    <a:lnTo>
                      <a:pt x="2001" y="288"/>
                    </a:lnTo>
                    <a:lnTo>
                      <a:pt x="2002" y="285"/>
                    </a:lnTo>
                    <a:lnTo>
                      <a:pt x="2003" y="284"/>
                    </a:lnTo>
                    <a:lnTo>
                      <a:pt x="2005" y="283"/>
                    </a:lnTo>
                    <a:close/>
                    <a:moveTo>
                      <a:pt x="2059" y="249"/>
                    </a:moveTo>
                    <a:lnTo>
                      <a:pt x="2078" y="237"/>
                    </a:lnTo>
                    <a:lnTo>
                      <a:pt x="2079" y="237"/>
                    </a:lnTo>
                    <a:lnTo>
                      <a:pt x="2080" y="236"/>
                    </a:lnTo>
                    <a:lnTo>
                      <a:pt x="2083" y="236"/>
                    </a:lnTo>
                    <a:lnTo>
                      <a:pt x="2084" y="236"/>
                    </a:lnTo>
                    <a:lnTo>
                      <a:pt x="2087" y="237"/>
                    </a:lnTo>
                    <a:lnTo>
                      <a:pt x="2088" y="239"/>
                    </a:lnTo>
                    <a:lnTo>
                      <a:pt x="2090" y="240"/>
                    </a:lnTo>
                    <a:lnTo>
                      <a:pt x="2092" y="241"/>
                    </a:lnTo>
                    <a:lnTo>
                      <a:pt x="2092" y="243"/>
                    </a:lnTo>
                    <a:lnTo>
                      <a:pt x="2094" y="245"/>
                    </a:lnTo>
                    <a:lnTo>
                      <a:pt x="2094" y="247"/>
                    </a:lnTo>
                    <a:lnTo>
                      <a:pt x="2092" y="249"/>
                    </a:lnTo>
                    <a:lnTo>
                      <a:pt x="2092" y="251"/>
                    </a:lnTo>
                    <a:lnTo>
                      <a:pt x="2091" y="253"/>
                    </a:lnTo>
                    <a:lnTo>
                      <a:pt x="2090" y="255"/>
                    </a:lnTo>
                    <a:lnTo>
                      <a:pt x="2088" y="256"/>
                    </a:lnTo>
                    <a:lnTo>
                      <a:pt x="2070" y="268"/>
                    </a:lnTo>
                    <a:lnTo>
                      <a:pt x="2068" y="268"/>
                    </a:lnTo>
                    <a:lnTo>
                      <a:pt x="2066" y="269"/>
                    </a:lnTo>
                    <a:lnTo>
                      <a:pt x="2064" y="269"/>
                    </a:lnTo>
                    <a:lnTo>
                      <a:pt x="2062" y="268"/>
                    </a:lnTo>
                    <a:lnTo>
                      <a:pt x="2060" y="268"/>
                    </a:lnTo>
                    <a:lnTo>
                      <a:pt x="2058" y="267"/>
                    </a:lnTo>
                    <a:lnTo>
                      <a:pt x="2057" y="265"/>
                    </a:lnTo>
                    <a:lnTo>
                      <a:pt x="2055" y="264"/>
                    </a:lnTo>
                    <a:lnTo>
                      <a:pt x="2055" y="261"/>
                    </a:lnTo>
                    <a:lnTo>
                      <a:pt x="2054" y="260"/>
                    </a:lnTo>
                    <a:lnTo>
                      <a:pt x="2054" y="257"/>
                    </a:lnTo>
                    <a:lnTo>
                      <a:pt x="2054" y="256"/>
                    </a:lnTo>
                    <a:lnTo>
                      <a:pt x="2055" y="253"/>
                    </a:lnTo>
                    <a:lnTo>
                      <a:pt x="2055" y="252"/>
                    </a:lnTo>
                    <a:lnTo>
                      <a:pt x="2057" y="251"/>
                    </a:lnTo>
                    <a:lnTo>
                      <a:pt x="2059" y="249"/>
                    </a:lnTo>
                    <a:close/>
                    <a:moveTo>
                      <a:pt x="2114" y="215"/>
                    </a:moveTo>
                    <a:lnTo>
                      <a:pt x="2131" y="204"/>
                    </a:lnTo>
                    <a:lnTo>
                      <a:pt x="2132" y="203"/>
                    </a:lnTo>
                    <a:lnTo>
                      <a:pt x="2135" y="203"/>
                    </a:lnTo>
                    <a:lnTo>
                      <a:pt x="2137" y="203"/>
                    </a:lnTo>
                    <a:lnTo>
                      <a:pt x="2139" y="203"/>
                    </a:lnTo>
                    <a:lnTo>
                      <a:pt x="2141" y="203"/>
                    </a:lnTo>
                    <a:lnTo>
                      <a:pt x="2143" y="204"/>
                    </a:lnTo>
                    <a:lnTo>
                      <a:pt x="2144" y="206"/>
                    </a:lnTo>
                    <a:lnTo>
                      <a:pt x="2145" y="208"/>
                    </a:lnTo>
                    <a:lnTo>
                      <a:pt x="2147" y="210"/>
                    </a:lnTo>
                    <a:lnTo>
                      <a:pt x="2147" y="211"/>
                    </a:lnTo>
                    <a:lnTo>
                      <a:pt x="2147" y="214"/>
                    </a:lnTo>
                    <a:lnTo>
                      <a:pt x="2147" y="215"/>
                    </a:lnTo>
                    <a:lnTo>
                      <a:pt x="2147" y="218"/>
                    </a:lnTo>
                    <a:lnTo>
                      <a:pt x="2145" y="219"/>
                    </a:lnTo>
                    <a:lnTo>
                      <a:pt x="2144" y="220"/>
                    </a:lnTo>
                    <a:lnTo>
                      <a:pt x="2143" y="223"/>
                    </a:lnTo>
                    <a:lnTo>
                      <a:pt x="2124" y="234"/>
                    </a:lnTo>
                    <a:lnTo>
                      <a:pt x="2123" y="235"/>
                    </a:lnTo>
                    <a:lnTo>
                      <a:pt x="2120" y="235"/>
                    </a:lnTo>
                    <a:lnTo>
                      <a:pt x="2118" y="235"/>
                    </a:lnTo>
                    <a:lnTo>
                      <a:pt x="2116" y="235"/>
                    </a:lnTo>
                    <a:lnTo>
                      <a:pt x="2115" y="235"/>
                    </a:lnTo>
                    <a:lnTo>
                      <a:pt x="2112" y="234"/>
                    </a:lnTo>
                    <a:lnTo>
                      <a:pt x="2111" y="232"/>
                    </a:lnTo>
                    <a:lnTo>
                      <a:pt x="2110" y="231"/>
                    </a:lnTo>
                    <a:lnTo>
                      <a:pt x="2108" y="228"/>
                    </a:lnTo>
                    <a:lnTo>
                      <a:pt x="2108" y="227"/>
                    </a:lnTo>
                    <a:lnTo>
                      <a:pt x="2108" y="224"/>
                    </a:lnTo>
                    <a:lnTo>
                      <a:pt x="2108" y="222"/>
                    </a:lnTo>
                    <a:lnTo>
                      <a:pt x="2108" y="220"/>
                    </a:lnTo>
                    <a:lnTo>
                      <a:pt x="2110" y="219"/>
                    </a:lnTo>
                    <a:lnTo>
                      <a:pt x="2111" y="216"/>
                    </a:lnTo>
                    <a:lnTo>
                      <a:pt x="2114" y="215"/>
                    </a:lnTo>
                    <a:close/>
                    <a:moveTo>
                      <a:pt x="2167" y="182"/>
                    </a:moveTo>
                    <a:lnTo>
                      <a:pt x="2185" y="171"/>
                    </a:lnTo>
                    <a:lnTo>
                      <a:pt x="2187" y="170"/>
                    </a:lnTo>
                    <a:lnTo>
                      <a:pt x="2189" y="168"/>
                    </a:lnTo>
                    <a:lnTo>
                      <a:pt x="2191" y="168"/>
                    </a:lnTo>
                    <a:lnTo>
                      <a:pt x="2193" y="168"/>
                    </a:lnTo>
                    <a:lnTo>
                      <a:pt x="2195" y="170"/>
                    </a:lnTo>
                    <a:lnTo>
                      <a:pt x="2197" y="171"/>
                    </a:lnTo>
                    <a:lnTo>
                      <a:pt x="2199" y="172"/>
                    </a:lnTo>
                    <a:lnTo>
                      <a:pt x="2200" y="174"/>
                    </a:lnTo>
                    <a:lnTo>
                      <a:pt x="2201" y="175"/>
                    </a:lnTo>
                    <a:lnTo>
                      <a:pt x="2201" y="178"/>
                    </a:lnTo>
                    <a:lnTo>
                      <a:pt x="2201" y="180"/>
                    </a:lnTo>
                    <a:lnTo>
                      <a:pt x="2201" y="182"/>
                    </a:lnTo>
                    <a:lnTo>
                      <a:pt x="2200" y="184"/>
                    </a:lnTo>
                    <a:lnTo>
                      <a:pt x="2200" y="186"/>
                    </a:lnTo>
                    <a:lnTo>
                      <a:pt x="2199" y="187"/>
                    </a:lnTo>
                    <a:lnTo>
                      <a:pt x="2196" y="188"/>
                    </a:lnTo>
                    <a:lnTo>
                      <a:pt x="2179" y="200"/>
                    </a:lnTo>
                    <a:lnTo>
                      <a:pt x="2176" y="200"/>
                    </a:lnTo>
                    <a:lnTo>
                      <a:pt x="2175" y="202"/>
                    </a:lnTo>
                    <a:lnTo>
                      <a:pt x="2172" y="202"/>
                    </a:lnTo>
                    <a:lnTo>
                      <a:pt x="2171" y="202"/>
                    </a:lnTo>
                    <a:lnTo>
                      <a:pt x="2168" y="200"/>
                    </a:lnTo>
                    <a:lnTo>
                      <a:pt x="2167" y="199"/>
                    </a:lnTo>
                    <a:lnTo>
                      <a:pt x="2165" y="198"/>
                    </a:lnTo>
                    <a:lnTo>
                      <a:pt x="2164" y="196"/>
                    </a:lnTo>
                    <a:lnTo>
                      <a:pt x="2163" y="195"/>
                    </a:lnTo>
                    <a:lnTo>
                      <a:pt x="2163" y="192"/>
                    </a:lnTo>
                    <a:lnTo>
                      <a:pt x="2161" y="190"/>
                    </a:lnTo>
                    <a:lnTo>
                      <a:pt x="2163" y="188"/>
                    </a:lnTo>
                    <a:lnTo>
                      <a:pt x="2163" y="187"/>
                    </a:lnTo>
                    <a:lnTo>
                      <a:pt x="2164" y="184"/>
                    </a:lnTo>
                    <a:lnTo>
                      <a:pt x="2165" y="183"/>
                    </a:lnTo>
                    <a:lnTo>
                      <a:pt x="2167" y="182"/>
                    </a:lnTo>
                    <a:close/>
                    <a:moveTo>
                      <a:pt x="2221" y="149"/>
                    </a:moveTo>
                    <a:lnTo>
                      <a:pt x="2240" y="137"/>
                    </a:lnTo>
                    <a:lnTo>
                      <a:pt x="2241" y="135"/>
                    </a:lnTo>
                    <a:lnTo>
                      <a:pt x="2244" y="135"/>
                    </a:lnTo>
                    <a:lnTo>
                      <a:pt x="2245" y="135"/>
                    </a:lnTo>
                    <a:lnTo>
                      <a:pt x="2248" y="135"/>
                    </a:lnTo>
                    <a:lnTo>
                      <a:pt x="2249" y="135"/>
                    </a:lnTo>
                    <a:lnTo>
                      <a:pt x="2250" y="137"/>
                    </a:lnTo>
                    <a:lnTo>
                      <a:pt x="2253" y="138"/>
                    </a:lnTo>
                    <a:lnTo>
                      <a:pt x="2254" y="141"/>
                    </a:lnTo>
                    <a:lnTo>
                      <a:pt x="2254" y="142"/>
                    </a:lnTo>
                    <a:lnTo>
                      <a:pt x="2256" y="145"/>
                    </a:lnTo>
                    <a:lnTo>
                      <a:pt x="2256" y="146"/>
                    </a:lnTo>
                    <a:lnTo>
                      <a:pt x="2256" y="149"/>
                    </a:lnTo>
                    <a:lnTo>
                      <a:pt x="2254" y="150"/>
                    </a:lnTo>
                    <a:lnTo>
                      <a:pt x="2253" y="151"/>
                    </a:lnTo>
                    <a:lnTo>
                      <a:pt x="2252" y="154"/>
                    </a:lnTo>
                    <a:lnTo>
                      <a:pt x="2250" y="155"/>
                    </a:lnTo>
                    <a:lnTo>
                      <a:pt x="2233" y="166"/>
                    </a:lnTo>
                    <a:lnTo>
                      <a:pt x="2230" y="167"/>
                    </a:lnTo>
                    <a:lnTo>
                      <a:pt x="2229" y="167"/>
                    </a:lnTo>
                    <a:lnTo>
                      <a:pt x="2226" y="167"/>
                    </a:lnTo>
                    <a:lnTo>
                      <a:pt x="2224" y="167"/>
                    </a:lnTo>
                    <a:lnTo>
                      <a:pt x="2222" y="167"/>
                    </a:lnTo>
                    <a:lnTo>
                      <a:pt x="2221" y="166"/>
                    </a:lnTo>
                    <a:lnTo>
                      <a:pt x="2218" y="164"/>
                    </a:lnTo>
                    <a:lnTo>
                      <a:pt x="2218" y="163"/>
                    </a:lnTo>
                    <a:lnTo>
                      <a:pt x="2217" y="160"/>
                    </a:lnTo>
                    <a:lnTo>
                      <a:pt x="2216" y="159"/>
                    </a:lnTo>
                    <a:lnTo>
                      <a:pt x="2216" y="156"/>
                    </a:lnTo>
                    <a:lnTo>
                      <a:pt x="2216" y="154"/>
                    </a:lnTo>
                    <a:lnTo>
                      <a:pt x="2217" y="153"/>
                    </a:lnTo>
                    <a:lnTo>
                      <a:pt x="2218" y="151"/>
                    </a:lnTo>
                    <a:lnTo>
                      <a:pt x="2220" y="149"/>
                    </a:lnTo>
                    <a:lnTo>
                      <a:pt x="2221" y="149"/>
                    </a:lnTo>
                    <a:close/>
                    <a:moveTo>
                      <a:pt x="2276" y="114"/>
                    </a:moveTo>
                    <a:lnTo>
                      <a:pt x="2293" y="103"/>
                    </a:lnTo>
                    <a:lnTo>
                      <a:pt x="2295" y="102"/>
                    </a:lnTo>
                    <a:lnTo>
                      <a:pt x="2297" y="101"/>
                    </a:lnTo>
                    <a:lnTo>
                      <a:pt x="2299" y="101"/>
                    </a:lnTo>
                    <a:lnTo>
                      <a:pt x="2301" y="102"/>
                    </a:lnTo>
                    <a:lnTo>
                      <a:pt x="2303" y="102"/>
                    </a:lnTo>
                    <a:lnTo>
                      <a:pt x="2305" y="103"/>
                    </a:lnTo>
                    <a:lnTo>
                      <a:pt x="2306" y="105"/>
                    </a:lnTo>
                    <a:lnTo>
                      <a:pt x="2307" y="106"/>
                    </a:lnTo>
                    <a:lnTo>
                      <a:pt x="2309" y="107"/>
                    </a:lnTo>
                    <a:lnTo>
                      <a:pt x="2309" y="110"/>
                    </a:lnTo>
                    <a:lnTo>
                      <a:pt x="2309" y="113"/>
                    </a:lnTo>
                    <a:lnTo>
                      <a:pt x="2309" y="114"/>
                    </a:lnTo>
                    <a:lnTo>
                      <a:pt x="2309" y="117"/>
                    </a:lnTo>
                    <a:lnTo>
                      <a:pt x="2307" y="118"/>
                    </a:lnTo>
                    <a:lnTo>
                      <a:pt x="2306" y="119"/>
                    </a:lnTo>
                    <a:lnTo>
                      <a:pt x="2305" y="121"/>
                    </a:lnTo>
                    <a:lnTo>
                      <a:pt x="2286" y="133"/>
                    </a:lnTo>
                    <a:lnTo>
                      <a:pt x="2285" y="133"/>
                    </a:lnTo>
                    <a:lnTo>
                      <a:pt x="2282" y="134"/>
                    </a:lnTo>
                    <a:lnTo>
                      <a:pt x="2281" y="134"/>
                    </a:lnTo>
                    <a:lnTo>
                      <a:pt x="2278" y="134"/>
                    </a:lnTo>
                    <a:lnTo>
                      <a:pt x="2277" y="133"/>
                    </a:lnTo>
                    <a:lnTo>
                      <a:pt x="2274" y="131"/>
                    </a:lnTo>
                    <a:lnTo>
                      <a:pt x="2273" y="130"/>
                    </a:lnTo>
                    <a:lnTo>
                      <a:pt x="2272" y="129"/>
                    </a:lnTo>
                    <a:lnTo>
                      <a:pt x="2270" y="127"/>
                    </a:lnTo>
                    <a:lnTo>
                      <a:pt x="2270" y="125"/>
                    </a:lnTo>
                    <a:lnTo>
                      <a:pt x="2270" y="123"/>
                    </a:lnTo>
                    <a:lnTo>
                      <a:pt x="2270" y="121"/>
                    </a:lnTo>
                    <a:lnTo>
                      <a:pt x="2272" y="119"/>
                    </a:lnTo>
                    <a:lnTo>
                      <a:pt x="2272" y="117"/>
                    </a:lnTo>
                    <a:lnTo>
                      <a:pt x="2273" y="115"/>
                    </a:lnTo>
                    <a:lnTo>
                      <a:pt x="2276" y="114"/>
                    </a:lnTo>
                    <a:close/>
                    <a:moveTo>
                      <a:pt x="2329" y="81"/>
                    </a:moveTo>
                    <a:lnTo>
                      <a:pt x="2347" y="69"/>
                    </a:lnTo>
                    <a:lnTo>
                      <a:pt x="2349" y="69"/>
                    </a:lnTo>
                    <a:lnTo>
                      <a:pt x="2351" y="68"/>
                    </a:lnTo>
                    <a:lnTo>
                      <a:pt x="2353" y="68"/>
                    </a:lnTo>
                    <a:lnTo>
                      <a:pt x="2355" y="68"/>
                    </a:lnTo>
                    <a:lnTo>
                      <a:pt x="2357" y="69"/>
                    </a:lnTo>
                    <a:lnTo>
                      <a:pt x="2359" y="69"/>
                    </a:lnTo>
                    <a:lnTo>
                      <a:pt x="2361" y="70"/>
                    </a:lnTo>
                    <a:lnTo>
                      <a:pt x="2362" y="73"/>
                    </a:lnTo>
                    <a:lnTo>
                      <a:pt x="2363" y="74"/>
                    </a:lnTo>
                    <a:lnTo>
                      <a:pt x="2363" y="77"/>
                    </a:lnTo>
                    <a:lnTo>
                      <a:pt x="2363" y="78"/>
                    </a:lnTo>
                    <a:lnTo>
                      <a:pt x="2363" y="81"/>
                    </a:lnTo>
                    <a:lnTo>
                      <a:pt x="2363" y="82"/>
                    </a:lnTo>
                    <a:lnTo>
                      <a:pt x="2362" y="85"/>
                    </a:lnTo>
                    <a:lnTo>
                      <a:pt x="2361" y="86"/>
                    </a:lnTo>
                    <a:lnTo>
                      <a:pt x="2359" y="87"/>
                    </a:lnTo>
                    <a:lnTo>
                      <a:pt x="2341" y="98"/>
                    </a:lnTo>
                    <a:lnTo>
                      <a:pt x="2338" y="99"/>
                    </a:lnTo>
                    <a:lnTo>
                      <a:pt x="2337" y="99"/>
                    </a:lnTo>
                    <a:lnTo>
                      <a:pt x="2334" y="99"/>
                    </a:lnTo>
                    <a:lnTo>
                      <a:pt x="2333" y="99"/>
                    </a:lnTo>
                    <a:lnTo>
                      <a:pt x="2330" y="99"/>
                    </a:lnTo>
                    <a:lnTo>
                      <a:pt x="2329" y="98"/>
                    </a:lnTo>
                    <a:lnTo>
                      <a:pt x="2327" y="97"/>
                    </a:lnTo>
                    <a:lnTo>
                      <a:pt x="2326" y="95"/>
                    </a:lnTo>
                    <a:lnTo>
                      <a:pt x="2325" y="93"/>
                    </a:lnTo>
                    <a:lnTo>
                      <a:pt x="2325" y="91"/>
                    </a:lnTo>
                    <a:lnTo>
                      <a:pt x="2325" y="89"/>
                    </a:lnTo>
                    <a:lnTo>
                      <a:pt x="2325" y="87"/>
                    </a:lnTo>
                    <a:lnTo>
                      <a:pt x="2325" y="85"/>
                    </a:lnTo>
                    <a:lnTo>
                      <a:pt x="2326" y="83"/>
                    </a:lnTo>
                    <a:lnTo>
                      <a:pt x="2327" y="82"/>
                    </a:lnTo>
                    <a:lnTo>
                      <a:pt x="2329" y="81"/>
                    </a:lnTo>
                    <a:close/>
                    <a:moveTo>
                      <a:pt x="2383" y="46"/>
                    </a:moveTo>
                    <a:lnTo>
                      <a:pt x="2402" y="36"/>
                    </a:lnTo>
                    <a:lnTo>
                      <a:pt x="2403" y="34"/>
                    </a:lnTo>
                    <a:lnTo>
                      <a:pt x="2406" y="34"/>
                    </a:lnTo>
                    <a:lnTo>
                      <a:pt x="2407" y="33"/>
                    </a:lnTo>
                    <a:lnTo>
                      <a:pt x="2410" y="34"/>
                    </a:lnTo>
                    <a:lnTo>
                      <a:pt x="2411" y="34"/>
                    </a:lnTo>
                    <a:lnTo>
                      <a:pt x="2412" y="36"/>
                    </a:lnTo>
                    <a:lnTo>
                      <a:pt x="2415" y="37"/>
                    </a:lnTo>
                    <a:lnTo>
                      <a:pt x="2416" y="38"/>
                    </a:lnTo>
                    <a:lnTo>
                      <a:pt x="2416" y="41"/>
                    </a:lnTo>
                    <a:lnTo>
                      <a:pt x="2418" y="42"/>
                    </a:lnTo>
                    <a:lnTo>
                      <a:pt x="2418" y="45"/>
                    </a:lnTo>
                    <a:lnTo>
                      <a:pt x="2418" y="46"/>
                    </a:lnTo>
                    <a:lnTo>
                      <a:pt x="2416" y="49"/>
                    </a:lnTo>
                    <a:lnTo>
                      <a:pt x="2415" y="50"/>
                    </a:lnTo>
                    <a:lnTo>
                      <a:pt x="2414" y="52"/>
                    </a:lnTo>
                    <a:lnTo>
                      <a:pt x="2412" y="53"/>
                    </a:lnTo>
                    <a:lnTo>
                      <a:pt x="2395" y="65"/>
                    </a:lnTo>
                    <a:lnTo>
                      <a:pt x="2392" y="65"/>
                    </a:lnTo>
                    <a:lnTo>
                      <a:pt x="2391" y="66"/>
                    </a:lnTo>
                    <a:lnTo>
                      <a:pt x="2388" y="66"/>
                    </a:lnTo>
                    <a:lnTo>
                      <a:pt x="2386" y="66"/>
                    </a:lnTo>
                    <a:lnTo>
                      <a:pt x="2384" y="65"/>
                    </a:lnTo>
                    <a:lnTo>
                      <a:pt x="2383" y="65"/>
                    </a:lnTo>
                    <a:lnTo>
                      <a:pt x="2380" y="64"/>
                    </a:lnTo>
                    <a:lnTo>
                      <a:pt x="2380" y="61"/>
                    </a:lnTo>
                    <a:lnTo>
                      <a:pt x="2379" y="60"/>
                    </a:lnTo>
                    <a:lnTo>
                      <a:pt x="2378" y="57"/>
                    </a:lnTo>
                    <a:lnTo>
                      <a:pt x="2378" y="56"/>
                    </a:lnTo>
                    <a:lnTo>
                      <a:pt x="2379" y="53"/>
                    </a:lnTo>
                    <a:lnTo>
                      <a:pt x="2379" y="52"/>
                    </a:lnTo>
                    <a:lnTo>
                      <a:pt x="2380" y="49"/>
                    </a:lnTo>
                    <a:lnTo>
                      <a:pt x="2382" y="48"/>
                    </a:lnTo>
                    <a:lnTo>
                      <a:pt x="2383" y="46"/>
                    </a:lnTo>
                    <a:close/>
                    <a:moveTo>
                      <a:pt x="2438" y="13"/>
                    </a:moveTo>
                    <a:lnTo>
                      <a:pt x="2455" y="1"/>
                    </a:lnTo>
                    <a:lnTo>
                      <a:pt x="2457" y="1"/>
                    </a:lnTo>
                    <a:lnTo>
                      <a:pt x="2459" y="0"/>
                    </a:lnTo>
                    <a:lnTo>
                      <a:pt x="2461" y="0"/>
                    </a:lnTo>
                    <a:lnTo>
                      <a:pt x="2463" y="0"/>
                    </a:lnTo>
                    <a:lnTo>
                      <a:pt x="2465" y="1"/>
                    </a:lnTo>
                    <a:lnTo>
                      <a:pt x="2467" y="1"/>
                    </a:lnTo>
                    <a:lnTo>
                      <a:pt x="2468" y="2"/>
                    </a:lnTo>
                    <a:lnTo>
                      <a:pt x="2469" y="5"/>
                    </a:lnTo>
                    <a:lnTo>
                      <a:pt x="2471" y="6"/>
                    </a:lnTo>
                    <a:lnTo>
                      <a:pt x="2471" y="9"/>
                    </a:lnTo>
                    <a:lnTo>
                      <a:pt x="2472" y="10"/>
                    </a:lnTo>
                    <a:lnTo>
                      <a:pt x="2471" y="13"/>
                    </a:lnTo>
                    <a:lnTo>
                      <a:pt x="2471" y="14"/>
                    </a:lnTo>
                    <a:lnTo>
                      <a:pt x="2469" y="17"/>
                    </a:lnTo>
                    <a:lnTo>
                      <a:pt x="2468" y="18"/>
                    </a:lnTo>
                    <a:lnTo>
                      <a:pt x="2467" y="20"/>
                    </a:lnTo>
                    <a:lnTo>
                      <a:pt x="2448" y="30"/>
                    </a:lnTo>
                    <a:lnTo>
                      <a:pt x="2447" y="32"/>
                    </a:lnTo>
                    <a:lnTo>
                      <a:pt x="2444" y="32"/>
                    </a:lnTo>
                    <a:lnTo>
                      <a:pt x="2443" y="33"/>
                    </a:lnTo>
                    <a:lnTo>
                      <a:pt x="2440" y="32"/>
                    </a:lnTo>
                    <a:lnTo>
                      <a:pt x="2439" y="32"/>
                    </a:lnTo>
                    <a:lnTo>
                      <a:pt x="2436" y="30"/>
                    </a:lnTo>
                    <a:lnTo>
                      <a:pt x="2435" y="29"/>
                    </a:lnTo>
                    <a:lnTo>
                      <a:pt x="2434" y="28"/>
                    </a:lnTo>
                    <a:lnTo>
                      <a:pt x="2434" y="25"/>
                    </a:lnTo>
                    <a:lnTo>
                      <a:pt x="2432" y="24"/>
                    </a:lnTo>
                    <a:lnTo>
                      <a:pt x="2432" y="21"/>
                    </a:lnTo>
                    <a:lnTo>
                      <a:pt x="2432" y="20"/>
                    </a:lnTo>
                    <a:lnTo>
                      <a:pt x="2434" y="17"/>
                    </a:lnTo>
                    <a:lnTo>
                      <a:pt x="2434" y="16"/>
                    </a:lnTo>
                    <a:lnTo>
                      <a:pt x="2435" y="14"/>
                    </a:lnTo>
                    <a:lnTo>
                      <a:pt x="2438" y="13"/>
                    </a:lnTo>
                    <a:close/>
                  </a:path>
                </a:pathLst>
              </a:custGeom>
              <a:solidFill>
                <a:srgbClr val="003300"/>
              </a:solidFill>
              <a:ln w="1588">
                <a:solidFill>
                  <a:srgbClr val="003300"/>
                </a:solidFill>
                <a:round/>
                <a:headEnd/>
                <a:tailEnd/>
              </a:ln>
            </p:spPr>
            <p:txBody>
              <a:bodyPr/>
              <a:lstStyle/>
              <a:p>
                <a:endParaRPr lang="en-US"/>
              </a:p>
            </p:txBody>
          </p:sp>
          <p:sp>
            <p:nvSpPr>
              <p:cNvPr id="3140" name="Freeform 43"/>
              <p:cNvSpPr>
                <a:spLocks/>
              </p:cNvSpPr>
              <p:nvPr/>
            </p:nvSpPr>
            <p:spPr bwMode="auto">
              <a:xfrm>
                <a:off x="4400" y="2806"/>
                <a:ext cx="73" cy="63"/>
              </a:xfrm>
              <a:custGeom>
                <a:avLst/>
                <a:gdLst>
                  <a:gd name="T0" fmla="*/ 0 w 146"/>
                  <a:gd name="T1" fmla="*/ 1 h 126"/>
                  <a:gd name="T2" fmla="*/ 1 w 146"/>
                  <a:gd name="T3" fmla="*/ 0 h 126"/>
                  <a:gd name="T4" fmla="*/ 1 w 146"/>
                  <a:gd name="T5" fmla="*/ 1 h 126"/>
                  <a:gd name="T6" fmla="*/ 0 w 146"/>
                  <a:gd name="T7" fmla="*/ 1 h 126"/>
                  <a:gd name="T8" fmla="*/ 0 60000 65536"/>
                  <a:gd name="T9" fmla="*/ 0 60000 65536"/>
                  <a:gd name="T10" fmla="*/ 0 60000 65536"/>
                  <a:gd name="T11" fmla="*/ 0 60000 65536"/>
                  <a:gd name="T12" fmla="*/ 0 w 146"/>
                  <a:gd name="T13" fmla="*/ 0 h 126"/>
                  <a:gd name="T14" fmla="*/ 146 w 146"/>
                  <a:gd name="T15" fmla="*/ 126 h 126"/>
                </a:gdLst>
                <a:ahLst/>
                <a:cxnLst>
                  <a:cxn ang="T8">
                    <a:pos x="T0" y="T1"/>
                  </a:cxn>
                  <a:cxn ang="T9">
                    <a:pos x="T2" y="T3"/>
                  </a:cxn>
                  <a:cxn ang="T10">
                    <a:pos x="T4" y="T5"/>
                  </a:cxn>
                  <a:cxn ang="T11">
                    <a:pos x="T6" y="T7"/>
                  </a:cxn>
                </a:cxnLst>
                <a:rect l="T12" t="T13" r="T14" b="T15"/>
                <a:pathLst>
                  <a:path w="146" h="126">
                    <a:moveTo>
                      <a:pt x="0" y="15"/>
                    </a:moveTo>
                    <a:lnTo>
                      <a:pt x="146" y="0"/>
                    </a:lnTo>
                    <a:lnTo>
                      <a:pt x="70" y="126"/>
                    </a:lnTo>
                    <a:lnTo>
                      <a:pt x="0" y="15"/>
                    </a:lnTo>
                    <a:close/>
                  </a:path>
                </a:pathLst>
              </a:custGeom>
              <a:solidFill>
                <a:srgbClr val="003300"/>
              </a:solidFill>
              <a:ln w="9525">
                <a:noFill/>
                <a:round/>
                <a:headEnd/>
                <a:tailEnd/>
              </a:ln>
            </p:spPr>
            <p:txBody>
              <a:bodyPr/>
              <a:lstStyle/>
              <a:p>
                <a:endParaRPr lang="en-US"/>
              </a:p>
            </p:txBody>
          </p:sp>
        </p:grpSp>
      </p:grpSp>
      <p:grpSp>
        <p:nvGrpSpPr>
          <p:cNvPr id="11" name="Group 48"/>
          <p:cNvGrpSpPr>
            <a:grpSpLocks/>
          </p:cNvGrpSpPr>
          <p:nvPr/>
        </p:nvGrpSpPr>
        <p:grpSpPr bwMode="auto">
          <a:xfrm>
            <a:off x="2041525" y="1025525"/>
            <a:ext cx="1265238" cy="569913"/>
            <a:chOff x="1286" y="646"/>
            <a:chExt cx="797" cy="359"/>
          </a:xfrm>
        </p:grpSpPr>
        <p:sp>
          <p:nvSpPr>
            <p:cNvPr id="3131" name="Line 49"/>
            <p:cNvSpPr>
              <a:spLocks noChangeShapeType="1"/>
            </p:cNvSpPr>
            <p:nvPr/>
          </p:nvSpPr>
          <p:spPr bwMode="auto">
            <a:xfrm>
              <a:off x="1286" y="974"/>
              <a:ext cx="743" cy="1"/>
            </a:xfrm>
            <a:prstGeom prst="line">
              <a:avLst/>
            </a:prstGeom>
            <a:noFill/>
            <a:ln w="3175">
              <a:solidFill>
                <a:srgbClr val="000080"/>
              </a:solidFill>
              <a:round/>
              <a:headEnd/>
              <a:tailEnd/>
            </a:ln>
          </p:spPr>
          <p:txBody>
            <a:bodyPr/>
            <a:lstStyle/>
            <a:p>
              <a:endParaRPr lang="en-US"/>
            </a:p>
          </p:txBody>
        </p:sp>
        <p:sp>
          <p:nvSpPr>
            <p:cNvPr id="3132" name="Freeform 50"/>
            <p:cNvSpPr>
              <a:spLocks/>
            </p:cNvSpPr>
            <p:nvPr/>
          </p:nvSpPr>
          <p:spPr bwMode="auto">
            <a:xfrm>
              <a:off x="2022" y="943"/>
              <a:ext cx="61" cy="62"/>
            </a:xfrm>
            <a:custGeom>
              <a:avLst/>
              <a:gdLst>
                <a:gd name="T0" fmla="*/ 0 w 122"/>
                <a:gd name="T1" fmla="*/ 0 h 124"/>
                <a:gd name="T2" fmla="*/ 1 w 122"/>
                <a:gd name="T3" fmla="*/ 1 h 124"/>
                <a:gd name="T4" fmla="*/ 0 w 122"/>
                <a:gd name="T5" fmla="*/ 1 h 124"/>
                <a:gd name="T6" fmla="*/ 0 w 122"/>
                <a:gd name="T7" fmla="*/ 0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0"/>
                  </a:moveTo>
                  <a:lnTo>
                    <a:pt x="122" y="61"/>
                  </a:lnTo>
                  <a:lnTo>
                    <a:pt x="0" y="124"/>
                  </a:lnTo>
                  <a:lnTo>
                    <a:pt x="0" y="0"/>
                  </a:lnTo>
                  <a:close/>
                </a:path>
              </a:pathLst>
            </a:custGeom>
            <a:solidFill>
              <a:srgbClr val="000080"/>
            </a:solidFill>
            <a:ln w="9525">
              <a:noFill/>
              <a:round/>
              <a:headEnd/>
              <a:tailEnd/>
            </a:ln>
          </p:spPr>
          <p:txBody>
            <a:bodyPr/>
            <a:lstStyle/>
            <a:p>
              <a:endParaRPr lang="en-US"/>
            </a:p>
          </p:txBody>
        </p:sp>
        <p:sp>
          <p:nvSpPr>
            <p:cNvPr id="3133" name="Rectangle 51"/>
            <p:cNvSpPr>
              <a:spLocks noChangeArrowheads="1"/>
            </p:cNvSpPr>
            <p:nvPr/>
          </p:nvSpPr>
          <p:spPr bwMode="auto">
            <a:xfrm>
              <a:off x="1486" y="646"/>
              <a:ext cx="396" cy="106"/>
            </a:xfrm>
            <a:prstGeom prst="rect">
              <a:avLst/>
            </a:prstGeom>
            <a:noFill/>
            <a:ln w="9525">
              <a:noFill/>
              <a:miter lim="800000"/>
              <a:headEnd/>
              <a:tailEnd/>
            </a:ln>
          </p:spPr>
          <p:txBody>
            <a:bodyPr wrap="none" lIns="0" tIns="0" rIns="0" bIns="0">
              <a:spAutoFit/>
            </a:bodyPr>
            <a:lstStyle/>
            <a:p>
              <a:r>
                <a:rPr lang="en-US" sz="1100">
                  <a:solidFill>
                    <a:srgbClr val="000080"/>
                  </a:solidFill>
                </a:rPr>
                <a:t>First cycle</a:t>
              </a:r>
              <a:endParaRPr lang="en-US" sz="1400"/>
            </a:p>
          </p:txBody>
        </p:sp>
        <p:sp>
          <p:nvSpPr>
            <p:cNvPr id="3134" name="Rectangle 52"/>
            <p:cNvSpPr>
              <a:spLocks noChangeArrowheads="1"/>
            </p:cNvSpPr>
            <p:nvPr/>
          </p:nvSpPr>
          <p:spPr bwMode="auto">
            <a:xfrm>
              <a:off x="1434" y="752"/>
              <a:ext cx="479" cy="106"/>
            </a:xfrm>
            <a:prstGeom prst="rect">
              <a:avLst/>
            </a:prstGeom>
            <a:noFill/>
            <a:ln w="9525">
              <a:noFill/>
              <a:miter lim="800000"/>
              <a:headEnd/>
              <a:tailEnd/>
            </a:ln>
          </p:spPr>
          <p:txBody>
            <a:bodyPr wrap="none" lIns="0" tIns="0" rIns="0" bIns="0">
              <a:spAutoFit/>
            </a:bodyPr>
            <a:lstStyle/>
            <a:p>
              <a:r>
                <a:rPr lang="en-US" sz="1100">
                  <a:solidFill>
                    <a:srgbClr val="000080"/>
                  </a:solidFill>
                </a:rPr>
                <a:t>commenced</a:t>
              </a:r>
              <a:endParaRPr lang="en-US" sz="1400"/>
            </a:p>
          </p:txBody>
        </p:sp>
        <p:sp>
          <p:nvSpPr>
            <p:cNvPr id="3135" name="Rectangle 53"/>
            <p:cNvSpPr>
              <a:spLocks noChangeArrowheads="1"/>
            </p:cNvSpPr>
            <p:nvPr/>
          </p:nvSpPr>
          <p:spPr bwMode="auto">
            <a:xfrm>
              <a:off x="1587" y="858"/>
              <a:ext cx="196" cy="106"/>
            </a:xfrm>
            <a:prstGeom prst="rect">
              <a:avLst/>
            </a:prstGeom>
            <a:noFill/>
            <a:ln w="9525">
              <a:noFill/>
              <a:miter lim="800000"/>
              <a:headEnd/>
              <a:tailEnd/>
            </a:ln>
          </p:spPr>
          <p:txBody>
            <a:bodyPr wrap="none" lIns="0" tIns="0" rIns="0" bIns="0">
              <a:spAutoFit/>
            </a:bodyPr>
            <a:lstStyle/>
            <a:p>
              <a:r>
                <a:rPr lang="en-US" sz="1100">
                  <a:solidFill>
                    <a:srgbClr val="000080"/>
                  </a:solidFill>
                </a:rPr>
                <a:t>2008</a:t>
              </a:r>
              <a:endParaRPr lang="en-US" sz="1400"/>
            </a:p>
          </p:txBody>
        </p:sp>
      </p:grpSp>
      <p:grpSp>
        <p:nvGrpSpPr>
          <p:cNvPr id="12" name="Group 54"/>
          <p:cNvGrpSpPr>
            <a:grpSpLocks/>
          </p:cNvGrpSpPr>
          <p:nvPr/>
        </p:nvGrpSpPr>
        <p:grpSpPr bwMode="auto">
          <a:xfrm>
            <a:off x="2041525" y="3189288"/>
            <a:ext cx="1771650" cy="1265237"/>
            <a:chOff x="1286" y="2009"/>
            <a:chExt cx="1116" cy="797"/>
          </a:xfrm>
        </p:grpSpPr>
        <p:sp>
          <p:nvSpPr>
            <p:cNvPr id="3127" name="Freeform 55"/>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close/>
                </a:path>
              </a:pathLst>
            </a:custGeom>
            <a:solidFill>
              <a:srgbClr val="FFDA46"/>
            </a:solidFill>
            <a:ln w="9525">
              <a:noFill/>
              <a:round/>
              <a:headEnd/>
              <a:tailEnd/>
            </a:ln>
          </p:spPr>
          <p:txBody>
            <a:bodyPr/>
            <a:lstStyle/>
            <a:p>
              <a:endParaRPr lang="en-US"/>
            </a:p>
          </p:txBody>
        </p:sp>
        <p:sp>
          <p:nvSpPr>
            <p:cNvPr id="3128" name="Freeform 56"/>
            <p:cNvSpPr>
              <a:spLocks/>
            </p:cNvSpPr>
            <p:nvPr/>
          </p:nvSpPr>
          <p:spPr bwMode="auto">
            <a:xfrm>
              <a:off x="1286" y="2009"/>
              <a:ext cx="1116" cy="797"/>
            </a:xfrm>
            <a:custGeom>
              <a:avLst/>
              <a:gdLst>
                <a:gd name="T0" fmla="*/ 0 w 2230"/>
                <a:gd name="T1" fmla="*/ 0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1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0 w 2230"/>
                <a:gd name="T67" fmla="*/ 1 h 15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0"/>
                <a:gd name="T103" fmla="*/ 0 h 1593"/>
                <a:gd name="T104" fmla="*/ 2230 w 2230"/>
                <a:gd name="T105" fmla="*/ 1593 h 15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0" h="1593">
                  <a:moveTo>
                    <a:pt x="0" y="1407"/>
                  </a:moveTo>
                  <a:lnTo>
                    <a:pt x="0" y="0"/>
                  </a:lnTo>
                  <a:lnTo>
                    <a:pt x="2230" y="0"/>
                  </a:lnTo>
                  <a:lnTo>
                    <a:pt x="2230" y="1407"/>
                  </a:lnTo>
                  <a:lnTo>
                    <a:pt x="2200" y="1385"/>
                  </a:lnTo>
                  <a:lnTo>
                    <a:pt x="2168" y="1363"/>
                  </a:lnTo>
                  <a:lnTo>
                    <a:pt x="2135" y="1345"/>
                  </a:lnTo>
                  <a:lnTo>
                    <a:pt x="2102" y="1326"/>
                  </a:lnTo>
                  <a:lnTo>
                    <a:pt x="2067" y="1309"/>
                  </a:lnTo>
                  <a:lnTo>
                    <a:pt x="2034" y="1294"/>
                  </a:lnTo>
                  <a:lnTo>
                    <a:pt x="1998" y="1281"/>
                  </a:lnTo>
                  <a:lnTo>
                    <a:pt x="1964" y="1268"/>
                  </a:lnTo>
                  <a:lnTo>
                    <a:pt x="1928" y="1257"/>
                  </a:lnTo>
                  <a:lnTo>
                    <a:pt x="1892" y="1248"/>
                  </a:lnTo>
                  <a:lnTo>
                    <a:pt x="1856" y="1240"/>
                  </a:lnTo>
                  <a:lnTo>
                    <a:pt x="1820" y="1233"/>
                  </a:lnTo>
                  <a:lnTo>
                    <a:pt x="1783" y="1228"/>
                  </a:lnTo>
                  <a:lnTo>
                    <a:pt x="1747" y="1224"/>
                  </a:lnTo>
                  <a:lnTo>
                    <a:pt x="1710" y="1223"/>
                  </a:lnTo>
                  <a:lnTo>
                    <a:pt x="1673" y="1221"/>
                  </a:lnTo>
                  <a:lnTo>
                    <a:pt x="1637" y="1223"/>
                  </a:lnTo>
                  <a:lnTo>
                    <a:pt x="1600" y="1224"/>
                  </a:lnTo>
                  <a:lnTo>
                    <a:pt x="1563" y="1228"/>
                  </a:lnTo>
                  <a:lnTo>
                    <a:pt x="1527" y="1233"/>
                  </a:lnTo>
                  <a:lnTo>
                    <a:pt x="1490" y="1240"/>
                  </a:lnTo>
                  <a:lnTo>
                    <a:pt x="1454" y="1248"/>
                  </a:lnTo>
                  <a:lnTo>
                    <a:pt x="1418" y="1257"/>
                  </a:lnTo>
                  <a:lnTo>
                    <a:pt x="1383" y="1268"/>
                  </a:lnTo>
                  <a:lnTo>
                    <a:pt x="1348" y="1281"/>
                  </a:lnTo>
                  <a:lnTo>
                    <a:pt x="1313" y="1294"/>
                  </a:lnTo>
                  <a:lnTo>
                    <a:pt x="1279" y="1309"/>
                  </a:lnTo>
                  <a:lnTo>
                    <a:pt x="1245" y="1326"/>
                  </a:lnTo>
                  <a:lnTo>
                    <a:pt x="1212" y="1345"/>
                  </a:lnTo>
                  <a:lnTo>
                    <a:pt x="1179" y="1363"/>
                  </a:lnTo>
                  <a:lnTo>
                    <a:pt x="1147" y="1385"/>
                  </a:lnTo>
                  <a:lnTo>
                    <a:pt x="1115" y="1407"/>
                  </a:lnTo>
                  <a:lnTo>
                    <a:pt x="1085" y="1430"/>
                  </a:lnTo>
                  <a:lnTo>
                    <a:pt x="1053" y="1451"/>
                  </a:lnTo>
                  <a:lnTo>
                    <a:pt x="1020" y="1471"/>
                  </a:lnTo>
                  <a:lnTo>
                    <a:pt x="986" y="1489"/>
                  </a:lnTo>
                  <a:lnTo>
                    <a:pt x="952" y="1505"/>
                  </a:lnTo>
                  <a:lnTo>
                    <a:pt x="919" y="1521"/>
                  </a:lnTo>
                  <a:lnTo>
                    <a:pt x="883" y="1535"/>
                  </a:lnTo>
                  <a:lnTo>
                    <a:pt x="848" y="1547"/>
                  </a:lnTo>
                  <a:lnTo>
                    <a:pt x="813" y="1557"/>
                  </a:lnTo>
                  <a:lnTo>
                    <a:pt x="777" y="1568"/>
                  </a:lnTo>
                  <a:lnTo>
                    <a:pt x="741" y="1576"/>
                  </a:lnTo>
                  <a:lnTo>
                    <a:pt x="705" y="1581"/>
                  </a:lnTo>
                  <a:lnTo>
                    <a:pt x="668" y="1586"/>
                  </a:lnTo>
                  <a:lnTo>
                    <a:pt x="632" y="1590"/>
                  </a:lnTo>
                  <a:lnTo>
                    <a:pt x="595" y="1593"/>
                  </a:lnTo>
                  <a:lnTo>
                    <a:pt x="558" y="1593"/>
                  </a:lnTo>
                  <a:lnTo>
                    <a:pt x="522" y="1593"/>
                  </a:lnTo>
                  <a:lnTo>
                    <a:pt x="485" y="1590"/>
                  </a:lnTo>
                  <a:lnTo>
                    <a:pt x="447" y="1586"/>
                  </a:lnTo>
                  <a:lnTo>
                    <a:pt x="412" y="1581"/>
                  </a:lnTo>
                  <a:lnTo>
                    <a:pt x="374" y="1576"/>
                  </a:lnTo>
                  <a:lnTo>
                    <a:pt x="339" y="1568"/>
                  </a:lnTo>
                  <a:lnTo>
                    <a:pt x="303" y="1557"/>
                  </a:lnTo>
                  <a:lnTo>
                    <a:pt x="268" y="1547"/>
                  </a:lnTo>
                  <a:lnTo>
                    <a:pt x="232" y="1535"/>
                  </a:lnTo>
                  <a:lnTo>
                    <a:pt x="198" y="1521"/>
                  </a:lnTo>
                  <a:lnTo>
                    <a:pt x="163" y="1505"/>
                  </a:lnTo>
                  <a:lnTo>
                    <a:pt x="130" y="1489"/>
                  </a:lnTo>
                  <a:lnTo>
                    <a:pt x="97" y="1471"/>
                  </a:lnTo>
                  <a:lnTo>
                    <a:pt x="64" y="1451"/>
                  </a:lnTo>
                  <a:lnTo>
                    <a:pt x="32" y="1430"/>
                  </a:lnTo>
                  <a:lnTo>
                    <a:pt x="0" y="1407"/>
                  </a:lnTo>
                </a:path>
              </a:pathLst>
            </a:custGeom>
            <a:noFill/>
            <a:ln w="3175">
              <a:solidFill>
                <a:srgbClr val="993300"/>
              </a:solidFill>
              <a:round/>
              <a:headEnd/>
              <a:tailEnd/>
            </a:ln>
          </p:spPr>
          <p:txBody>
            <a:bodyPr/>
            <a:lstStyle/>
            <a:p>
              <a:endParaRPr lang="en-US"/>
            </a:p>
          </p:txBody>
        </p:sp>
        <p:sp>
          <p:nvSpPr>
            <p:cNvPr id="3129" name="Rectangle 57"/>
            <p:cNvSpPr>
              <a:spLocks noChangeArrowheads="1"/>
            </p:cNvSpPr>
            <p:nvPr/>
          </p:nvSpPr>
          <p:spPr bwMode="auto">
            <a:xfrm>
              <a:off x="1342" y="2174"/>
              <a:ext cx="962" cy="134"/>
            </a:xfrm>
            <a:prstGeom prst="rect">
              <a:avLst/>
            </a:prstGeom>
            <a:noFill/>
            <a:ln w="9525">
              <a:noFill/>
              <a:miter lim="800000"/>
              <a:headEnd/>
              <a:tailEnd/>
            </a:ln>
          </p:spPr>
          <p:txBody>
            <a:bodyPr wrap="none" lIns="0" tIns="0" rIns="0" bIns="0">
              <a:spAutoFit/>
            </a:bodyPr>
            <a:lstStyle/>
            <a:p>
              <a:r>
                <a:rPr lang="en-US" sz="1400" b="1">
                  <a:solidFill>
                    <a:srgbClr val="993300"/>
                  </a:solidFill>
                </a:rPr>
                <a:t>HEI Accreditation </a:t>
              </a:r>
              <a:endParaRPr lang="en-US" sz="1400"/>
            </a:p>
          </p:txBody>
        </p:sp>
        <p:sp>
          <p:nvSpPr>
            <p:cNvPr id="3130" name="Rectangle 58"/>
            <p:cNvSpPr>
              <a:spLocks noChangeArrowheads="1"/>
            </p:cNvSpPr>
            <p:nvPr/>
          </p:nvSpPr>
          <p:spPr bwMode="auto">
            <a:xfrm>
              <a:off x="1563" y="2312"/>
              <a:ext cx="546" cy="134"/>
            </a:xfrm>
            <a:prstGeom prst="rect">
              <a:avLst/>
            </a:prstGeom>
            <a:noFill/>
            <a:ln w="9525">
              <a:noFill/>
              <a:miter lim="800000"/>
              <a:headEnd/>
              <a:tailEnd/>
            </a:ln>
          </p:spPr>
          <p:txBody>
            <a:bodyPr wrap="none" lIns="0" tIns="0" rIns="0" bIns="0">
              <a:spAutoFit/>
            </a:bodyPr>
            <a:lstStyle/>
            <a:p>
              <a:r>
                <a:rPr lang="en-US" sz="1400" b="1">
                  <a:solidFill>
                    <a:srgbClr val="993300"/>
                  </a:solidFill>
                </a:rPr>
                <a:t>Certificate</a:t>
              </a:r>
              <a:endParaRPr lang="en-US" sz="1400"/>
            </a:p>
          </p:txBody>
        </p:sp>
      </p:grpSp>
      <p:grpSp>
        <p:nvGrpSpPr>
          <p:cNvPr id="13" name="Group 59"/>
          <p:cNvGrpSpPr>
            <a:grpSpLocks/>
          </p:cNvGrpSpPr>
          <p:nvPr/>
        </p:nvGrpSpPr>
        <p:grpSpPr bwMode="auto">
          <a:xfrm>
            <a:off x="3813175" y="3613150"/>
            <a:ext cx="758825" cy="258763"/>
            <a:chOff x="2402" y="2276"/>
            <a:chExt cx="478" cy="163"/>
          </a:xfrm>
        </p:grpSpPr>
        <p:sp>
          <p:nvSpPr>
            <p:cNvPr id="3124" name="Rectangle 60"/>
            <p:cNvSpPr>
              <a:spLocks noChangeArrowheads="1"/>
            </p:cNvSpPr>
            <p:nvPr/>
          </p:nvSpPr>
          <p:spPr bwMode="auto">
            <a:xfrm>
              <a:off x="2619" y="2276"/>
              <a:ext cx="194" cy="106"/>
            </a:xfrm>
            <a:prstGeom prst="rect">
              <a:avLst/>
            </a:prstGeom>
            <a:noFill/>
            <a:ln w="9525">
              <a:noFill/>
              <a:miter lim="800000"/>
              <a:headEnd/>
              <a:tailEnd/>
            </a:ln>
          </p:spPr>
          <p:txBody>
            <a:bodyPr wrap="none" lIns="0" tIns="0" rIns="0" bIns="0">
              <a:spAutoFit/>
            </a:bodyPr>
            <a:lstStyle/>
            <a:p>
              <a:r>
                <a:rPr lang="en-US" sz="1100">
                  <a:solidFill>
                    <a:srgbClr val="000000"/>
                  </a:solidFill>
                </a:rPr>
                <a:t>  Met</a:t>
              </a:r>
              <a:endParaRPr lang="en-US" sz="1400"/>
            </a:p>
          </p:txBody>
        </p:sp>
        <p:sp>
          <p:nvSpPr>
            <p:cNvPr id="3125" name="Line 61"/>
            <p:cNvSpPr>
              <a:spLocks noChangeShapeType="1"/>
            </p:cNvSpPr>
            <p:nvPr/>
          </p:nvSpPr>
          <p:spPr bwMode="auto">
            <a:xfrm flipH="1">
              <a:off x="2456" y="2408"/>
              <a:ext cx="424" cy="1"/>
            </a:xfrm>
            <a:prstGeom prst="line">
              <a:avLst/>
            </a:prstGeom>
            <a:noFill/>
            <a:ln w="3175">
              <a:solidFill>
                <a:srgbClr val="000080"/>
              </a:solidFill>
              <a:round/>
              <a:headEnd/>
              <a:tailEnd/>
            </a:ln>
          </p:spPr>
          <p:txBody>
            <a:bodyPr/>
            <a:lstStyle/>
            <a:p>
              <a:endParaRPr lang="en-US"/>
            </a:p>
          </p:txBody>
        </p:sp>
        <p:sp>
          <p:nvSpPr>
            <p:cNvPr id="3126" name="Freeform 62"/>
            <p:cNvSpPr>
              <a:spLocks/>
            </p:cNvSpPr>
            <p:nvPr/>
          </p:nvSpPr>
          <p:spPr bwMode="auto">
            <a:xfrm>
              <a:off x="2402" y="2377"/>
              <a:ext cx="61" cy="62"/>
            </a:xfrm>
            <a:custGeom>
              <a:avLst/>
              <a:gdLst>
                <a:gd name="T0" fmla="*/ 0 w 124"/>
                <a:gd name="T1" fmla="*/ 1 h 124"/>
                <a:gd name="T2" fmla="*/ 0 w 124"/>
                <a:gd name="T3" fmla="*/ 1 h 124"/>
                <a:gd name="T4" fmla="*/ 0 w 124"/>
                <a:gd name="T5" fmla="*/ 0 h 124"/>
                <a:gd name="T6" fmla="*/ 0 w 124"/>
                <a:gd name="T7" fmla="*/ 1 h 124"/>
                <a:gd name="T8" fmla="*/ 0 60000 65536"/>
                <a:gd name="T9" fmla="*/ 0 60000 65536"/>
                <a:gd name="T10" fmla="*/ 0 60000 65536"/>
                <a:gd name="T11" fmla="*/ 0 60000 65536"/>
                <a:gd name="T12" fmla="*/ 0 w 124"/>
                <a:gd name="T13" fmla="*/ 0 h 124"/>
                <a:gd name="T14" fmla="*/ 124 w 124"/>
                <a:gd name="T15" fmla="*/ 124 h 124"/>
              </a:gdLst>
              <a:ahLst/>
              <a:cxnLst>
                <a:cxn ang="T8">
                  <a:pos x="T0" y="T1"/>
                </a:cxn>
                <a:cxn ang="T9">
                  <a:pos x="T2" y="T3"/>
                </a:cxn>
                <a:cxn ang="T10">
                  <a:pos x="T4" y="T5"/>
                </a:cxn>
                <a:cxn ang="T11">
                  <a:pos x="T6" y="T7"/>
                </a:cxn>
              </a:cxnLst>
              <a:rect l="T12" t="T13" r="T14" b="T15"/>
              <a:pathLst>
                <a:path w="124" h="124">
                  <a:moveTo>
                    <a:pt x="124" y="124"/>
                  </a:moveTo>
                  <a:lnTo>
                    <a:pt x="0" y="61"/>
                  </a:lnTo>
                  <a:lnTo>
                    <a:pt x="124" y="0"/>
                  </a:lnTo>
                  <a:lnTo>
                    <a:pt x="124" y="124"/>
                  </a:lnTo>
                  <a:close/>
                </a:path>
              </a:pathLst>
            </a:custGeom>
            <a:solidFill>
              <a:srgbClr val="000080"/>
            </a:solidFill>
            <a:ln w="9525">
              <a:noFill/>
              <a:round/>
              <a:headEnd/>
              <a:tailEnd/>
            </a:ln>
          </p:spPr>
          <p:txBody>
            <a:bodyPr/>
            <a:lstStyle/>
            <a:p>
              <a:endParaRPr lang="en-US"/>
            </a:p>
          </p:txBody>
        </p:sp>
      </p:grpSp>
      <p:grpSp>
        <p:nvGrpSpPr>
          <p:cNvPr id="14" name="Group 63"/>
          <p:cNvGrpSpPr>
            <a:grpSpLocks/>
          </p:cNvGrpSpPr>
          <p:nvPr/>
        </p:nvGrpSpPr>
        <p:grpSpPr bwMode="auto">
          <a:xfrm>
            <a:off x="2500313" y="4424363"/>
            <a:ext cx="344487" cy="1303337"/>
            <a:chOff x="2133" y="2622"/>
            <a:chExt cx="217" cy="821"/>
          </a:xfrm>
        </p:grpSpPr>
        <p:sp>
          <p:nvSpPr>
            <p:cNvPr id="3121" name="Rectangle 64"/>
            <p:cNvSpPr>
              <a:spLocks noChangeArrowheads="1"/>
            </p:cNvSpPr>
            <p:nvPr/>
          </p:nvSpPr>
          <p:spPr bwMode="auto">
            <a:xfrm>
              <a:off x="2204" y="3311"/>
              <a:ext cx="146" cy="106"/>
            </a:xfrm>
            <a:prstGeom prst="rect">
              <a:avLst/>
            </a:prstGeom>
            <a:noFill/>
            <a:ln w="9525">
              <a:noFill/>
              <a:miter lim="800000"/>
              <a:headEnd/>
              <a:tailEnd/>
            </a:ln>
          </p:spPr>
          <p:txBody>
            <a:bodyPr wrap="none" lIns="0" tIns="0" rIns="0" bIns="0">
              <a:spAutoFit/>
            </a:bodyPr>
            <a:lstStyle/>
            <a:p>
              <a:r>
                <a:rPr lang="en-US" sz="1100">
                  <a:solidFill>
                    <a:srgbClr val="000000"/>
                  </a:solidFill>
                </a:rPr>
                <a:t>Met</a:t>
              </a:r>
              <a:endParaRPr lang="en-US" sz="1400"/>
            </a:p>
          </p:txBody>
        </p:sp>
        <p:sp>
          <p:nvSpPr>
            <p:cNvPr id="3122" name="Freeform 65"/>
            <p:cNvSpPr>
              <a:spLocks/>
            </p:cNvSpPr>
            <p:nvPr/>
          </p:nvSpPr>
          <p:spPr bwMode="auto">
            <a:xfrm>
              <a:off x="2163" y="2676"/>
              <a:ext cx="1" cy="767"/>
            </a:xfrm>
            <a:custGeom>
              <a:avLst/>
              <a:gdLst>
                <a:gd name="T0" fmla="*/ 0 w 2"/>
                <a:gd name="T1" fmla="*/ 0 h 1535"/>
                <a:gd name="T2" fmla="*/ 0 w 2"/>
                <a:gd name="T3" fmla="*/ 0 h 1535"/>
                <a:gd name="T4" fmla="*/ 1 w 2"/>
                <a:gd name="T5" fmla="*/ 0 h 1535"/>
                <a:gd name="T6" fmla="*/ 1 w 2"/>
                <a:gd name="T7" fmla="*/ 0 h 1535"/>
                <a:gd name="T8" fmla="*/ 0 60000 65536"/>
                <a:gd name="T9" fmla="*/ 0 60000 65536"/>
                <a:gd name="T10" fmla="*/ 0 60000 65536"/>
                <a:gd name="T11" fmla="*/ 0 60000 65536"/>
                <a:gd name="T12" fmla="*/ 0 w 2"/>
                <a:gd name="T13" fmla="*/ 0 h 1535"/>
                <a:gd name="T14" fmla="*/ 2 w 2"/>
                <a:gd name="T15" fmla="*/ 1535 h 1535"/>
              </a:gdLst>
              <a:ahLst/>
              <a:cxnLst>
                <a:cxn ang="T8">
                  <a:pos x="T0" y="T1"/>
                </a:cxn>
                <a:cxn ang="T9">
                  <a:pos x="T2" y="T3"/>
                </a:cxn>
                <a:cxn ang="T10">
                  <a:pos x="T4" y="T5"/>
                </a:cxn>
                <a:cxn ang="T11">
                  <a:pos x="T6" y="T7"/>
                </a:cxn>
              </a:cxnLst>
              <a:rect l="T12" t="T13" r="T14" b="T15"/>
              <a:pathLst>
                <a:path w="2" h="1535">
                  <a:moveTo>
                    <a:pt x="0" y="1535"/>
                  </a:moveTo>
                  <a:lnTo>
                    <a:pt x="0" y="1216"/>
                  </a:lnTo>
                  <a:lnTo>
                    <a:pt x="2" y="1216"/>
                  </a:lnTo>
                  <a:lnTo>
                    <a:pt x="2" y="0"/>
                  </a:lnTo>
                </a:path>
              </a:pathLst>
            </a:custGeom>
            <a:noFill/>
            <a:ln w="3175">
              <a:solidFill>
                <a:srgbClr val="000080"/>
              </a:solidFill>
              <a:round/>
              <a:headEnd/>
              <a:tailEnd/>
            </a:ln>
          </p:spPr>
          <p:txBody>
            <a:bodyPr/>
            <a:lstStyle/>
            <a:p>
              <a:endParaRPr lang="en-US"/>
            </a:p>
          </p:txBody>
        </p:sp>
        <p:sp>
          <p:nvSpPr>
            <p:cNvPr id="3123" name="Freeform 66"/>
            <p:cNvSpPr>
              <a:spLocks/>
            </p:cNvSpPr>
            <p:nvPr/>
          </p:nvSpPr>
          <p:spPr bwMode="auto">
            <a:xfrm>
              <a:off x="2133" y="2622"/>
              <a:ext cx="61" cy="62"/>
            </a:xfrm>
            <a:custGeom>
              <a:avLst/>
              <a:gdLst>
                <a:gd name="T0" fmla="*/ 0 w 122"/>
                <a:gd name="T1" fmla="*/ 1 h 124"/>
                <a:gd name="T2" fmla="*/ 1 w 122"/>
                <a:gd name="T3" fmla="*/ 0 h 124"/>
                <a:gd name="T4" fmla="*/ 1 w 122"/>
                <a:gd name="T5" fmla="*/ 1 h 124"/>
                <a:gd name="T6" fmla="*/ 0 w 122"/>
                <a:gd name="T7" fmla="*/ 1 h 124"/>
                <a:gd name="T8" fmla="*/ 0 60000 65536"/>
                <a:gd name="T9" fmla="*/ 0 60000 65536"/>
                <a:gd name="T10" fmla="*/ 0 60000 65536"/>
                <a:gd name="T11" fmla="*/ 0 60000 65536"/>
                <a:gd name="T12" fmla="*/ 0 w 122"/>
                <a:gd name="T13" fmla="*/ 0 h 124"/>
                <a:gd name="T14" fmla="*/ 122 w 122"/>
                <a:gd name="T15" fmla="*/ 124 h 124"/>
              </a:gdLst>
              <a:ahLst/>
              <a:cxnLst>
                <a:cxn ang="T8">
                  <a:pos x="T0" y="T1"/>
                </a:cxn>
                <a:cxn ang="T9">
                  <a:pos x="T2" y="T3"/>
                </a:cxn>
                <a:cxn ang="T10">
                  <a:pos x="T4" y="T5"/>
                </a:cxn>
                <a:cxn ang="T11">
                  <a:pos x="T6" y="T7"/>
                </a:cxn>
              </a:cxnLst>
              <a:rect l="T12" t="T13" r="T14" b="T15"/>
              <a:pathLst>
                <a:path w="122" h="124">
                  <a:moveTo>
                    <a:pt x="0" y="124"/>
                  </a:moveTo>
                  <a:lnTo>
                    <a:pt x="61" y="0"/>
                  </a:lnTo>
                  <a:lnTo>
                    <a:pt x="122" y="124"/>
                  </a:lnTo>
                  <a:lnTo>
                    <a:pt x="0" y="124"/>
                  </a:lnTo>
                  <a:close/>
                </a:path>
              </a:pathLst>
            </a:custGeom>
            <a:solidFill>
              <a:srgbClr val="000080"/>
            </a:solidFill>
            <a:ln w="9525">
              <a:noFill/>
              <a:round/>
              <a:headEnd/>
              <a:tailEnd/>
            </a:ln>
          </p:spPr>
          <p:txBody>
            <a:bodyPr/>
            <a:lstStyle/>
            <a:p>
              <a:endParaRPr lang="en-US"/>
            </a:p>
          </p:txBody>
        </p:sp>
      </p:grpSp>
      <p:grpSp>
        <p:nvGrpSpPr>
          <p:cNvPr id="15" name="Group 67"/>
          <p:cNvGrpSpPr>
            <a:grpSpLocks/>
          </p:cNvGrpSpPr>
          <p:nvPr/>
        </p:nvGrpSpPr>
        <p:grpSpPr bwMode="auto">
          <a:xfrm>
            <a:off x="271463" y="912813"/>
            <a:ext cx="1770062" cy="1265237"/>
            <a:chOff x="171" y="575"/>
            <a:chExt cx="1115" cy="797"/>
          </a:xfrm>
        </p:grpSpPr>
        <p:sp>
          <p:nvSpPr>
            <p:cNvPr id="3118" name="Freeform 68"/>
            <p:cNvSpPr>
              <a:spLocks/>
            </p:cNvSpPr>
            <p:nvPr/>
          </p:nvSpPr>
          <p:spPr bwMode="auto">
            <a:xfrm>
              <a:off x="171" y="575"/>
              <a:ext cx="1115" cy="797"/>
            </a:xfrm>
            <a:custGeom>
              <a:avLst/>
              <a:gdLst>
                <a:gd name="T0" fmla="*/ 1 w 2230"/>
                <a:gd name="T1" fmla="*/ 1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0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1 h 1593"/>
                <a:gd name="T76" fmla="*/ 1 w 2230"/>
                <a:gd name="T77" fmla="*/ 1 h 1593"/>
                <a:gd name="T78" fmla="*/ 0 w 2230"/>
                <a:gd name="T79" fmla="*/ 1 h 1593"/>
                <a:gd name="T80" fmla="*/ 1 w 2230"/>
                <a:gd name="T81" fmla="*/ 1 h 1593"/>
                <a:gd name="T82" fmla="*/ 1 w 2230"/>
                <a:gd name="T83" fmla="*/ 1 h 1593"/>
                <a:gd name="T84" fmla="*/ 1 w 2230"/>
                <a:gd name="T85" fmla="*/ 1 h 1593"/>
                <a:gd name="T86" fmla="*/ 1 w 2230"/>
                <a:gd name="T87" fmla="*/ 1 h 1593"/>
                <a:gd name="T88" fmla="*/ 1 w 2230"/>
                <a:gd name="T89" fmla="*/ 1 h 1593"/>
                <a:gd name="T90" fmla="*/ 1 w 2230"/>
                <a:gd name="T91" fmla="*/ 1 h 1593"/>
                <a:gd name="T92" fmla="*/ 1 w 2230"/>
                <a:gd name="T93" fmla="*/ 1 h 1593"/>
                <a:gd name="T94" fmla="*/ 1 w 2230"/>
                <a:gd name="T95" fmla="*/ 1 h 1593"/>
                <a:gd name="T96" fmla="*/ 1 w 2230"/>
                <a:gd name="T97" fmla="*/ 1 h 1593"/>
                <a:gd name="T98" fmla="*/ 1 w 2230"/>
                <a:gd name="T99" fmla="*/ 1 h 1593"/>
                <a:gd name="T100" fmla="*/ 1 w 2230"/>
                <a:gd name="T101" fmla="*/ 1 h 1593"/>
                <a:gd name="T102" fmla="*/ 1 w 2230"/>
                <a:gd name="T103" fmla="*/ 1 h 1593"/>
                <a:gd name="T104" fmla="*/ 1 w 2230"/>
                <a:gd name="T105" fmla="*/ 1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close/>
                </a:path>
              </a:pathLst>
            </a:custGeom>
            <a:solidFill>
              <a:srgbClr val="EAEAEA"/>
            </a:solidFill>
            <a:ln w="9525">
              <a:noFill/>
              <a:round/>
              <a:headEnd/>
              <a:tailEnd/>
            </a:ln>
          </p:spPr>
          <p:txBody>
            <a:bodyPr/>
            <a:lstStyle/>
            <a:p>
              <a:endParaRPr lang="en-US"/>
            </a:p>
          </p:txBody>
        </p:sp>
        <p:sp>
          <p:nvSpPr>
            <p:cNvPr id="3119" name="Freeform 69"/>
            <p:cNvSpPr>
              <a:spLocks/>
            </p:cNvSpPr>
            <p:nvPr/>
          </p:nvSpPr>
          <p:spPr bwMode="auto">
            <a:xfrm>
              <a:off x="171" y="575"/>
              <a:ext cx="1115" cy="797"/>
            </a:xfrm>
            <a:custGeom>
              <a:avLst/>
              <a:gdLst>
                <a:gd name="T0" fmla="*/ 1 w 2230"/>
                <a:gd name="T1" fmla="*/ 1 h 1593"/>
                <a:gd name="T2" fmla="*/ 1 w 2230"/>
                <a:gd name="T3" fmla="*/ 1 h 1593"/>
                <a:gd name="T4" fmla="*/ 1 w 2230"/>
                <a:gd name="T5" fmla="*/ 1 h 1593"/>
                <a:gd name="T6" fmla="*/ 1 w 2230"/>
                <a:gd name="T7" fmla="*/ 1 h 1593"/>
                <a:gd name="T8" fmla="*/ 1 w 2230"/>
                <a:gd name="T9" fmla="*/ 1 h 1593"/>
                <a:gd name="T10" fmla="*/ 1 w 2230"/>
                <a:gd name="T11" fmla="*/ 1 h 1593"/>
                <a:gd name="T12" fmla="*/ 1 w 2230"/>
                <a:gd name="T13" fmla="*/ 1 h 1593"/>
                <a:gd name="T14" fmla="*/ 1 w 2230"/>
                <a:gd name="T15" fmla="*/ 1 h 1593"/>
                <a:gd name="T16" fmla="*/ 1 w 2230"/>
                <a:gd name="T17" fmla="*/ 1 h 1593"/>
                <a:gd name="T18" fmla="*/ 1 w 2230"/>
                <a:gd name="T19" fmla="*/ 1 h 1593"/>
                <a:gd name="T20" fmla="*/ 1 w 2230"/>
                <a:gd name="T21" fmla="*/ 1 h 1593"/>
                <a:gd name="T22" fmla="*/ 1 w 2230"/>
                <a:gd name="T23" fmla="*/ 1 h 1593"/>
                <a:gd name="T24" fmla="*/ 1 w 2230"/>
                <a:gd name="T25" fmla="*/ 1 h 1593"/>
                <a:gd name="T26" fmla="*/ 1 w 2230"/>
                <a:gd name="T27" fmla="*/ 1 h 1593"/>
                <a:gd name="T28" fmla="*/ 1 w 2230"/>
                <a:gd name="T29" fmla="*/ 1 h 1593"/>
                <a:gd name="T30" fmla="*/ 1 w 2230"/>
                <a:gd name="T31" fmla="*/ 1 h 1593"/>
                <a:gd name="T32" fmla="*/ 1 w 2230"/>
                <a:gd name="T33" fmla="*/ 1 h 1593"/>
                <a:gd name="T34" fmla="*/ 1 w 2230"/>
                <a:gd name="T35" fmla="*/ 1 h 1593"/>
                <a:gd name="T36" fmla="*/ 1 w 2230"/>
                <a:gd name="T37" fmla="*/ 1 h 1593"/>
                <a:gd name="T38" fmla="*/ 1 w 2230"/>
                <a:gd name="T39" fmla="*/ 1 h 1593"/>
                <a:gd name="T40" fmla="*/ 1 w 2230"/>
                <a:gd name="T41" fmla="*/ 1 h 1593"/>
                <a:gd name="T42" fmla="*/ 1 w 2230"/>
                <a:gd name="T43" fmla="*/ 1 h 1593"/>
                <a:gd name="T44" fmla="*/ 1 w 2230"/>
                <a:gd name="T45" fmla="*/ 1 h 1593"/>
                <a:gd name="T46" fmla="*/ 1 w 2230"/>
                <a:gd name="T47" fmla="*/ 1 h 1593"/>
                <a:gd name="T48" fmla="*/ 1 w 2230"/>
                <a:gd name="T49" fmla="*/ 1 h 1593"/>
                <a:gd name="T50" fmla="*/ 1 w 2230"/>
                <a:gd name="T51" fmla="*/ 1 h 1593"/>
                <a:gd name="T52" fmla="*/ 1 w 2230"/>
                <a:gd name="T53" fmla="*/ 0 h 1593"/>
                <a:gd name="T54" fmla="*/ 1 w 2230"/>
                <a:gd name="T55" fmla="*/ 1 h 1593"/>
                <a:gd name="T56" fmla="*/ 1 w 2230"/>
                <a:gd name="T57" fmla="*/ 1 h 1593"/>
                <a:gd name="T58" fmla="*/ 1 w 2230"/>
                <a:gd name="T59" fmla="*/ 1 h 1593"/>
                <a:gd name="T60" fmla="*/ 1 w 2230"/>
                <a:gd name="T61" fmla="*/ 1 h 1593"/>
                <a:gd name="T62" fmla="*/ 1 w 2230"/>
                <a:gd name="T63" fmla="*/ 1 h 1593"/>
                <a:gd name="T64" fmla="*/ 1 w 2230"/>
                <a:gd name="T65" fmla="*/ 1 h 1593"/>
                <a:gd name="T66" fmla="*/ 1 w 2230"/>
                <a:gd name="T67" fmla="*/ 1 h 1593"/>
                <a:gd name="T68" fmla="*/ 1 w 2230"/>
                <a:gd name="T69" fmla="*/ 1 h 1593"/>
                <a:gd name="T70" fmla="*/ 1 w 2230"/>
                <a:gd name="T71" fmla="*/ 1 h 1593"/>
                <a:gd name="T72" fmla="*/ 1 w 2230"/>
                <a:gd name="T73" fmla="*/ 1 h 1593"/>
                <a:gd name="T74" fmla="*/ 1 w 2230"/>
                <a:gd name="T75" fmla="*/ 1 h 1593"/>
                <a:gd name="T76" fmla="*/ 1 w 2230"/>
                <a:gd name="T77" fmla="*/ 1 h 1593"/>
                <a:gd name="T78" fmla="*/ 0 w 2230"/>
                <a:gd name="T79" fmla="*/ 1 h 1593"/>
                <a:gd name="T80" fmla="*/ 1 w 2230"/>
                <a:gd name="T81" fmla="*/ 1 h 1593"/>
                <a:gd name="T82" fmla="*/ 1 w 2230"/>
                <a:gd name="T83" fmla="*/ 1 h 1593"/>
                <a:gd name="T84" fmla="*/ 1 w 2230"/>
                <a:gd name="T85" fmla="*/ 1 h 1593"/>
                <a:gd name="T86" fmla="*/ 1 w 2230"/>
                <a:gd name="T87" fmla="*/ 1 h 1593"/>
                <a:gd name="T88" fmla="*/ 1 w 2230"/>
                <a:gd name="T89" fmla="*/ 1 h 1593"/>
                <a:gd name="T90" fmla="*/ 1 w 2230"/>
                <a:gd name="T91" fmla="*/ 1 h 1593"/>
                <a:gd name="T92" fmla="*/ 1 w 2230"/>
                <a:gd name="T93" fmla="*/ 1 h 1593"/>
                <a:gd name="T94" fmla="*/ 1 w 2230"/>
                <a:gd name="T95" fmla="*/ 1 h 1593"/>
                <a:gd name="T96" fmla="*/ 1 w 2230"/>
                <a:gd name="T97" fmla="*/ 1 h 1593"/>
                <a:gd name="T98" fmla="*/ 1 w 2230"/>
                <a:gd name="T99" fmla="*/ 1 h 1593"/>
                <a:gd name="T100" fmla="*/ 1 w 2230"/>
                <a:gd name="T101" fmla="*/ 1 h 1593"/>
                <a:gd name="T102" fmla="*/ 1 w 2230"/>
                <a:gd name="T103" fmla="*/ 1 h 1593"/>
                <a:gd name="T104" fmla="*/ 1 w 2230"/>
                <a:gd name="T105" fmla="*/ 1 h 1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0"/>
                <a:gd name="T160" fmla="*/ 0 h 1593"/>
                <a:gd name="T161" fmla="*/ 2230 w 2230"/>
                <a:gd name="T162" fmla="*/ 1593 h 1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0" h="1593">
                  <a:moveTo>
                    <a:pt x="557" y="1593"/>
                  </a:moveTo>
                  <a:lnTo>
                    <a:pt x="1672" y="1593"/>
                  </a:lnTo>
                  <a:lnTo>
                    <a:pt x="1687" y="1593"/>
                  </a:lnTo>
                  <a:lnTo>
                    <a:pt x="1702" y="1592"/>
                  </a:lnTo>
                  <a:lnTo>
                    <a:pt x="1716" y="1592"/>
                  </a:lnTo>
                  <a:lnTo>
                    <a:pt x="1729" y="1589"/>
                  </a:lnTo>
                  <a:lnTo>
                    <a:pt x="1744" y="1586"/>
                  </a:lnTo>
                  <a:lnTo>
                    <a:pt x="1757" y="1584"/>
                  </a:lnTo>
                  <a:lnTo>
                    <a:pt x="1772" y="1581"/>
                  </a:lnTo>
                  <a:lnTo>
                    <a:pt x="1785" y="1577"/>
                  </a:lnTo>
                  <a:lnTo>
                    <a:pt x="1798" y="1573"/>
                  </a:lnTo>
                  <a:lnTo>
                    <a:pt x="1812" y="1568"/>
                  </a:lnTo>
                  <a:lnTo>
                    <a:pt x="1825" y="1564"/>
                  </a:lnTo>
                  <a:lnTo>
                    <a:pt x="1838" y="1557"/>
                  </a:lnTo>
                  <a:lnTo>
                    <a:pt x="1852" y="1552"/>
                  </a:lnTo>
                  <a:lnTo>
                    <a:pt x="1865" y="1545"/>
                  </a:lnTo>
                  <a:lnTo>
                    <a:pt x="1877" y="1539"/>
                  </a:lnTo>
                  <a:lnTo>
                    <a:pt x="1890" y="1531"/>
                  </a:lnTo>
                  <a:lnTo>
                    <a:pt x="1902" y="1523"/>
                  </a:lnTo>
                  <a:lnTo>
                    <a:pt x="1914" y="1515"/>
                  </a:lnTo>
                  <a:lnTo>
                    <a:pt x="1926" y="1507"/>
                  </a:lnTo>
                  <a:lnTo>
                    <a:pt x="1938" y="1497"/>
                  </a:lnTo>
                  <a:lnTo>
                    <a:pt x="1950" y="1488"/>
                  </a:lnTo>
                  <a:lnTo>
                    <a:pt x="1962" y="1477"/>
                  </a:lnTo>
                  <a:lnTo>
                    <a:pt x="1974" y="1468"/>
                  </a:lnTo>
                  <a:lnTo>
                    <a:pt x="1984" y="1458"/>
                  </a:lnTo>
                  <a:lnTo>
                    <a:pt x="1995" y="1447"/>
                  </a:lnTo>
                  <a:lnTo>
                    <a:pt x="2007" y="1435"/>
                  </a:lnTo>
                  <a:lnTo>
                    <a:pt x="2018" y="1423"/>
                  </a:lnTo>
                  <a:lnTo>
                    <a:pt x="2027" y="1411"/>
                  </a:lnTo>
                  <a:lnTo>
                    <a:pt x="2037" y="1399"/>
                  </a:lnTo>
                  <a:lnTo>
                    <a:pt x="2048" y="1386"/>
                  </a:lnTo>
                  <a:lnTo>
                    <a:pt x="2057" y="1374"/>
                  </a:lnTo>
                  <a:lnTo>
                    <a:pt x="2067" y="1361"/>
                  </a:lnTo>
                  <a:lnTo>
                    <a:pt x="2085" y="1333"/>
                  </a:lnTo>
                  <a:lnTo>
                    <a:pt x="2103" y="1303"/>
                  </a:lnTo>
                  <a:lnTo>
                    <a:pt x="2120" y="1273"/>
                  </a:lnTo>
                  <a:lnTo>
                    <a:pt x="2136" y="1242"/>
                  </a:lnTo>
                  <a:lnTo>
                    <a:pt x="2149" y="1209"/>
                  </a:lnTo>
                  <a:lnTo>
                    <a:pt x="2164" y="1176"/>
                  </a:lnTo>
                  <a:lnTo>
                    <a:pt x="2176" y="1141"/>
                  </a:lnTo>
                  <a:lnTo>
                    <a:pt x="2186" y="1107"/>
                  </a:lnTo>
                  <a:lnTo>
                    <a:pt x="2197" y="1071"/>
                  </a:lnTo>
                  <a:lnTo>
                    <a:pt x="2205" y="1034"/>
                  </a:lnTo>
                  <a:lnTo>
                    <a:pt x="2213" y="995"/>
                  </a:lnTo>
                  <a:lnTo>
                    <a:pt x="2219" y="957"/>
                  </a:lnTo>
                  <a:lnTo>
                    <a:pt x="2222" y="937"/>
                  </a:lnTo>
                  <a:lnTo>
                    <a:pt x="2223" y="918"/>
                  </a:lnTo>
                  <a:lnTo>
                    <a:pt x="2226" y="899"/>
                  </a:lnTo>
                  <a:lnTo>
                    <a:pt x="2227" y="879"/>
                  </a:lnTo>
                  <a:lnTo>
                    <a:pt x="2229" y="857"/>
                  </a:lnTo>
                  <a:lnTo>
                    <a:pt x="2230" y="837"/>
                  </a:lnTo>
                  <a:lnTo>
                    <a:pt x="2230" y="818"/>
                  </a:lnTo>
                  <a:lnTo>
                    <a:pt x="2230" y="796"/>
                  </a:lnTo>
                  <a:lnTo>
                    <a:pt x="2230" y="776"/>
                  </a:lnTo>
                  <a:lnTo>
                    <a:pt x="2230" y="755"/>
                  </a:lnTo>
                  <a:lnTo>
                    <a:pt x="2229" y="735"/>
                  </a:lnTo>
                  <a:lnTo>
                    <a:pt x="2227" y="715"/>
                  </a:lnTo>
                  <a:lnTo>
                    <a:pt x="2226" y="695"/>
                  </a:lnTo>
                  <a:lnTo>
                    <a:pt x="2223" y="675"/>
                  </a:lnTo>
                  <a:lnTo>
                    <a:pt x="2222" y="656"/>
                  </a:lnTo>
                  <a:lnTo>
                    <a:pt x="2219" y="636"/>
                  </a:lnTo>
                  <a:lnTo>
                    <a:pt x="2213" y="597"/>
                  </a:lnTo>
                  <a:lnTo>
                    <a:pt x="2205" y="560"/>
                  </a:lnTo>
                  <a:lnTo>
                    <a:pt x="2197" y="523"/>
                  </a:lnTo>
                  <a:lnTo>
                    <a:pt x="2186" y="487"/>
                  </a:lnTo>
                  <a:lnTo>
                    <a:pt x="2176" y="451"/>
                  </a:lnTo>
                  <a:lnTo>
                    <a:pt x="2164" y="417"/>
                  </a:lnTo>
                  <a:lnTo>
                    <a:pt x="2149" y="383"/>
                  </a:lnTo>
                  <a:lnTo>
                    <a:pt x="2136" y="351"/>
                  </a:lnTo>
                  <a:lnTo>
                    <a:pt x="2120" y="320"/>
                  </a:lnTo>
                  <a:lnTo>
                    <a:pt x="2103" y="290"/>
                  </a:lnTo>
                  <a:lnTo>
                    <a:pt x="2085" y="261"/>
                  </a:lnTo>
                  <a:lnTo>
                    <a:pt x="2067" y="233"/>
                  </a:lnTo>
                  <a:lnTo>
                    <a:pt x="2057" y="220"/>
                  </a:lnTo>
                  <a:lnTo>
                    <a:pt x="2048" y="207"/>
                  </a:lnTo>
                  <a:lnTo>
                    <a:pt x="2037" y="195"/>
                  </a:lnTo>
                  <a:lnTo>
                    <a:pt x="2027" y="181"/>
                  </a:lnTo>
                  <a:lnTo>
                    <a:pt x="2018" y="170"/>
                  </a:lnTo>
                  <a:lnTo>
                    <a:pt x="2007" y="158"/>
                  </a:lnTo>
                  <a:lnTo>
                    <a:pt x="1995" y="147"/>
                  </a:lnTo>
                  <a:lnTo>
                    <a:pt x="1984" y="136"/>
                  </a:lnTo>
                  <a:lnTo>
                    <a:pt x="1974" y="126"/>
                  </a:lnTo>
                  <a:lnTo>
                    <a:pt x="1962" y="115"/>
                  </a:lnTo>
                  <a:lnTo>
                    <a:pt x="1950" y="106"/>
                  </a:lnTo>
                  <a:lnTo>
                    <a:pt x="1938" y="97"/>
                  </a:lnTo>
                  <a:lnTo>
                    <a:pt x="1926" y="87"/>
                  </a:lnTo>
                  <a:lnTo>
                    <a:pt x="1914" y="78"/>
                  </a:lnTo>
                  <a:lnTo>
                    <a:pt x="1902" y="70"/>
                  </a:lnTo>
                  <a:lnTo>
                    <a:pt x="1890" y="62"/>
                  </a:lnTo>
                  <a:lnTo>
                    <a:pt x="1877" y="55"/>
                  </a:lnTo>
                  <a:lnTo>
                    <a:pt x="1865" y="49"/>
                  </a:lnTo>
                  <a:lnTo>
                    <a:pt x="1852" y="42"/>
                  </a:lnTo>
                  <a:lnTo>
                    <a:pt x="1838" y="35"/>
                  </a:lnTo>
                  <a:lnTo>
                    <a:pt x="1825" y="30"/>
                  </a:lnTo>
                  <a:lnTo>
                    <a:pt x="1812" y="25"/>
                  </a:lnTo>
                  <a:lnTo>
                    <a:pt x="1798" y="21"/>
                  </a:lnTo>
                  <a:lnTo>
                    <a:pt x="1785" y="16"/>
                  </a:lnTo>
                  <a:lnTo>
                    <a:pt x="1772" y="13"/>
                  </a:lnTo>
                  <a:lnTo>
                    <a:pt x="1757" y="9"/>
                  </a:lnTo>
                  <a:lnTo>
                    <a:pt x="1744" y="6"/>
                  </a:lnTo>
                  <a:lnTo>
                    <a:pt x="1729" y="4"/>
                  </a:lnTo>
                  <a:lnTo>
                    <a:pt x="1715" y="2"/>
                  </a:lnTo>
                  <a:lnTo>
                    <a:pt x="1702" y="1"/>
                  </a:lnTo>
                  <a:lnTo>
                    <a:pt x="1687" y="0"/>
                  </a:lnTo>
                  <a:lnTo>
                    <a:pt x="1672" y="0"/>
                  </a:lnTo>
                  <a:lnTo>
                    <a:pt x="557" y="0"/>
                  </a:lnTo>
                  <a:lnTo>
                    <a:pt x="543" y="0"/>
                  </a:lnTo>
                  <a:lnTo>
                    <a:pt x="529" y="1"/>
                  </a:lnTo>
                  <a:lnTo>
                    <a:pt x="515" y="2"/>
                  </a:lnTo>
                  <a:lnTo>
                    <a:pt x="500" y="4"/>
                  </a:lnTo>
                  <a:lnTo>
                    <a:pt x="487" y="6"/>
                  </a:lnTo>
                  <a:lnTo>
                    <a:pt x="472" y="9"/>
                  </a:lnTo>
                  <a:lnTo>
                    <a:pt x="459" y="13"/>
                  </a:lnTo>
                  <a:lnTo>
                    <a:pt x="446" y="16"/>
                  </a:lnTo>
                  <a:lnTo>
                    <a:pt x="431" y="21"/>
                  </a:lnTo>
                  <a:lnTo>
                    <a:pt x="418" y="25"/>
                  </a:lnTo>
                  <a:lnTo>
                    <a:pt x="404" y="30"/>
                  </a:lnTo>
                  <a:lnTo>
                    <a:pt x="391" y="35"/>
                  </a:lnTo>
                  <a:lnTo>
                    <a:pt x="379" y="42"/>
                  </a:lnTo>
                  <a:lnTo>
                    <a:pt x="366" y="49"/>
                  </a:lnTo>
                  <a:lnTo>
                    <a:pt x="353" y="55"/>
                  </a:lnTo>
                  <a:lnTo>
                    <a:pt x="341" y="62"/>
                  </a:lnTo>
                  <a:lnTo>
                    <a:pt x="327" y="70"/>
                  </a:lnTo>
                  <a:lnTo>
                    <a:pt x="316" y="78"/>
                  </a:lnTo>
                  <a:lnTo>
                    <a:pt x="304" y="87"/>
                  </a:lnTo>
                  <a:lnTo>
                    <a:pt x="292" y="97"/>
                  </a:lnTo>
                  <a:lnTo>
                    <a:pt x="280" y="106"/>
                  </a:lnTo>
                  <a:lnTo>
                    <a:pt x="268" y="115"/>
                  </a:lnTo>
                  <a:lnTo>
                    <a:pt x="257" y="126"/>
                  </a:lnTo>
                  <a:lnTo>
                    <a:pt x="245" y="136"/>
                  </a:lnTo>
                  <a:lnTo>
                    <a:pt x="235" y="147"/>
                  </a:lnTo>
                  <a:lnTo>
                    <a:pt x="224" y="158"/>
                  </a:lnTo>
                  <a:lnTo>
                    <a:pt x="213" y="170"/>
                  </a:lnTo>
                  <a:lnTo>
                    <a:pt x="203" y="181"/>
                  </a:lnTo>
                  <a:lnTo>
                    <a:pt x="192" y="195"/>
                  </a:lnTo>
                  <a:lnTo>
                    <a:pt x="183" y="207"/>
                  </a:lnTo>
                  <a:lnTo>
                    <a:pt x="172" y="220"/>
                  </a:lnTo>
                  <a:lnTo>
                    <a:pt x="163" y="233"/>
                  </a:lnTo>
                  <a:lnTo>
                    <a:pt x="144" y="261"/>
                  </a:lnTo>
                  <a:lnTo>
                    <a:pt x="127" y="290"/>
                  </a:lnTo>
                  <a:lnTo>
                    <a:pt x="111" y="320"/>
                  </a:lnTo>
                  <a:lnTo>
                    <a:pt x="95" y="351"/>
                  </a:lnTo>
                  <a:lnTo>
                    <a:pt x="81" y="383"/>
                  </a:lnTo>
                  <a:lnTo>
                    <a:pt x="67" y="417"/>
                  </a:lnTo>
                  <a:lnTo>
                    <a:pt x="55" y="451"/>
                  </a:lnTo>
                  <a:lnTo>
                    <a:pt x="43" y="487"/>
                  </a:lnTo>
                  <a:lnTo>
                    <a:pt x="34" y="523"/>
                  </a:lnTo>
                  <a:lnTo>
                    <a:pt x="25" y="560"/>
                  </a:lnTo>
                  <a:lnTo>
                    <a:pt x="17" y="597"/>
                  </a:lnTo>
                  <a:lnTo>
                    <a:pt x="11" y="636"/>
                  </a:lnTo>
                  <a:lnTo>
                    <a:pt x="9" y="656"/>
                  </a:lnTo>
                  <a:lnTo>
                    <a:pt x="6" y="675"/>
                  </a:lnTo>
                  <a:lnTo>
                    <a:pt x="5" y="695"/>
                  </a:lnTo>
                  <a:lnTo>
                    <a:pt x="2" y="715"/>
                  </a:lnTo>
                  <a:lnTo>
                    <a:pt x="1" y="735"/>
                  </a:lnTo>
                  <a:lnTo>
                    <a:pt x="1" y="755"/>
                  </a:lnTo>
                  <a:lnTo>
                    <a:pt x="0" y="776"/>
                  </a:lnTo>
                  <a:lnTo>
                    <a:pt x="0" y="796"/>
                  </a:lnTo>
                  <a:lnTo>
                    <a:pt x="0" y="818"/>
                  </a:lnTo>
                  <a:lnTo>
                    <a:pt x="1" y="837"/>
                  </a:lnTo>
                  <a:lnTo>
                    <a:pt x="1" y="857"/>
                  </a:lnTo>
                  <a:lnTo>
                    <a:pt x="2" y="879"/>
                  </a:lnTo>
                  <a:lnTo>
                    <a:pt x="5" y="899"/>
                  </a:lnTo>
                  <a:lnTo>
                    <a:pt x="6" y="918"/>
                  </a:lnTo>
                  <a:lnTo>
                    <a:pt x="9" y="937"/>
                  </a:lnTo>
                  <a:lnTo>
                    <a:pt x="11" y="957"/>
                  </a:lnTo>
                  <a:lnTo>
                    <a:pt x="17" y="995"/>
                  </a:lnTo>
                  <a:lnTo>
                    <a:pt x="25" y="1034"/>
                  </a:lnTo>
                  <a:lnTo>
                    <a:pt x="34" y="1071"/>
                  </a:lnTo>
                  <a:lnTo>
                    <a:pt x="43" y="1107"/>
                  </a:lnTo>
                  <a:lnTo>
                    <a:pt x="55" y="1141"/>
                  </a:lnTo>
                  <a:lnTo>
                    <a:pt x="67" y="1176"/>
                  </a:lnTo>
                  <a:lnTo>
                    <a:pt x="81" y="1209"/>
                  </a:lnTo>
                  <a:lnTo>
                    <a:pt x="95" y="1242"/>
                  </a:lnTo>
                  <a:lnTo>
                    <a:pt x="111" y="1273"/>
                  </a:lnTo>
                  <a:lnTo>
                    <a:pt x="127" y="1303"/>
                  </a:lnTo>
                  <a:lnTo>
                    <a:pt x="144" y="1333"/>
                  </a:lnTo>
                  <a:lnTo>
                    <a:pt x="163" y="1361"/>
                  </a:lnTo>
                  <a:lnTo>
                    <a:pt x="172" y="1374"/>
                  </a:lnTo>
                  <a:lnTo>
                    <a:pt x="183" y="1386"/>
                  </a:lnTo>
                  <a:lnTo>
                    <a:pt x="192" y="1399"/>
                  </a:lnTo>
                  <a:lnTo>
                    <a:pt x="203" y="1411"/>
                  </a:lnTo>
                  <a:lnTo>
                    <a:pt x="213" y="1423"/>
                  </a:lnTo>
                  <a:lnTo>
                    <a:pt x="224" y="1435"/>
                  </a:lnTo>
                  <a:lnTo>
                    <a:pt x="235" y="1447"/>
                  </a:lnTo>
                  <a:lnTo>
                    <a:pt x="245" y="1458"/>
                  </a:lnTo>
                  <a:lnTo>
                    <a:pt x="257" y="1468"/>
                  </a:lnTo>
                  <a:lnTo>
                    <a:pt x="268" y="1477"/>
                  </a:lnTo>
                  <a:lnTo>
                    <a:pt x="280" y="1488"/>
                  </a:lnTo>
                  <a:lnTo>
                    <a:pt x="292" y="1497"/>
                  </a:lnTo>
                  <a:lnTo>
                    <a:pt x="304" y="1507"/>
                  </a:lnTo>
                  <a:lnTo>
                    <a:pt x="316" y="1515"/>
                  </a:lnTo>
                  <a:lnTo>
                    <a:pt x="327" y="1523"/>
                  </a:lnTo>
                  <a:lnTo>
                    <a:pt x="341" y="1531"/>
                  </a:lnTo>
                  <a:lnTo>
                    <a:pt x="353" y="1539"/>
                  </a:lnTo>
                  <a:lnTo>
                    <a:pt x="366" y="1545"/>
                  </a:lnTo>
                  <a:lnTo>
                    <a:pt x="379" y="1552"/>
                  </a:lnTo>
                  <a:lnTo>
                    <a:pt x="391" y="1557"/>
                  </a:lnTo>
                  <a:lnTo>
                    <a:pt x="404" y="1562"/>
                  </a:lnTo>
                  <a:lnTo>
                    <a:pt x="418" y="1568"/>
                  </a:lnTo>
                  <a:lnTo>
                    <a:pt x="431" y="1573"/>
                  </a:lnTo>
                  <a:lnTo>
                    <a:pt x="446" y="1577"/>
                  </a:lnTo>
                  <a:lnTo>
                    <a:pt x="459" y="1581"/>
                  </a:lnTo>
                  <a:lnTo>
                    <a:pt x="472" y="1584"/>
                  </a:lnTo>
                  <a:lnTo>
                    <a:pt x="487" y="1586"/>
                  </a:lnTo>
                  <a:lnTo>
                    <a:pt x="500" y="1589"/>
                  </a:lnTo>
                  <a:lnTo>
                    <a:pt x="515" y="1590"/>
                  </a:lnTo>
                  <a:lnTo>
                    <a:pt x="529" y="1592"/>
                  </a:lnTo>
                  <a:lnTo>
                    <a:pt x="543" y="1593"/>
                  </a:lnTo>
                  <a:lnTo>
                    <a:pt x="557" y="1593"/>
                  </a:lnTo>
                </a:path>
              </a:pathLst>
            </a:custGeom>
            <a:noFill/>
            <a:ln w="3175">
              <a:solidFill>
                <a:srgbClr val="000000"/>
              </a:solidFill>
              <a:round/>
              <a:headEnd/>
              <a:tailEnd/>
            </a:ln>
          </p:spPr>
          <p:txBody>
            <a:bodyPr/>
            <a:lstStyle/>
            <a:p>
              <a:endParaRPr lang="en-US"/>
            </a:p>
          </p:txBody>
        </p:sp>
        <p:sp>
          <p:nvSpPr>
            <p:cNvPr id="3120" name="Rectangle 70"/>
            <p:cNvSpPr>
              <a:spLocks noChangeArrowheads="1"/>
            </p:cNvSpPr>
            <p:nvPr/>
          </p:nvSpPr>
          <p:spPr bwMode="auto">
            <a:xfrm>
              <a:off x="323" y="902"/>
              <a:ext cx="745" cy="134"/>
            </a:xfrm>
            <a:prstGeom prst="rect">
              <a:avLst/>
            </a:prstGeom>
            <a:noFill/>
            <a:ln w="9525">
              <a:noFill/>
              <a:miter lim="800000"/>
              <a:headEnd/>
              <a:tailEnd/>
            </a:ln>
          </p:spPr>
          <p:txBody>
            <a:bodyPr wrap="none" lIns="0" tIns="0" rIns="0" bIns="0">
              <a:spAutoFit/>
            </a:bodyPr>
            <a:lstStyle/>
            <a:p>
              <a:r>
                <a:rPr lang="en-US" sz="1400" b="1">
                  <a:solidFill>
                    <a:srgbClr val="000000"/>
                  </a:solidFill>
                </a:rPr>
                <a:t>HEI Licensure</a:t>
              </a:r>
              <a:endParaRPr lang="en-US" sz="1400"/>
            </a:p>
          </p:txBody>
        </p:sp>
      </p:grpSp>
      <p:grpSp>
        <p:nvGrpSpPr>
          <p:cNvPr id="16" name="Group 71"/>
          <p:cNvGrpSpPr>
            <a:grpSpLocks/>
          </p:cNvGrpSpPr>
          <p:nvPr/>
        </p:nvGrpSpPr>
        <p:grpSpPr bwMode="auto">
          <a:xfrm>
            <a:off x="2789238" y="2178050"/>
            <a:ext cx="693737" cy="1011238"/>
            <a:chOff x="1757" y="1372"/>
            <a:chExt cx="437" cy="637"/>
          </a:xfrm>
        </p:grpSpPr>
        <p:sp>
          <p:nvSpPr>
            <p:cNvPr id="3115" name="Line 72"/>
            <p:cNvSpPr>
              <a:spLocks noChangeShapeType="1"/>
            </p:cNvSpPr>
            <p:nvPr/>
          </p:nvSpPr>
          <p:spPr bwMode="auto">
            <a:xfrm flipV="1">
              <a:off x="2163" y="1426"/>
              <a:ext cx="1" cy="583"/>
            </a:xfrm>
            <a:prstGeom prst="line">
              <a:avLst/>
            </a:prstGeom>
            <a:noFill/>
            <a:ln w="3175">
              <a:solidFill>
                <a:srgbClr val="000080"/>
              </a:solidFill>
              <a:round/>
              <a:headEnd/>
              <a:tailEnd/>
            </a:ln>
          </p:spPr>
          <p:txBody>
            <a:bodyPr/>
            <a:lstStyle/>
            <a:p>
              <a:endParaRPr lang="en-US"/>
            </a:p>
          </p:txBody>
        </p:sp>
        <p:sp>
          <p:nvSpPr>
            <p:cNvPr id="3116" name="Freeform 73"/>
            <p:cNvSpPr>
              <a:spLocks/>
            </p:cNvSpPr>
            <p:nvPr/>
          </p:nvSpPr>
          <p:spPr bwMode="auto">
            <a:xfrm>
              <a:off x="2132" y="1372"/>
              <a:ext cx="62" cy="62"/>
            </a:xfrm>
            <a:custGeom>
              <a:avLst/>
              <a:gdLst>
                <a:gd name="T0" fmla="*/ 0 w 124"/>
                <a:gd name="T1" fmla="*/ 1 h 123"/>
                <a:gd name="T2" fmla="*/ 1 w 124"/>
                <a:gd name="T3" fmla="*/ 0 h 123"/>
                <a:gd name="T4" fmla="*/ 1 w 124"/>
                <a:gd name="T5" fmla="*/ 1 h 123"/>
                <a:gd name="T6" fmla="*/ 0 w 124"/>
                <a:gd name="T7" fmla="*/ 1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0" y="123"/>
                  </a:moveTo>
                  <a:lnTo>
                    <a:pt x="61" y="0"/>
                  </a:lnTo>
                  <a:lnTo>
                    <a:pt x="124" y="123"/>
                  </a:lnTo>
                  <a:lnTo>
                    <a:pt x="0" y="123"/>
                  </a:lnTo>
                  <a:close/>
                </a:path>
              </a:pathLst>
            </a:custGeom>
            <a:solidFill>
              <a:srgbClr val="000080"/>
            </a:solidFill>
            <a:ln w="9525">
              <a:noFill/>
              <a:round/>
              <a:headEnd/>
              <a:tailEnd/>
            </a:ln>
          </p:spPr>
          <p:txBody>
            <a:bodyPr/>
            <a:lstStyle/>
            <a:p>
              <a:endParaRPr lang="en-US"/>
            </a:p>
          </p:txBody>
        </p:sp>
        <p:sp>
          <p:nvSpPr>
            <p:cNvPr id="3117" name="Text Box 74"/>
            <p:cNvSpPr txBox="1">
              <a:spLocks noChangeArrowheads="1"/>
            </p:cNvSpPr>
            <p:nvPr/>
          </p:nvSpPr>
          <p:spPr bwMode="auto">
            <a:xfrm>
              <a:off x="1757" y="1586"/>
              <a:ext cx="404" cy="164"/>
            </a:xfrm>
            <a:prstGeom prst="rect">
              <a:avLst/>
            </a:prstGeom>
            <a:noFill/>
            <a:ln w="9525">
              <a:noFill/>
              <a:miter lim="800000"/>
              <a:headEnd/>
              <a:tailEnd/>
            </a:ln>
          </p:spPr>
          <p:txBody>
            <a:bodyPr wrap="none">
              <a:spAutoFit/>
            </a:bodyPr>
            <a:lstStyle/>
            <a:p>
              <a:r>
                <a:rPr lang="en-US" sz="1100"/>
                <a:t>4 years</a:t>
              </a:r>
            </a:p>
          </p:txBody>
        </p:sp>
      </p:grpSp>
      <p:grpSp>
        <p:nvGrpSpPr>
          <p:cNvPr id="17" name="Group 75"/>
          <p:cNvGrpSpPr>
            <a:grpSpLocks/>
          </p:cNvGrpSpPr>
          <p:nvPr/>
        </p:nvGrpSpPr>
        <p:grpSpPr bwMode="auto">
          <a:xfrm>
            <a:off x="4902200" y="2178050"/>
            <a:ext cx="639763" cy="1011238"/>
            <a:chOff x="3088" y="1372"/>
            <a:chExt cx="403" cy="637"/>
          </a:xfrm>
        </p:grpSpPr>
        <p:sp>
          <p:nvSpPr>
            <p:cNvPr id="3112" name="Line 76"/>
            <p:cNvSpPr>
              <a:spLocks noChangeShapeType="1"/>
            </p:cNvSpPr>
            <p:nvPr/>
          </p:nvSpPr>
          <p:spPr bwMode="auto">
            <a:xfrm>
              <a:off x="3119" y="1372"/>
              <a:ext cx="1" cy="584"/>
            </a:xfrm>
            <a:prstGeom prst="line">
              <a:avLst/>
            </a:prstGeom>
            <a:noFill/>
            <a:ln w="3175">
              <a:solidFill>
                <a:srgbClr val="000080"/>
              </a:solidFill>
              <a:round/>
              <a:headEnd/>
              <a:tailEnd/>
            </a:ln>
          </p:spPr>
          <p:txBody>
            <a:bodyPr/>
            <a:lstStyle/>
            <a:p>
              <a:endParaRPr lang="en-US"/>
            </a:p>
          </p:txBody>
        </p:sp>
        <p:sp>
          <p:nvSpPr>
            <p:cNvPr id="3113" name="Freeform 77"/>
            <p:cNvSpPr>
              <a:spLocks/>
            </p:cNvSpPr>
            <p:nvPr/>
          </p:nvSpPr>
          <p:spPr bwMode="auto">
            <a:xfrm>
              <a:off x="3088" y="1948"/>
              <a:ext cx="62" cy="61"/>
            </a:xfrm>
            <a:custGeom>
              <a:avLst/>
              <a:gdLst>
                <a:gd name="T0" fmla="*/ 1 w 124"/>
                <a:gd name="T1" fmla="*/ 0 h 123"/>
                <a:gd name="T2" fmla="*/ 1 w 124"/>
                <a:gd name="T3" fmla="*/ 0 h 123"/>
                <a:gd name="T4" fmla="*/ 0 w 124"/>
                <a:gd name="T5" fmla="*/ 0 h 123"/>
                <a:gd name="T6" fmla="*/ 1 w 124"/>
                <a:gd name="T7" fmla="*/ 0 h 123"/>
                <a:gd name="T8" fmla="*/ 0 60000 65536"/>
                <a:gd name="T9" fmla="*/ 0 60000 65536"/>
                <a:gd name="T10" fmla="*/ 0 60000 65536"/>
                <a:gd name="T11" fmla="*/ 0 60000 65536"/>
                <a:gd name="T12" fmla="*/ 0 w 124"/>
                <a:gd name="T13" fmla="*/ 0 h 123"/>
                <a:gd name="T14" fmla="*/ 124 w 124"/>
                <a:gd name="T15" fmla="*/ 123 h 123"/>
              </a:gdLst>
              <a:ahLst/>
              <a:cxnLst>
                <a:cxn ang="T8">
                  <a:pos x="T0" y="T1"/>
                </a:cxn>
                <a:cxn ang="T9">
                  <a:pos x="T2" y="T3"/>
                </a:cxn>
                <a:cxn ang="T10">
                  <a:pos x="T4" y="T5"/>
                </a:cxn>
                <a:cxn ang="T11">
                  <a:pos x="T6" y="T7"/>
                </a:cxn>
              </a:cxnLst>
              <a:rect l="T12" t="T13" r="T14" b="T15"/>
              <a:pathLst>
                <a:path w="124" h="123">
                  <a:moveTo>
                    <a:pt x="124" y="0"/>
                  </a:moveTo>
                  <a:lnTo>
                    <a:pt x="61" y="123"/>
                  </a:lnTo>
                  <a:lnTo>
                    <a:pt x="0" y="0"/>
                  </a:lnTo>
                  <a:lnTo>
                    <a:pt x="124" y="0"/>
                  </a:lnTo>
                  <a:close/>
                </a:path>
              </a:pathLst>
            </a:custGeom>
            <a:solidFill>
              <a:srgbClr val="000080"/>
            </a:solidFill>
            <a:ln w="9525">
              <a:noFill/>
              <a:round/>
              <a:headEnd/>
              <a:tailEnd/>
            </a:ln>
          </p:spPr>
          <p:txBody>
            <a:bodyPr/>
            <a:lstStyle/>
            <a:p>
              <a:endParaRPr lang="en-US"/>
            </a:p>
          </p:txBody>
        </p:sp>
        <p:sp>
          <p:nvSpPr>
            <p:cNvPr id="3114" name="Text Box 78"/>
            <p:cNvSpPr txBox="1">
              <a:spLocks noChangeArrowheads="1"/>
            </p:cNvSpPr>
            <p:nvPr/>
          </p:nvSpPr>
          <p:spPr bwMode="auto">
            <a:xfrm>
              <a:off x="3155" y="1586"/>
              <a:ext cx="336" cy="106"/>
            </a:xfrm>
            <a:prstGeom prst="rect">
              <a:avLst/>
            </a:prstGeom>
            <a:noFill/>
            <a:ln w="9525">
              <a:noFill/>
              <a:miter lim="800000"/>
              <a:headEnd/>
              <a:tailEnd/>
            </a:ln>
          </p:spPr>
          <p:txBody>
            <a:bodyPr wrap="none" lIns="0" tIns="0" rIns="0" bIns="0">
              <a:spAutoFit/>
            </a:bodyPr>
            <a:lstStyle/>
            <a:p>
              <a:r>
                <a:rPr lang="en-US" sz="1100"/>
                <a:t>≤4 years</a:t>
              </a:r>
            </a:p>
          </p:txBody>
        </p:sp>
      </p:grpSp>
      <p:grpSp>
        <p:nvGrpSpPr>
          <p:cNvPr id="18" name="Group 79"/>
          <p:cNvGrpSpPr>
            <a:grpSpLocks/>
          </p:cNvGrpSpPr>
          <p:nvPr/>
        </p:nvGrpSpPr>
        <p:grpSpPr bwMode="auto">
          <a:xfrm>
            <a:off x="271463" y="4632325"/>
            <a:ext cx="1012825" cy="2098675"/>
            <a:chOff x="171" y="2918"/>
            <a:chExt cx="638" cy="1322"/>
          </a:xfrm>
        </p:grpSpPr>
        <p:sp>
          <p:nvSpPr>
            <p:cNvPr id="3103" name="Rectangle 80"/>
            <p:cNvSpPr>
              <a:spLocks noChangeArrowheads="1"/>
            </p:cNvSpPr>
            <p:nvPr/>
          </p:nvSpPr>
          <p:spPr bwMode="auto">
            <a:xfrm>
              <a:off x="171" y="3515"/>
              <a:ext cx="638" cy="319"/>
            </a:xfrm>
            <a:prstGeom prst="rect">
              <a:avLst/>
            </a:prstGeom>
            <a:solidFill>
              <a:srgbClr val="FFFFFF"/>
            </a:solidFill>
            <a:ln w="9525">
              <a:noFill/>
              <a:miter lim="800000"/>
              <a:headEnd/>
              <a:tailEnd/>
            </a:ln>
          </p:spPr>
          <p:txBody>
            <a:bodyPr anchor="ctr" anchorCtr="1"/>
            <a:lstStyle/>
            <a:p>
              <a:r>
                <a:rPr lang="en-US" sz="1400"/>
                <a:t>Process</a:t>
              </a:r>
            </a:p>
          </p:txBody>
        </p:sp>
        <p:sp>
          <p:nvSpPr>
            <p:cNvPr id="3104" name="Rectangle 81"/>
            <p:cNvSpPr>
              <a:spLocks noChangeArrowheads="1"/>
            </p:cNvSpPr>
            <p:nvPr/>
          </p:nvSpPr>
          <p:spPr bwMode="auto">
            <a:xfrm>
              <a:off x="171" y="3515"/>
              <a:ext cx="638" cy="319"/>
            </a:xfrm>
            <a:prstGeom prst="rect">
              <a:avLst/>
            </a:prstGeom>
            <a:noFill/>
            <a:ln w="3175">
              <a:solidFill>
                <a:srgbClr val="000000"/>
              </a:solidFill>
              <a:miter lim="800000"/>
              <a:headEnd/>
              <a:tailEnd/>
            </a:ln>
          </p:spPr>
          <p:txBody>
            <a:bodyPr/>
            <a:lstStyle/>
            <a:p>
              <a:endParaRPr lang="en-GB"/>
            </a:p>
          </p:txBody>
        </p:sp>
        <p:sp>
          <p:nvSpPr>
            <p:cNvPr id="3105" name="Freeform 82"/>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close/>
                </a:path>
              </a:pathLst>
            </a:custGeom>
            <a:solidFill>
              <a:srgbClr val="FFFFFF"/>
            </a:solidFill>
            <a:ln w="9525">
              <a:noFill/>
              <a:round/>
              <a:headEnd/>
              <a:tailEnd/>
            </a:ln>
          </p:spPr>
          <p:txBody>
            <a:bodyPr/>
            <a:lstStyle/>
            <a:p>
              <a:endParaRPr lang="en-US"/>
            </a:p>
          </p:txBody>
        </p:sp>
        <p:sp>
          <p:nvSpPr>
            <p:cNvPr id="3106" name="Freeform 83"/>
            <p:cNvSpPr>
              <a:spLocks/>
            </p:cNvSpPr>
            <p:nvPr/>
          </p:nvSpPr>
          <p:spPr bwMode="auto">
            <a:xfrm>
              <a:off x="171" y="3109"/>
              <a:ext cx="638" cy="319"/>
            </a:xfrm>
            <a:custGeom>
              <a:avLst/>
              <a:gdLst>
                <a:gd name="T0" fmla="*/ 1 w 1274"/>
                <a:gd name="T1" fmla="*/ 1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0 h 637"/>
                <a:gd name="T44" fmla="*/ 1 w 1274"/>
                <a:gd name="T45" fmla="*/ 0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1 w 1274"/>
                <a:gd name="T67" fmla="*/ 1 h 637"/>
                <a:gd name="T68" fmla="*/ 1 w 1274"/>
                <a:gd name="T69" fmla="*/ 1 h 637"/>
                <a:gd name="T70" fmla="*/ 1 w 1274"/>
                <a:gd name="T71" fmla="*/ 1 h 637"/>
                <a:gd name="T72" fmla="*/ 1 w 1274"/>
                <a:gd name="T73" fmla="*/ 1 h 637"/>
                <a:gd name="T74" fmla="*/ 1 w 1274"/>
                <a:gd name="T75" fmla="*/ 1 h 637"/>
                <a:gd name="T76" fmla="*/ 1 w 1274"/>
                <a:gd name="T77" fmla="*/ 1 h 637"/>
                <a:gd name="T78" fmla="*/ 1 w 1274"/>
                <a:gd name="T79" fmla="*/ 1 h 637"/>
                <a:gd name="T80" fmla="*/ 1 w 1274"/>
                <a:gd name="T81" fmla="*/ 1 h 637"/>
                <a:gd name="T82" fmla="*/ 1 w 1274"/>
                <a:gd name="T83" fmla="*/ 1 h 637"/>
                <a:gd name="T84" fmla="*/ 1 w 1274"/>
                <a:gd name="T85" fmla="*/ 1 h 637"/>
                <a:gd name="T86" fmla="*/ 1 w 1274"/>
                <a:gd name="T87" fmla="*/ 1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4"/>
                <a:gd name="T133" fmla="*/ 0 h 637"/>
                <a:gd name="T134" fmla="*/ 1274 w 1274"/>
                <a:gd name="T135" fmla="*/ 637 h 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4" h="637">
                  <a:moveTo>
                    <a:pt x="318" y="637"/>
                  </a:moveTo>
                  <a:lnTo>
                    <a:pt x="955" y="637"/>
                  </a:lnTo>
                  <a:lnTo>
                    <a:pt x="973" y="637"/>
                  </a:lnTo>
                  <a:lnTo>
                    <a:pt x="989" y="636"/>
                  </a:lnTo>
                  <a:lnTo>
                    <a:pt x="1005" y="634"/>
                  </a:lnTo>
                  <a:lnTo>
                    <a:pt x="1020" y="630"/>
                  </a:lnTo>
                  <a:lnTo>
                    <a:pt x="1035" y="628"/>
                  </a:lnTo>
                  <a:lnTo>
                    <a:pt x="1051" y="622"/>
                  </a:lnTo>
                  <a:lnTo>
                    <a:pt x="1066" y="618"/>
                  </a:lnTo>
                  <a:lnTo>
                    <a:pt x="1080" y="612"/>
                  </a:lnTo>
                  <a:lnTo>
                    <a:pt x="1094" y="607"/>
                  </a:lnTo>
                  <a:lnTo>
                    <a:pt x="1108" y="599"/>
                  </a:lnTo>
                  <a:lnTo>
                    <a:pt x="1121" y="592"/>
                  </a:lnTo>
                  <a:lnTo>
                    <a:pt x="1133" y="583"/>
                  </a:lnTo>
                  <a:lnTo>
                    <a:pt x="1147" y="575"/>
                  </a:lnTo>
                  <a:lnTo>
                    <a:pt x="1159" y="564"/>
                  </a:lnTo>
                  <a:lnTo>
                    <a:pt x="1171" y="555"/>
                  </a:lnTo>
                  <a:lnTo>
                    <a:pt x="1181" y="544"/>
                  </a:lnTo>
                  <a:lnTo>
                    <a:pt x="1192" y="533"/>
                  </a:lnTo>
                  <a:lnTo>
                    <a:pt x="1201" y="522"/>
                  </a:lnTo>
                  <a:lnTo>
                    <a:pt x="1212" y="510"/>
                  </a:lnTo>
                  <a:lnTo>
                    <a:pt x="1220" y="496"/>
                  </a:lnTo>
                  <a:lnTo>
                    <a:pt x="1229" y="484"/>
                  </a:lnTo>
                  <a:lnTo>
                    <a:pt x="1236" y="471"/>
                  </a:lnTo>
                  <a:lnTo>
                    <a:pt x="1244" y="456"/>
                  </a:lnTo>
                  <a:lnTo>
                    <a:pt x="1249" y="443"/>
                  </a:lnTo>
                  <a:lnTo>
                    <a:pt x="1255" y="429"/>
                  </a:lnTo>
                  <a:lnTo>
                    <a:pt x="1259" y="414"/>
                  </a:lnTo>
                  <a:lnTo>
                    <a:pt x="1265" y="398"/>
                  </a:lnTo>
                  <a:lnTo>
                    <a:pt x="1267" y="383"/>
                  </a:lnTo>
                  <a:lnTo>
                    <a:pt x="1271" y="368"/>
                  </a:lnTo>
                  <a:lnTo>
                    <a:pt x="1273" y="352"/>
                  </a:lnTo>
                  <a:lnTo>
                    <a:pt x="1274" y="336"/>
                  </a:lnTo>
                  <a:lnTo>
                    <a:pt x="1274" y="318"/>
                  </a:lnTo>
                  <a:lnTo>
                    <a:pt x="1274" y="302"/>
                  </a:lnTo>
                  <a:lnTo>
                    <a:pt x="1273" y="287"/>
                  </a:lnTo>
                  <a:lnTo>
                    <a:pt x="1271" y="271"/>
                  </a:lnTo>
                  <a:lnTo>
                    <a:pt x="1267" y="255"/>
                  </a:lnTo>
                  <a:lnTo>
                    <a:pt x="1265" y="239"/>
                  </a:lnTo>
                  <a:lnTo>
                    <a:pt x="1259" y="224"/>
                  </a:lnTo>
                  <a:lnTo>
                    <a:pt x="1255" y="209"/>
                  </a:lnTo>
                  <a:lnTo>
                    <a:pt x="1249" y="195"/>
                  </a:lnTo>
                  <a:lnTo>
                    <a:pt x="1244" y="180"/>
                  </a:lnTo>
                  <a:lnTo>
                    <a:pt x="1236" y="167"/>
                  </a:lnTo>
                  <a:lnTo>
                    <a:pt x="1229" y="154"/>
                  </a:lnTo>
                  <a:lnTo>
                    <a:pt x="1220" y="140"/>
                  </a:lnTo>
                  <a:lnTo>
                    <a:pt x="1212" y="128"/>
                  </a:lnTo>
                  <a:lnTo>
                    <a:pt x="1201" y="117"/>
                  </a:lnTo>
                  <a:lnTo>
                    <a:pt x="1192" y="105"/>
                  </a:lnTo>
                  <a:lnTo>
                    <a:pt x="1181" y="94"/>
                  </a:lnTo>
                  <a:lnTo>
                    <a:pt x="1171" y="83"/>
                  </a:lnTo>
                  <a:lnTo>
                    <a:pt x="1159" y="73"/>
                  </a:lnTo>
                  <a:lnTo>
                    <a:pt x="1147" y="63"/>
                  </a:lnTo>
                  <a:lnTo>
                    <a:pt x="1133" y="54"/>
                  </a:lnTo>
                  <a:lnTo>
                    <a:pt x="1121" y="46"/>
                  </a:lnTo>
                  <a:lnTo>
                    <a:pt x="1108" y="38"/>
                  </a:lnTo>
                  <a:lnTo>
                    <a:pt x="1094" y="32"/>
                  </a:lnTo>
                  <a:lnTo>
                    <a:pt x="1080" y="25"/>
                  </a:lnTo>
                  <a:lnTo>
                    <a:pt x="1066" y="20"/>
                  </a:lnTo>
                  <a:lnTo>
                    <a:pt x="1051" y="14"/>
                  </a:lnTo>
                  <a:lnTo>
                    <a:pt x="1035" y="10"/>
                  </a:lnTo>
                  <a:lnTo>
                    <a:pt x="1020" y="6"/>
                  </a:lnTo>
                  <a:lnTo>
                    <a:pt x="1005" y="4"/>
                  </a:lnTo>
                  <a:lnTo>
                    <a:pt x="989" y="2"/>
                  </a:lnTo>
                  <a:lnTo>
                    <a:pt x="973" y="1"/>
                  </a:lnTo>
                  <a:lnTo>
                    <a:pt x="955" y="0"/>
                  </a:lnTo>
                  <a:lnTo>
                    <a:pt x="318" y="0"/>
                  </a:lnTo>
                  <a:lnTo>
                    <a:pt x="302" y="1"/>
                  </a:lnTo>
                  <a:lnTo>
                    <a:pt x="286" y="2"/>
                  </a:lnTo>
                  <a:lnTo>
                    <a:pt x="270" y="4"/>
                  </a:lnTo>
                  <a:lnTo>
                    <a:pt x="254" y="6"/>
                  </a:lnTo>
                  <a:lnTo>
                    <a:pt x="239" y="10"/>
                  </a:lnTo>
                  <a:lnTo>
                    <a:pt x="224" y="14"/>
                  </a:lnTo>
                  <a:lnTo>
                    <a:pt x="209" y="20"/>
                  </a:lnTo>
                  <a:lnTo>
                    <a:pt x="195" y="25"/>
                  </a:lnTo>
                  <a:lnTo>
                    <a:pt x="180" y="32"/>
                  </a:lnTo>
                  <a:lnTo>
                    <a:pt x="167" y="38"/>
                  </a:lnTo>
                  <a:lnTo>
                    <a:pt x="154" y="46"/>
                  </a:lnTo>
                  <a:lnTo>
                    <a:pt x="140" y="54"/>
                  </a:lnTo>
                  <a:lnTo>
                    <a:pt x="128" y="63"/>
                  </a:lnTo>
                  <a:lnTo>
                    <a:pt x="116" y="73"/>
                  </a:lnTo>
                  <a:lnTo>
                    <a:pt x="104" y="83"/>
                  </a:lnTo>
                  <a:lnTo>
                    <a:pt x="94" y="94"/>
                  </a:lnTo>
                  <a:lnTo>
                    <a:pt x="83" y="105"/>
                  </a:lnTo>
                  <a:lnTo>
                    <a:pt x="73" y="117"/>
                  </a:lnTo>
                  <a:lnTo>
                    <a:pt x="63" y="128"/>
                  </a:lnTo>
                  <a:lnTo>
                    <a:pt x="54" y="140"/>
                  </a:lnTo>
                  <a:lnTo>
                    <a:pt x="46" y="154"/>
                  </a:lnTo>
                  <a:lnTo>
                    <a:pt x="38" y="167"/>
                  </a:lnTo>
                  <a:lnTo>
                    <a:pt x="31" y="180"/>
                  </a:lnTo>
                  <a:lnTo>
                    <a:pt x="25" y="195"/>
                  </a:lnTo>
                  <a:lnTo>
                    <a:pt x="19" y="209"/>
                  </a:lnTo>
                  <a:lnTo>
                    <a:pt x="14" y="224"/>
                  </a:lnTo>
                  <a:lnTo>
                    <a:pt x="10" y="239"/>
                  </a:lnTo>
                  <a:lnTo>
                    <a:pt x="6" y="255"/>
                  </a:lnTo>
                  <a:lnTo>
                    <a:pt x="4" y="271"/>
                  </a:lnTo>
                  <a:lnTo>
                    <a:pt x="2" y="287"/>
                  </a:lnTo>
                  <a:lnTo>
                    <a:pt x="1" y="302"/>
                  </a:lnTo>
                  <a:lnTo>
                    <a:pt x="0" y="318"/>
                  </a:lnTo>
                  <a:lnTo>
                    <a:pt x="1" y="336"/>
                  </a:lnTo>
                  <a:lnTo>
                    <a:pt x="2" y="352"/>
                  </a:lnTo>
                  <a:lnTo>
                    <a:pt x="4" y="368"/>
                  </a:lnTo>
                  <a:lnTo>
                    <a:pt x="6" y="383"/>
                  </a:lnTo>
                  <a:lnTo>
                    <a:pt x="10" y="398"/>
                  </a:lnTo>
                  <a:lnTo>
                    <a:pt x="14" y="414"/>
                  </a:lnTo>
                  <a:lnTo>
                    <a:pt x="19" y="429"/>
                  </a:lnTo>
                  <a:lnTo>
                    <a:pt x="25" y="443"/>
                  </a:lnTo>
                  <a:lnTo>
                    <a:pt x="31" y="456"/>
                  </a:lnTo>
                  <a:lnTo>
                    <a:pt x="38" y="471"/>
                  </a:lnTo>
                  <a:lnTo>
                    <a:pt x="46" y="484"/>
                  </a:lnTo>
                  <a:lnTo>
                    <a:pt x="54" y="496"/>
                  </a:lnTo>
                  <a:lnTo>
                    <a:pt x="63" y="510"/>
                  </a:lnTo>
                  <a:lnTo>
                    <a:pt x="73" y="522"/>
                  </a:lnTo>
                  <a:lnTo>
                    <a:pt x="83" y="533"/>
                  </a:lnTo>
                  <a:lnTo>
                    <a:pt x="94" y="544"/>
                  </a:lnTo>
                  <a:lnTo>
                    <a:pt x="104" y="555"/>
                  </a:lnTo>
                  <a:lnTo>
                    <a:pt x="116" y="564"/>
                  </a:lnTo>
                  <a:lnTo>
                    <a:pt x="128" y="575"/>
                  </a:lnTo>
                  <a:lnTo>
                    <a:pt x="140" y="583"/>
                  </a:lnTo>
                  <a:lnTo>
                    <a:pt x="154" y="592"/>
                  </a:lnTo>
                  <a:lnTo>
                    <a:pt x="167" y="599"/>
                  </a:lnTo>
                  <a:lnTo>
                    <a:pt x="180" y="607"/>
                  </a:lnTo>
                  <a:lnTo>
                    <a:pt x="195" y="612"/>
                  </a:lnTo>
                  <a:lnTo>
                    <a:pt x="209" y="618"/>
                  </a:lnTo>
                  <a:lnTo>
                    <a:pt x="224" y="622"/>
                  </a:lnTo>
                  <a:lnTo>
                    <a:pt x="239" y="628"/>
                  </a:lnTo>
                  <a:lnTo>
                    <a:pt x="254" y="630"/>
                  </a:lnTo>
                  <a:lnTo>
                    <a:pt x="270" y="634"/>
                  </a:lnTo>
                  <a:lnTo>
                    <a:pt x="286" y="636"/>
                  </a:lnTo>
                  <a:lnTo>
                    <a:pt x="302" y="637"/>
                  </a:lnTo>
                  <a:lnTo>
                    <a:pt x="318" y="637"/>
                  </a:lnTo>
                </a:path>
              </a:pathLst>
            </a:custGeom>
            <a:noFill/>
            <a:ln w="3175">
              <a:solidFill>
                <a:srgbClr val="000000"/>
              </a:solidFill>
              <a:round/>
              <a:headEnd/>
              <a:tailEnd/>
            </a:ln>
          </p:spPr>
          <p:txBody>
            <a:bodyPr/>
            <a:lstStyle/>
            <a:p>
              <a:endParaRPr lang="en-US"/>
            </a:p>
          </p:txBody>
        </p:sp>
        <p:sp>
          <p:nvSpPr>
            <p:cNvPr id="3107" name="Freeform 84"/>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close/>
                </a:path>
              </a:pathLst>
            </a:custGeom>
            <a:solidFill>
              <a:srgbClr val="FFFFFF"/>
            </a:solidFill>
            <a:ln w="9525">
              <a:noFill/>
              <a:round/>
              <a:headEnd/>
              <a:tailEnd/>
            </a:ln>
          </p:spPr>
          <p:txBody>
            <a:bodyPr/>
            <a:lstStyle/>
            <a:p>
              <a:endParaRPr lang="en-US"/>
            </a:p>
          </p:txBody>
        </p:sp>
        <p:sp>
          <p:nvSpPr>
            <p:cNvPr id="3108" name="Freeform 85"/>
            <p:cNvSpPr>
              <a:spLocks/>
            </p:cNvSpPr>
            <p:nvPr/>
          </p:nvSpPr>
          <p:spPr bwMode="auto">
            <a:xfrm>
              <a:off x="171" y="3921"/>
              <a:ext cx="638" cy="319"/>
            </a:xfrm>
            <a:custGeom>
              <a:avLst/>
              <a:gdLst>
                <a:gd name="T0" fmla="*/ 0 w 1274"/>
                <a:gd name="T1" fmla="*/ 0 h 637"/>
                <a:gd name="T2" fmla="*/ 1 w 1274"/>
                <a:gd name="T3" fmla="*/ 1 h 637"/>
                <a:gd name="T4" fmla="*/ 1 w 1274"/>
                <a:gd name="T5" fmla="*/ 1 h 637"/>
                <a:gd name="T6" fmla="*/ 1 w 1274"/>
                <a:gd name="T7" fmla="*/ 1 h 637"/>
                <a:gd name="T8" fmla="*/ 1 w 1274"/>
                <a:gd name="T9" fmla="*/ 1 h 637"/>
                <a:gd name="T10" fmla="*/ 1 w 1274"/>
                <a:gd name="T11" fmla="*/ 1 h 637"/>
                <a:gd name="T12" fmla="*/ 1 w 1274"/>
                <a:gd name="T13" fmla="*/ 1 h 637"/>
                <a:gd name="T14" fmla="*/ 1 w 1274"/>
                <a:gd name="T15" fmla="*/ 1 h 637"/>
                <a:gd name="T16" fmla="*/ 1 w 1274"/>
                <a:gd name="T17" fmla="*/ 1 h 637"/>
                <a:gd name="T18" fmla="*/ 1 w 1274"/>
                <a:gd name="T19" fmla="*/ 1 h 637"/>
                <a:gd name="T20" fmla="*/ 1 w 1274"/>
                <a:gd name="T21" fmla="*/ 1 h 637"/>
                <a:gd name="T22" fmla="*/ 1 w 1274"/>
                <a:gd name="T23" fmla="*/ 1 h 637"/>
                <a:gd name="T24" fmla="*/ 1 w 1274"/>
                <a:gd name="T25" fmla="*/ 1 h 637"/>
                <a:gd name="T26" fmla="*/ 1 w 1274"/>
                <a:gd name="T27" fmla="*/ 1 h 637"/>
                <a:gd name="T28" fmla="*/ 1 w 1274"/>
                <a:gd name="T29" fmla="*/ 1 h 637"/>
                <a:gd name="T30" fmla="*/ 1 w 1274"/>
                <a:gd name="T31" fmla="*/ 1 h 637"/>
                <a:gd name="T32" fmla="*/ 1 w 1274"/>
                <a:gd name="T33" fmla="*/ 1 h 637"/>
                <a:gd name="T34" fmla="*/ 1 w 1274"/>
                <a:gd name="T35" fmla="*/ 1 h 637"/>
                <a:gd name="T36" fmla="*/ 1 w 1274"/>
                <a:gd name="T37" fmla="*/ 1 h 637"/>
                <a:gd name="T38" fmla="*/ 1 w 1274"/>
                <a:gd name="T39" fmla="*/ 1 h 637"/>
                <a:gd name="T40" fmla="*/ 1 w 1274"/>
                <a:gd name="T41" fmla="*/ 1 h 637"/>
                <a:gd name="T42" fmla="*/ 1 w 1274"/>
                <a:gd name="T43" fmla="*/ 1 h 637"/>
                <a:gd name="T44" fmla="*/ 1 w 1274"/>
                <a:gd name="T45" fmla="*/ 1 h 637"/>
                <a:gd name="T46" fmla="*/ 1 w 1274"/>
                <a:gd name="T47" fmla="*/ 1 h 637"/>
                <a:gd name="T48" fmla="*/ 1 w 1274"/>
                <a:gd name="T49" fmla="*/ 1 h 637"/>
                <a:gd name="T50" fmla="*/ 1 w 1274"/>
                <a:gd name="T51" fmla="*/ 1 h 637"/>
                <a:gd name="T52" fmla="*/ 1 w 1274"/>
                <a:gd name="T53" fmla="*/ 1 h 637"/>
                <a:gd name="T54" fmla="*/ 1 w 1274"/>
                <a:gd name="T55" fmla="*/ 1 h 637"/>
                <a:gd name="T56" fmla="*/ 1 w 1274"/>
                <a:gd name="T57" fmla="*/ 1 h 637"/>
                <a:gd name="T58" fmla="*/ 1 w 1274"/>
                <a:gd name="T59" fmla="*/ 1 h 637"/>
                <a:gd name="T60" fmla="*/ 1 w 1274"/>
                <a:gd name="T61" fmla="*/ 1 h 637"/>
                <a:gd name="T62" fmla="*/ 1 w 1274"/>
                <a:gd name="T63" fmla="*/ 1 h 637"/>
                <a:gd name="T64" fmla="*/ 1 w 1274"/>
                <a:gd name="T65" fmla="*/ 1 h 637"/>
                <a:gd name="T66" fmla="*/ 0 w 1274"/>
                <a:gd name="T67" fmla="*/ 1 h 6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4"/>
                <a:gd name="T103" fmla="*/ 0 h 637"/>
                <a:gd name="T104" fmla="*/ 1274 w 1274"/>
                <a:gd name="T105" fmla="*/ 637 h 6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4" h="637">
                  <a:moveTo>
                    <a:pt x="0" y="557"/>
                  </a:moveTo>
                  <a:lnTo>
                    <a:pt x="0" y="0"/>
                  </a:lnTo>
                  <a:lnTo>
                    <a:pt x="1274" y="0"/>
                  </a:lnTo>
                  <a:lnTo>
                    <a:pt x="1274" y="557"/>
                  </a:lnTo>
                  <a:lnTo>
                    <a:pt x="1255" y="548"/>
                  </a:lnTo>
                  <a:lnTo>
                    <a:pt x="1237" y="539"/>
                  </a:lnTo>
                  <a:lnTo>
                    <a:pt x="1217" y="531"/>
                  </a:lnTo>
                  <a:lnTo>
                    <a:pt x="1198" y="523"/>
                  </a:lnTo>
                  <a:lnTo>
                    <a:pt x="1178" y="516"/>
                  </a:lnTo>
                  <a:lnTo>
                    <a:pt x="1159" y="510"/>
                  </a:lnTo>
                  <a:lnTo>
                    <a:pt x="1139" y="503"/>
                  </a:lnTo>
                  <a:lnTo>
                    <a:pt x="1119" y="498"/>
                  </a:lnTo>
                  <a:lnTo>
                    <a:pt x="1099" y="494"/>
                  </a:lnTo>
                  <a:lnTo>
                    <a:pt x="1079" y="490"/>
                  </a:lnTo>
                  <a:lnTo>
                    <a:pt x="1058" y="486"/>
                  </a:lnTo>
                  <a:lnTo>
                    <a:pt x="1038" y="483"/>
                  </a:lnTo>
                  <a:lnTo>
                    <a:pt x="1018" y="480"/>
                  </a:lnTo>
                  <a:lnTo>
                    <a:pt x="997" y="479"/>
                  </a:lnTo>
                  <a:lnTo>
                    <a:pt x="977" y="479"/>
                  </a:lnTo>
                  <a:lnTo>
                    <a:pt x="955" y="478"/>
                  </a:lnTo>
                  <a:lnTo>
                    <a:pt x="936" y="479"/>
                  </a:lnTo>
                  <a:lnTo>
                    <a:pt x="914" y="479"/>
                  </a:lnTo>
                  <a:lnTo>
                    <a:pt x="894" y="480"/>
                  </a:lnTo>
                  <a:lnTo>
                    <a:pt x="874" y="483"/>
                  </a:lnTo>
                  <a:lnTo>
                    <a:pt x="853" y="486"/>
                  </a:lnTo>
                  <a:lnTo>
                    <a:pt x="833" y="490"/>
                  </a:lnTo>
                  <a:lnTo>
                    <a:pt x="813" y="494"/>
                  </a:lnTo>
                  <a:lnTo>
                    <a:pt x="792" y="498"/>
                  </a:lnTo>
                  <a:lnTo>
                    <a:pt x="772" y="503"/>
                  </a:lnTo>
                  <a:lnTo>
                    <a:pt x="752" y="510"/>
                  </a:lnTo>
                  <a:lnTo>
                    <a:pt x="734" y="516"/>
                  </a:lnTo>
                  <a:lnTo>
                    <a:pt x="714" y="523"/>
                  </a:lnTo>
                  <a:lnTo>
                    <a:pt x="694" y="531"/>
                  </a:lnTo>
                  <a:lnTo>
                    <a:pt x="675" y="539"/>
                  </a:lnTo>
                  <a:lnTo>
                    <a:pt x="655" y="548"/>
                  </a:lnTo>
                  <a:lnTo>
                    <a:pt x="637" y="557"/>
                  </a:lnTo>
                  <a:lnTo>
                    <a:pt x="618" y="568"/>
                  </a:lnTo>
                  <a:lnTo>
                    <a:pt x="600" y="576"/>
                  </a:lnTo>
                  <a:lnTo>
                    <a:pt x="580" y="585"/>
                  </a:lnTo>
                  <a:lnTo>
                    <a:pt x="561" y="593"/>
                  </a:lnTo>
                  <a:lnTo>
                    <a:pt x="541" y="600"/>
                  </a:lnTo>
                  <a:lnTo>
                    <a:pt x="521" y="607"/>
                  </a:lnTo>
                  <a:lnTo>
                    <a:pt x="501" y="612"/>
                  </a:lnTo>
                  <a:lnTo>
                    <a:pt x="481" y="617"/>
                  </a:lnTo>
                  <a:lnTo>
                    <a:pt x="462" y="622"/>
                  </a:lnTo>
                  <a:lnTo>
                    <a:pt x="442" y="626"/>
                  </a:lnTo>
                  <a:lnTo>
                    <a:pt x="420" y="629"/>
                  </a:lnTo>
                  <a:lnTo>
                    <a:pt x="400" y="633"/>
                  </a:lnTo>
                  <a:lnTo>
                    <a:pt x="381" y="634"/>
                  </a:lnTo>
                  <a:lnTo>
                    <a:pt x="359" y="636"/>
                  </a:lnTo>
                  <a:lnTo>
                    <a:pt x="339" y="637"/>
                  </a:lnTo>
                  <a:lnTo>
                    <a:pt x="318" y="637"/>
                  </a:lnTo>
                  <a:lnTo>
                    <a:pt x="298" y="637"/>
                  </a:lnTo>
                  <a:lnTo>
                    <a:pt x="277" y="636"/>
                  </a:lnTo>
                  <a:lnTo>
                    <a:pt x="257" y="634"/>
                  </a:lnTo>
                  <a:lnTo>
                    <a:pt x="237" y="633"/>
                  </a:lnTo>
                  <a:lnTo>
                    <a:pt x="216" y="629"/>
                  </a:lnTo>
                  <a:lnTo>
                    <a:pt x="196" y="626"/>
                  </a:lnTo>
                  <a:lnTo>
                    <a:pt x="176" y="622"/>
                  </a:lnTo>
                  <a:lnTo>
                    <a:pt x="155" y="617"/>
                  </a:lnTo>
                  <a:lnTo>
                    <a:pt x="135" y="612"/>
                  </a:lnTo>
                  <a:lnTo>
                    <a:pt x="115" y="607"/>
                  </a:lnTo>
                  <a:lnTo>
                    <a:pt x="96" y="600"/>
                  </a:lnTo>
                  <a:lnTo>
                    <a:pt x="77" y="593"/>
                  </a:lnTo>
                  <a:lnTo>
                    <a:pt x="57" y="585"/>
                  </a:lnTo>
                  <a:lnTo>
                    <a:pt x="38" y="576"/>
                  </a:lnTo>
                  <a:lnTo>
                    <a:pt x="18" y="568"/>
                  </a:lnTo>
                  <a:lnTo>
                    <a:pt x="0" y="557"/>
                  </a:lnTo>
                </a:path>
              </a:pathLst>
            </a:custGeom>
            <a:noFill/>
            <a:ln w="3175">
              <a:solidFill>
                <a:srgbClr val="000000"/>
              </a:solidFill>
              <a:round/>
              <a:headEnd/>
              <a:tailEnd/>
            </a:ln>
          </p:spPr>
          <p:txBody>
            <a:bodyPr/>
            <a:lstStyle/>
            <a:p>
              <a:endParaRPr lang="en-US"/>
            </a:p>
          </p:txBody>
        </p:sp>
        <p:sp>
          <p:nvSpPr>
            <p:cNvPr id="3109" name="Text Box 86"/>
            <p:cNvSpPr txBox="1">
              <a:spLocks noChangeArrowheads="1"/>
            </p:cNvSpPr>
            <p:nvPr/>
          </p:nvSpPr>
          <p:spPr bwMode="auto">
            <a:xfrm>
              <a:off x="178" y="3950"/>
              <a:ext cx="625" cy="192"/>
            </a:xfrm>
            <a:prstGeom prst="rect">
              <a:avLst/>
            </a:prstGeom>
            <a:noFill/>
            <a:ln w="9525">
              <a:noFill/>
              <a:miter lim="800000"/>
              <a:headEnd/>
              <a:tailEnd/>
            </a:ln>
          </p:spPr>
          <p:txBody>
            <a:bodyPr wrap="none">
              <a:spAutoFit/>
            </a:bodyPr>
            <a:lstStyle/>
            <a:p>
              <a:pPr algn="ctr"/>
              <a:r>
                <a:rPr lang="en-US" sz="1400"/>
                <a:t>Document</a:t>
              </a:r>
            </a:p>
          </p:txBody>
        </p:sp>
        <p:sp>
          <p:nvSpPr>
            <p:cNvPr id="3110" name="Text Box 87"/>
            <p:cNvSpPr txBox="1">
              <a:spLocks noChangeArrowheads="1"/>
            </p:cNvSpPr>
            <p:nvPr/>
          </p:nvSpPr>
          <p:spPr bwMode="auto">
            <a:xfrm>
              <a:off x="199" y="3172"/>
              <a:ext cx="582" cy="192"/>
            </a:xfrm>
            <a:prstGeom prst="rect">
              <a:avLst/>
            </a:prstGeom>
            <a:noFill/>
            <a:ln w="9525">
              <a:noFill/>
              <a:miter lim="800000"/>
              <a:headEnd/>
              <a:tailEnd/>
            </a:ln>
          </p:spPr>
          <p:txBody>
            <a:bodyPr wrap="none">
              <a:spAutoFit/>
            </a:bodyPr>
            <a:lstStyle/>
            <a:p>
              <a:pPr algn="ctr"/>
              <a:r>
                <a:rPr lang="en-US" sz="1400"/>
                <a:t>Start/End</a:t>
              </a:r>
            </a:p>
          </p:txBody>
        </p:sp>
        <p:sp>
          <p:nvSpPr>
            <p:cNvPr id="3111" name="Text Box 88"/>
            <p:cNvSpPr txBox="1">
              <a:spLocks noChangeArrowheads="1"/>
            </p:cNvSpPr>
            <p:nvPr/>
          </p:nvSpPr>
          <p:spPr bwMode="auto">
            <a:xfrm>
              <a:off x="317" y="2918"/>
              <a:ext cx="347" cy="192"/>
            </a:xfrm>
            <a:prstGeom prst="rect">
              <a:avLst/>
            </a:prstGeom>
            <a:noFill/>
            <a:ln w="9525">
              <a:noFill/>
              <a:miter lim="800000"/>
              <a:headEnd/>
              <a:tailEnd/>
            </a:ln>
          </p:spPr>
          <p:txBody>
            <a:bodyPr wrap="none">
              <a:spAutoFit/>
            </a:bodyPr>
            <a:lstStyle/>
            <a:p>
              <a:pPr algn="ctr"/>
              <a:r>
                <a:rPr lang="en-US" sz="1400" b="1"/>
                <a:t>KEY</a:t>
              </a:r>
            </a:p>
          </p:txBody>
        </p:sp>
      </p:grpSp>
      <p:grpSp>
        <p:nvGrpSpPr>
          <p:cNvPr id="19" name="Group 89"/>
          <p:cNvGrpSpPr>
            <a:grpSpLocks/>
          </p:cNvGrpSpPr>
          <p:nvPr/>
        </p:nvGrpSpPr>
        <p:grpSpPr bwMode="auto">
          <a:xfrm>
            <a:off x="4902200" y="4454525"/>
            <a:ext cx="881063" cy="1011238"/>
            <a:chOff x="3088" y="2806"/>
            <a:chExt cx="555" cy="637"/>
          </a:xfrm>
        </p:grpSpPr>
        <p:sp>
          <p:nvSpPr>
            <p:cNvPr id="3099" name="Rectangle 90"/>
            <p:cNvSpPr>
              <a:spLocks noChangeArrowheads="1"/>
            </p:cNvSpPr>
            <p:nvPr/>
          </p:nvSpPr>
          <p:spPr bwMode="auto">
            <a:xfrm>
              <a:off x="3155" y="2833"/>
              <a:ext cx="307" cy="106"/>
            </a:xfrm>
            <a:prstGeom prst="rect">
              <a:avLst/>
            </a:prstGeom>
            <a:noFill/>
            <a:ln w="9525">
              <a:noFill/>
              <a:miter lim="800000"/>
              <a:headEnd/>
              <a:tailEnd/>
            </a:ln>
          </p:spPr>
          <p:txBody>
            <a:bodyPr wrap="none" lIns="0" tIns="0" rIns="0" bIns="0">
              <a:spAutoFit/>
            </a:bodyPr>
            <a:lstStyle/>
            <a:p>
              <a:r>
                <a:rPr lang="en-US" sz="1100">
                  <a:solidFill>
                    <a:srgbClr val="000000"/>
                  </a:solidFill>
                </a:rPr>
                <a:t>Not met</a:t>
              </a:r>
              <a:endParaRPr lang="en-US" sz="1400"/>
            </a:p>
          </p:txBody>
        </p:sp>
        <p:sp>
          <p:nvSpPr>
            <p:cNvPr id="3100" name="Line 91"/>
            <p:cNvSpPr>
              <a:spLocks noChangeShapeType="1"/>
            </p:cNvSpPr>
            <p:nvPr/>
          </p:nvSpPr>
          <p:spPr bwMode="auto">
            <a:xfrm>
              <a:off x="3119" y="2806"/>
              <a:ext cx="1" cy="584"/>
            </a:xfrm>
            <a:prstGeom prst="line">
              <a:avLst/>
            </a:prstGeom>
            <a:noFill/>
            <a:ln w="3175">
              <a:solidFill>
                <a:srgbClr val="000080"/>
              </a:solidFill>
              <a:round/>
              <a:headEnd/>
              <a:tailEnd/>
            </a:ln>
          </p:spPr>
          <p:txBody>
            <a:bodyPr/>
            <a:lstStyle/>
            <a:p>
              <a:endParaRPr lang="en-US"/>
            </a:p>
          </p:txBody>
        </p:sp>
        <p:sp>
          <p:nvSpPr>
            <p:cNvPr id="3101" name="Freeform 92"/>
            <p:cNvSpPr>
              <a:spLocks/>
            </p:cNvSpPr>
            <p:nvPr/>
          </p:nvSpPr>
          <p:spPr bwMode="auto">
            <a:xfrm>
              <a:off x="3088" y="3382"/>
              <a:ext cx="62" cy="61"/>
            </a:xfrm>
            <a:custGeom>
              <a:avLst/>
              <a:gdLst>
                <a:gd name="T0" fmla="*/ 1 w 124"/>
                <a:gd name="T1" fmla="*/ 0 h 122"/>
                <a:gd name="T2" fmla="*/ 1 w 124"/>
                <a:gd name="T3" fmla="*/ 1 h 122"/>
                <a:gd name="T4" fmla="*/ 0 w 124"/>
                <a:gd name="T5" fmla="*/ 0 h 122"/>
                <a:gd name="T6" fmla="*/ 1 w 124"/>
                <a:gd name="T7" fmla="*/ 0 h 122"/>
                <a:gd name="T8" fmla="*/ 0 60000 65536"/>
                <a:gd name="T9" fmla="*/ 0 60000 65536"/>
                <a:gd name="T10" fmla="*/ 0 60000 65536"/>
                <a:gd name="T11" fmla="*/ 0 60000 65536"/>
                <a:gd name="T12" fmla="*/ 0 w 124"/>
                <a:gd name="T13" fmla="*/ 0 h 122"/>
                <a:gd name="T14" fmla="*/ 124 w 124"/>
                <a:gd name="T15" fmla="*/ 122 h 122"/>
              </a:gdLst>
              <a:ahLst/>
              <a:cxnLst>
                <a:cxn ang="T8">
                  <a:pos x="T0" y="T1"/>
                </a:cxn>
                <a:cxn ang="T9">
                  <a:pos x="T2" y="T3"/>
                </a:cxn>
                <a:cxn ang="T10">
                  <a:pos x="T4" y="T5"/>
                </a:cxn>
                <a:cxn ang="T11">
                  <a:pos x="T6" y="T7"/>
                </a:cxn>
              </a:cxnLst>
              <a:rect l="T12" t="T13" r="T14" b="T15"/>
              <a:pathLst>
                <a:path w="124" h="122">
                  <a:moveTo>
                    <a:pt x="124" y="0"/>
                  </a:moveTo>
                  <a:lnTo>
                    <a:pt x="61" y="122"/>
                  </a:lnTo>
                  <a:lnTo>
                    <a:pt x="0" y="0"/>
                  </a:lnTo>
                  <a:lnTo>
                    <a:pt x="124" y="0"/>
                  </a:lnTo>
                  <a:close/>
                </a:path>
              </a:pathLst>
            </a:custGeom>
            <a:solidFill>
              <a:srgbClr val="000080"/>
            </a:solidFill>
            <a:ln w="9525">
              <a:noFill/>
              <a:round/>
              <a:headEnd/>
              <a:tailEnd/>
            </a:ln>
          </p:spPr>
          <p:txBody>
            <a:bodyPr/>
            <a:lstStyle/>
            <a:p>
              <a:endParaRPr lang="en-US"/>
            </a:p>
          </p:txBody>
        </p:sp>
        <p:sp>
          <p:nvSpPr>
            <p:cNvPr id="3102" name="Text Box 93"/>
            <p:cNvSpPr txBox="1">
              <a:spLocks noChangeArrowheads="1"/>
            </p:cNvSpPr>
            <p:nvPr/>
          </p:nvSpPr>
          <p:spPr bwMode="auto">
            <a:xfrm>
              <a:off x="3155" y="3043"/>
              <a:ext cx="488" cy="212"/>
            </a:xfrm>
            <a:prstGeom prst="rect">
              <a:avLst/>
            </a:prstGeom>
            <a:noFill/>
            <a:ln w="9525">
              <a:noFill/>
              <a:miter lim="800000"/>
              <a:headEnd/>
              <a:tailEnd/>
            </a:ln>
          </p:spPr>
          <p:txBody>
            <a:bodyPr wrap="none" lIns="0" tIns="0" rIns="0" bIns="0">
              <a:spAutoFit/>
            </a:bodyPr>
            <a:lstStyle/>
            <a:p>
              <a:r>
                <a:rPr lang="en-US" sz="1100"/>
                <a:t>1-2 years on</a:t>
              </a:r>
            </a:p>
            <a:p>
              <a:r>
                <a:rPr lang="en-US" sz="1100"/>
                <a:t>Probation</a:t>
              </a:r>
            </a:p>
          </p:txBody>
        </p:sp>
      </p:grpSp>
      <p:sp>
        <p:nvSpPr>
          <p:cNvPr id="9313" name="Line 97"/>
          <p:cNvSpPr>
            <a:spLocks noChangeShapeType="1"/>
          </p:cNvSpPr>
          <p:nvPr/>
        </p:nvSpPr>
        <p:spPr bwMode="auto">
          <a:xfrm>
            <a:off x="2540000" y="5718175"/>
            <a:ext cx="754063" cy="14288"/>
          </a:xfrm>
          <a:prstGeom prst="line">
            <a:avLst/>
          </a:prstGeom>
          <a:noFill/>
          <a:ln w="9525">
            <a:solidFill>
              <a:schemeClr val="accent2"/>
            </a:solidFill>
            <a:round/>
            <a:headEnd/>
            <a:tailEnd/>
          </a:ln>
        </p:spPr>
        <p:txBody>
          <a:bodyPr/>
          <a:lstStyle/>
          <a:p>
            <a:endParaRPr lang="en-US"/>
          </a:p>
        </p:txBody>
      </p:sp>
      <p:graphicFrame>
        <p:nvGraphicFramePr>
          <p:cNvPr id="9314" name="Object 98"/>
          <p:cNvGraphicFramePr>
            <a:graphicFrameLocks noChangeAspect="1"/>
          </p:cNvGraphicFramePr>
          <p:nvPr/>
        </p:nvGraphicFramePr>
        <p:xfrm>
          <a:off x="3314700" y="4970463"/>
          <a:ext cx="835025" cy="457200"/>
        </p:xfrm>
        <a:graphic>
          <a:graphicData uri="http://schemas.openxmlformats.org/presentationml/2006/ole">
            <mc:AlternateContent xmlns:mc="http://schemas.openxmlformats.org/markup-compatibility/2006">
              <mc:Choice xmlns:v="urn:schemas-microsoft-com:vml" Requires="v">
                <p:oleObj spid="_x0000_s2066" name="Visio" r:id="rId4" imgW="835405" imgH="457267" progId="">
                  <p:embed/>
                </p:oleObj>
              </mc:Choice>
              <mc:Fallback>
                <p:oleObj name="Visio" r:id="rId4" imgW="835405" imgH="457267" progId="">
                  <p:embed/>
                  <p:pic>
                    <p:nvPicPr>
                      <p:cNvPr id="0" name="Object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4970463"/>
                        <a:ext cx="83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5" name="Line 99"/>
          <p:cNvSpPr>
            <a:spLocks noChangeShapeType="1"/>
          </p:cNvSpPr>
          <p:nvPr/>
        </p:nvSpPr>
        <p:spPr bwMode="auto">
          <a:xfrm flipV="1">
            <a:off x="4194175" y="4964113"/>
            <a:ext cx="0" cy="479425"/>
          </a:xfrm>
          <a:prstGeom prst="line">
            <a:avLst/>
          </a:prstGeom>
          <a:noFill/>
          <a:ln w="9525">
            <a:solidFill>
              <a:schemeClr val="accent2"/>
            </a:solidFill>
            <a:round/>
            <a:headEnd/>
            <a:tailEnd/>
          </a:ln>
        </p:spPr>
        <p:txBody>
          <a:bodyPr/>
          <a:lstStyle/>
          <a:p>
            <a:endParaRPr lang="en-US"/>
          </a:p>
        </p:txBody>
      </p:sp>
      <p:sp>
        <p:nvSpPr>
          <p:cNvPr id="9316" name="Line 100"/>
          <p:cNvSpPr>
            <a:spLocks noChangeShapeType="1"/>
          </p:cNvSpPr>
          <p:nvPr/>
        </p:nvSpPr>
        <p:spPr bwMode="auto">
          <a:xfrm>
            <a:off x="4194175" y="4964113"/>
            <a:ext cx="668338" cy="0"/>
          </a:xfrm>
          <a:prstGeom prst="line">
            <a:avLst/>
          </a:prstGeom>
          <a:noFill/>
          <a:ln w="9525">
            <a:solidFill>
              <a:schemeClr val="accent2"/>
            </a:solidFill>
            <a:round/>
            <a:headEnd/>
            <a:tailEnd type="triangle" w="med" len="med"/>
          </a:ln>
        </p:spPr>
        <p:txBody>
          <a:bodyPr/>
          <a:lstStyle/>
          <a:p>
            <a:endParaRPr lang="en-US"/>
          </a:p>
        </p:txBody>
      </p:sp>
      <p:graphicFrame>
        <p:nvGraphicFramePr>
          <p:cNvPr id="9317" name="Object 101"/>
          <p:cNvGraphicFramePr>
            <a:graphicFrameLocks noChangeAspect="1"/>
          </p:cNvGraphicFramePr>
          <p:nvPr/>
        </p:nvGraphicFramePr>
        <p:xfrm>
          <a:off x="5102225" y="5780088"/>
          <a:ext cx="1406525" cy="320675"/>
        </p:xfrm>
        <a:graphic>
          <a:graphicData uri="http://schemas.openxmlformats.org/presentationml/2006/ole">
            <mc:AlternateContent xmlns:mc="http://schemas.openxmlformats.org/markup-compatibility/2006">
              <mc:Choice xmlns:v="urn:schemas-microsoft-com:vml" Requires="v">
                <p:oleObj spid="_x0000_s2067" name="Visio" r:id="rId6" imgW="1407112" imgH="320141" progId="">
                  <p:embed/>
                </p:oleObj>
              </mc:Choice>
              <mc:Fallback>
                <p:oleObj name="Visio" r:id="rId6" imgW="1407112" imgH="320141" progId="">
                  <p:embed/>
                  <p:pic>
                    <p:nvPicPr>
                      <p:cNvPr id="0" name="Object 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2225" y="5780088"/>
                        <a:ext cx="1406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 name="Line 102"/>
          <p:cNvSpPr>
            <a:spLocks noChangeShapeType="1"/>
          </p:cNvSpPr>
          <p:nvPr/>
        </p:nvSpPr>
        <p:spPr bwMode="auto">
          <a:xfrm flipV="1">
            <a:off x="5065713" y="6138863"/>
            <a:ext cx="1987550" cy="30162"/>
          </a:xfrm>
          <a:prstGeom prst="line">
            <a:avLst/>
          </a:prstGeom>
          <a:noFill/>
          <a:ln w="9525">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472067"/>
                                        </p:tgtEl>
                                        <p:attrNameLst>
                                          <p:attrName>style.visibility</p:attrName>
                                        </p:attrNameLst>
                                      </p:cBhvr>
                                      <p:to>
                                        <p:strVal val="visible"/>
                                      </p:to>
                                    </p:set>
                                    <p:anim calcmode="lin" valueType="num">
                                      <p:cBhvr>
                                        <p:cTn id="55" dur="2000" fill="hold"/>
                                        <p:tgtEl>
                                          <p:spTgt spid="472067"/>
                                        </p:tgtEl>
                                        <p:attrNameLst>
                                          <p:attrName>ppt_w</p:attrName>
                                        </p:attrNameLst>
                                      </p:cBhvr>
                                      <p:tavLst>
                                        <p:tav tm="0">
                                          <p:val>
                                            <p:fltVal val="0"/>
                                          </p:val>
                                        </p:tav>
                                        <p:tav tm="100000">
                                          <p:val>
                                            <p:strVal val="#ppt_w"/>
                                          </p:val>
                                        </p:tav>
                                      </p:tavLst>
                                    </p:anim>
                                    <p:anim calcmode="lin" valueType="num">
                                      <p:cBhvr>
                                        <p:cTn id="56" dur="2000" fill="hold"/>
                                        <p:tgtEl>
                                          <p:spTgt spid="472067"/>
                                        </p:tgtEl>
                                        <p:attrNameLst>
                                          <p:attrName>ppt_h</p:attrName>
                                        </p:attrNameLst>
                                      </p:cBhvr>
                                      <p:tavLst>
                                        <p:tav tm="0">
                                          <p:val>
                                            <p:fltVal val="0"/>
                                          </p:val>
                                        </p:tav>
                                        <p:tav tm="100000">
                                          <p:val>
                                            <p:strVal val="#ppt_h"/>
                                          </p:val>
                                        </p:tav>
                                      </p:tavLst>
                                    </p:anim>
                                    <p:animEffect transition="in" filter="fade">
                                      <p:cBhvr>
                                        <p:cTn id="57" dur="2000"/>
                                        <p:tgtEl>
                                          <p:spTgt spid="472067"/>
                                        </p:tgtEl>
                                      </p:cBhvr>
                                    </p:animEffect>
                                  </p:childTnLst>
                                </p:cTn>
                              </p:par>
                              <p:par>
                                <p:cTn id="58" presetID="8" presetClass="emph" presetSubtype="0" repeatCount="indefinite" fill="hold" grpId="1" nodeType="withEffect">
                                  <p:stCondLst>
                                    <p:cond delay="0"/>
                                  </p:stCondLst>
                                  <p:childTnLst>
                                    <p:animRot by="21600000">
                                      <p:cBhvr>
                                        <p:cTn id="59" dur="2000" fill="hold"/>
                                        <p:tgtEl>
                                          <p:spTgt spid="472067"/>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00"/>
                                        <p:tgtEl>
                                          <p:spTgt spid="1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9313"/>
                                        </p:tgtEl>
                                        <p:attrNameLst>
                                          <p:attrName>style.visibility</p:attrName>
                                        </p:attrNameLst>
                                      </p:cBhvr>
                                      <p:to>
                                        <p:strVal val="visible"/>
                                      </p:to>
                                    </p:set>
                                    <p:animEffect transition="in" filter="wipe(down)">
                                      <p:cBhvr>
                                        <p:cTn id="79" dur="500"/>
                                        <p:tgtEl>
                                          <p:spTgt spid="931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9314"/>
                                        </p:tgtEl>
                                        <p:attrNameLst>
                                          <p:attrName>style.visibility</p:attrName>
                                        </p:attrNameLst>
                                      </p:cBhvr>
                                      <p:to>
                                        <p:strVal val="visible"/>
                                      </p:to>
                                    </p:set>
                                    <p:animEffect transition="in" filter="wipe(down)">
                                      <p:cBhvr>
                                        <p:cTn id="84" dur="500"/>
                                        <p:tgtEl>
                                          <p:spTgt spid="931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9316"/>
                                        </p:tgtEl>
                                        <p:attrNameLst>
                                          <p:attrName>style.visibility</p:attrName>
                                        </p:attrNameLst>
                                      </p:cBhvr>
                                      <p:to>
                                        <p:strVal val="visible"/>
                                      </p:to>
                                    </p:set>
                                    <p:animEffect transition="in" filter="wipe(down)">
                                      <p:cBhvr>
                                        <p:cTn id="87" dur="500"/>
                                        <p:tgtEl>
                                          <p:spTgt spid="931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9315"/>
                                        </p:tgtEl>
                                        <p:attrNameLst>
                                          <p:attrName>style.visibility</p:attrName>
                                        </p:attrNameLst>
                                      </p:cBhvr>
                                      <p:to>
                                        <p:strVal val="visible"/>
                                      </p:to>
                                    </p:set>
                                    <p:animEffect transition="in" filter="wipe(down)">
                                      <p:cBhvr>
                                        <p:cTn id="90" dur="500"/>
                                        <p:tgtEl>
                                          <p:spTgt spid="931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500" fill="hold"/>
                                        <p:tgtEl>
                                          <p:spTgt spid="6"/>
                                        </p:tgtEl>
                                        <p:attrNameLst>
                                          <p:attrName>ppt_w</p:attrName>
                                        </p:attrNameLst>
                                      </p:cBhvr>
                                      <p:tavLst>
                                        <p:tav tm="0">
                                          <p:val>
                                            <p:fltVal val="0"/>
                                          </p:val>
                                        </p:tav>
                                        <p:tav tm="100000">
                                          <p:val>
                                            <p:strVal val="#ppt_w"/>
                                          </p:val>
                                        </p:tav>
                                      </p:tavLst>
                                    </p:anim>
                                    <p:anim calcmode="lin" valueType="num">
                                      <p:cBhvr>
                                        <p:cTn id="96" dur="500" fill="hold"/>
                                        <p:tgtEl>
                                          <p:spTgt spid="6"/>
                                        </p:tgtEl>
                                        <p:attrNameLst>
                                          <p:attrName>ppt_h</p:attrName>
                                        </p:attrNameLst>
                                      </p:cBhvr>
                                      <p:tavLst>
                                        <p:tav tm="0">
                                          <p:val>
                                            <p:fltVal val="0"/>
                                          </p:val>
                                        </p:tav>
                                        <p:tav tm="100000">
                                          <p:val>
                                            <p:strVal val="#ppt_h"/>
                                          </p:val>
                                        </p:tav>
                                      </p:tavLst>
                                    </p:anim>
                                    <p:animEffect transition="in" filter="fade">
                                      <p:cBhvr>
                                        <p:cTn id="97" dur="500"/>
                                        <p:tgtEl>
                                          <p:spTgt spid="6"/>
                                        </p:tgtEl>
                                      </p:cBhvr>
                                    </p:animEffect>
                                  </p:childTnLst>
                                </p:cTn>
                              </p:par>
                              <p:par>
                                <p:cTn id="98" presetID="22" presetClass="entr" presetSubtype="4" fill="hold" nodeType="withEffect">
                                  <p:stCondLst>
                                    <p:cond delay="0"/>
                                  </p:stCondLst>
                                  <p:childTnLst>
                                    <p:set>
                                      <p:cBhvr>
                                        <p:cTn id="99" dur="1" fill="hold">
                                          <p:stCondLst>
                                            <p:cond delay="0"/>
                                          </p:stCondLst>
                                        </p:cTn>
                                        <p:tgtEl>
                                          <p:spTgt spid="9317"/>
                                        </p:tgtEl>
                                        <p:attrNameLst>
                                          <p:attrName>style.visibility</p:attrName>
                                        </p:attrNameLst>
                                      </p:cBhvr>
                                      <p:to>
                                        <p:strVal val="visible"/>
                                      </p:to>
                                    </p:set>
                                    <p:animEffect transition="in" filter="wipe(down)">
                                      <p:cBhvr>
                                        <p:cTn id="100" dur="500"/>
                                        <p:tgtEl>
                                          <p:spTgt spid="931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9318"/>
                                        </p:tgtEl>
                                        <p:attrNameLst>
                                          <p:attrName>style.visibility</p:attrName>
                                        </p:attrNameLst>
                                      </p:cBhvr>
                                      <p:to>
                                        <p:strVal val="visible"/>
                                      </p:to>
                                    </p:set>
                                    <p:animEffect transition="in" filter="wipe(down)">
                                      <p:cBhvr>
                                        <p:cTn id="103" dur="500"/>
                                        <p:tgtEl>
                                          <p:spTgt spid="931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wipe(left)">
                                      <p:cBhvr>
                                        <p:cTn id="108" dur="500"/>
                                        <p:tgtEl>
                                          <p:spTgt spid="7"/>
                                        </p:tgtEl>
                                      </p:cBhvr>
                                    </p:animEffect>
                                  </p:childTnLst>
                                </p:cTn>
                              </p:par>
                            </p:childTnLst>
                          </p:cTn>
                        </p:par>
                        <p:par>
                          <p:cTn id="109" fill="hold">
                            <p:stCondLst>
                              <p:cond delay="500"/>
                            </p:stCondLst>
                            <p:childTnLst>
                              <p:par>
                                <p:cTn id="110" presetID="53" presetClass="entr" presetSubtype="0" fill="hold" nodeType="after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fill="hold"/>
                                        <p:tgtEl>
                                          <p:spTgt spid="5"/>
                                        </p:tgtEl>
                                        <p:attrNameLst>
                                          <p:attrName>ppt_w</p:attrName>
                                        </p:attrNameLst>
                                      </p:cBhvr>
                                      <p:tavLst>
                                        <p:tav tm="0">
                                          <p:val>
                                            <p:fltVal val="0"/>
                                          </p:val>
                                        </p:tav>
                                        <p:tav tm="100000">
                                          <p:val>
                                            <p:strVal val="#ppt_w"/>
                                          </p:val>
                                        </p:tav>
                                      </p:tavLst>
                                    </p:anim>
                                    <p:anim calcmode="lin" valueType="num">
                                      <p:cBhvr>
                                        <p:cTn id="113" dur="500" fill="hold"/>
                                        <p:tgtEl>
                                          <p:spTgt spid="5"/>
                                        </p:tgtEl>
                                        <p:attrNameLst>
                                          <p:attrName>ppt_h</p:attrName>
                                        </p:attrNameLst>
                                      </p:cBhvr>
                                      <p:tavLst>
                                        <p:tav tm="0">
                                          <p:val>
                                            <p:fltVal val="0"/>
                                          </p:val>
                                        </p:tav>
                                        <p:tav tm="100000">
                                          <p:val>
                                            <p:strVal val="#ppt_h"/>
                                          </p:val>
                                        </p:tav>
                                      </p:tavLst>
                                    </p:anim>
                                    <p:animEffect transition="in" filter="fade">
                                      <p:cBhvr>
                                        <p:cTn id="1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animBg="1"/>
      <p:bldP spid="472067" grpId="1" animBg="1"/>
      <p:bldP spid="9313" grpId="0" animBg="1"/>
      <p:bldP spid="9315" grpId="0" animBg="1"/>
      <p:bldP spid="9316" grpId="0" animBg="1"/>
      <p:bldP spid="93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1219200"/>
            <a:ext cx="7848600" cy="4953000"/>
          </a:xfrm>
        </p:spPr>
        <p:txBody>
          <a:bodyPr/>
          <a:lstStyle/>
          <a:p>
            <a:pPr>
              <a:buNone/>
            </a:pPr>
            <a:endParaRPr lang="en-US" sz="2000" dirty="0" smtClean="0"/>
          </a:p>
          <a:p>
            <a:pPr>
              <a:buNone/>
            </a:pPr>
            <a:endParaRPr lang="en-US" sz="2000" dirty="0"/>
          </a:p>
        </p:txBody>
      </p:sp>
      <p:sp>
        <p:nvSpPr>
          <p:cNvPr id="4" name="Slide Number Placeholder 3"/>
          <p:cNvSpPr>
            <a:spLocks noGrp="1"/>
          </p:cNvSpPr>
          <p:nvPr>
            <p:ph type="sldNum" sz="quarter" idx="4"/>
          </p:nvPr>
        </p:nvSpPr>
        <p:spPr/>
        <p:txBody>
          <a:bodyPr/>
          <a:lstStyle/>
          <a:p>
            <a:fld id="{84FE566E-13AF-4E83-BBFA-52E70A57F44C}" type="slidenum">
              <a:rPr lang="en-US" smtClean="0">
                <a:solidFill>
                  <a:prstClr val="black"/>
                </a:solidFill>
              </a:rPr>
              <a:pPr/>
              <a:t>14</a:t>
            </a:fld>
            <a:endParaRPr lang="en-US">
              <a:solidFill>
                <a:prstClr val="black"/>
              </a:solidFill>
            </a:endParaRPr>
          </a:p>
        </p:txBody>
      </p:sp>
      <p:sp>
        <p:nvSpPr>
          <p:cNvPr id="6" name="Rectangle 5"/>
          <p:cNvSpPr/>
          <p:nvPr/>
        </p:nvSpPr>
        <p:spPr>
          <a:xfrm>
            <a:off x="990600" y="1828800"/>
            <a:ext cx="2286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systemic </a:t>
            </a:r>
          </a:p>
          <a:p>
            <a:pPr algn="ctr"/>
            <a:r>
              <a:rPr lang="en-GB" sz="2800" dirty="0" smtClean="0"/>
              <a:t>v </a:t>
            </a:r>
          </a:p>
          <a:p>
            <a:pPr algn="ctr"/>
            <a:r>
              <a:rPr lang="en-GB" sz="2800" dirty="0" smtClean="0"/>
              <a:t>ad hoc</a:t>
            </a:r>
            <a:endParaRPr lang="en-GB" sz="2800" dirty="0"/>
          </a:p>
        </p:txBody>
      </p:sp>
      <p:sp>
        <p:nvSpPr>
          <p:cNvPr id="7" name="Rectangle 6"/>
          <p:cNvSpPr/>
          <p:nvPr/>
        </p:nvSpPr>
        <p:spPr>
          <a:xfrm>
            <a:off x="3810000" y="1828800"/>
            <a:ext cx="43434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Two-stage accreditation cycle will monitor the ongoing implementation of an HEI’s quality system; standards call for systemic approaches</a:t>
            </a:r>
            <a:endParaRPr lang="en-GB" sz="2400" dirty="0">
              <a:solidFill>
                <a:schemeClr val="tx1"/>
              </a:solidFill>
            </a:endParaRPr>
          </a:p>
        </p:txBody>
      </p:sp>
      <p:sp>
        <p:nvSpPr>
          <p:cNvPr id="8" name="Rectangle 7"/>
          <p:cNvSpPr/>
          <p:nvPr/>
        </p:nvSpPr>
        <p:spPr>
          <a:xfrm>
            <a:off x="3886200" y="4114800"/>
            <a:ext cx="4267200" cy="213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Self-study activities help HEIs to identify OFIs; the use of ADRI as an evaluative tool by HEIs and Panels focuses on the effectiveness of a planned approach </a:t>
            </a:r>
            <a:endParaRPr lang="en-GB" sz="2400" dirty="0">
              <a:solidFill>
                <a:schemeClr val="tx1"/>
              </a:solidFill>
            </a:endParaRPr>
          </a:p>
        </p:txBody>
      </p:sp>
      <p:sp>
        <p:nvSpPr>
          <p:cNvPr id="9" name="Rectangle 8"/>
          <p:cNvSpPr/>
          <p:nvPr/>
        </p:nvSpPr>
        <p:spPr>
          <a:xfrm>
            <a:off x="1066800" y="4191000"/>
            <a:ext cx="2286000" cy="1295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proactive </a:t>
            </a:r>
          </a:p>
          <a:p>
            <a:pPr algn="ctr"/>
            <a:r>
              <a:rPr lang="en-GB" sz="2800" dirty="0" smtClean="0">
                <a:solidFill>
                  <a:schemeClr val="tx1"/>
                </a:solidFill>
              </a:rPr>
              <a:t>v </a:t>
            </a:r>
          </a:p>
          <a:p>
            <a:pPr algn="ctr"/>
            <a:r>
              <a:rPr lang="en-GB" sz="2800" dirty="0" smtClean="0">
                <a:solidFill>
                  <a:schemeClr val="tx1"/>
                </a:solidFill>
              </a:rPr>
              <a:t>reactive</a:t>
            </a:r>
            <a:endParaRPr lang="en-GB" sz="2800" dirty="0">
              <a:solidFill>
                <a:schemeClr val="tx1"/>
              </a:solidFill>
            </a:endParaRPr>
          </a:p>
        </p:txBody>
      </p:sp>
      <p:sp>
        <p:nvSpPr>
          <p:cNvPr id="10" name="Title 2"/>
          <p:cNvSpPr txBox="1">
            <a:spLocks/>
          </p:cNvSpPr>
          <p:nvPr/>
        </p:nvSpPr>
        <p:spPr>
          <a:xfrm>
            <a:off x="1676400" y="464820"/>
            <a:ext cx="6400800" cy="990600"/>
          </a:xfrm>
          <a:prstGeom prst="rect">
            <a:avLst/>
          </a:prstGeom>
          <a:solidFill>
            <a:schemeClr val="bg2">
              <a:lumMod val="50000"/>
            </a:schemeClr>
          </a:solidFill>
        </p:spPr>
        <p:txBody>
          <a:bodyPr anchor="ctr"/>
          <a:lstStyle>
            <a:lvl1pPr algn="l" defTabSz="914400" rtl="0" eaLnBrk="1" latinLnBrk="0" hangingPunct="1">
              <a:lnSpc>
                <a:spcPct val="90000"/>
              </a:lnSpc>
              <a:spcBef>
                <a:spcPct val="0"/>
              </a:spcBef>
              <a:buNone/>
              <a:defRPr sz="4400" b="1" kern="1200">
                <a:solidFill>
                  <a:schemeClr val="accent5"/>
                </a:solidFill>
                <a:latin typeface="+mn-lt"/>
                <a:ea typeface="+mj-ea"/>
                <a:cs typeface="Simplified Arabic" panose="02020603050405020304" pitchFamily="18" charset="-78"/>
              </a:defRPr>
            </a:lvl1pPr>
          </a:lstStyle>
          <a:p>
            <a:pPr algn="ctr"/>
            <a:r>
              <a:rPr lang="en-US" sz="3200" dirty="0">
                <a:solidFill>
                  <a:schemeClr val="bg1"/>
                </a:solidFill>
              </a:rPr>
              <a:t>How does OAAA support a sustainable quality system?</a:t>
            </a:r>
            <a:endParaRPr lang="en-US"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0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1219200"/>
            <a:ext cx="7848600" cy="4953000"/>
          </a:xfrm>
        </p:spPr>
        <p:txBody>
          <a:bodyPr/>
          <a:lstStyle/>
          <a:p>
            <a:pPr>
              <a:buNone/>
            </a:pPr>
            <a:endParaRPr lang="en-US" sz="2000" dirty="0" smtClean="0"/>
          </a:p>
          <a:p>
            <a:pPr>
              <a:buNone/>
            </a:pPr>
            <a:endParaRPr lang="en-US" sz="2000" dirty="0"/>
          </a:p>
        </p:txBody>
      </p:sp>
      <p:sp>
        <p:nvSpPr>
          <p:cNvPr id="4" name="Slide Number Placeholder 3"/>
          <p:cNvSpPr>
            <a:spLocks noGrp="1"/>
          </p:cNvSpPr>
          <p:nvPr>
            <p:ph type="sldNum" sz="quarter" idx="4"/>
          </p:nvPr>
        </p:nvSpPr>
        <p:spPr/>
        <p:txBody>
          <a:bodyPr/>
          <a:lstStyle/>
          <a:p>
            <a:fld id="{84FE566E-13AF-4E83-BBFA-52E70A57F44C}" type="slidenum">
              <a:rPr lang="en-US" smtClean="0">
                <a:solidFill>
                  <a:prstClr val="black"/>
                </a:solidFill>
              </a:rPr>
              <a:pPr/>
              <a:t>15</a:t>
            </a:fld>
            <a:endParaRPr lang="en-US">
              <a:solidFill>
                <a:prstClr val="black"/>
              </a:solidFill>
            </a:endParaRPr>
          </a:p>
        </p:txBody>
      </p:sp>
      <p:sp>
        <p:nvSpPr>
          <p:cNvPr id="7" name="Rectangle 6"/>
          <p:cNvSpPr/>
          <p:nvPr/>
        </p:nvSpPr>
        <p:spPr>
          <a:xfrm>
            <a:off x="3810000" y="1905000"/>
            <a:ext cx="4572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Both Quality Audits and Standards Assessments recognise the diversity of HE provision and the importance of contextualising quality systems for Oman</a:t>
            </a:r>
            <a:endParaRPr lang="en-GB" sz="2400" dirty="0">
              <a:solidFill>
                <a:schemeClr val="tx1"/>
              </a:solidFill>
            </a:endParaRPr>
          </a:p>
        </p:txBody>
      </p:sp>
      <p:sp>
        <p:nvSpPr>
          <p:cNvPr id="8" name="Rectangle 7"/>
          <p:cNvSpPr/>
          <p:nvPr/>
        </p:nvSpPr>
        <p:spPr>
          <a:xfrm>
            <a:off x="3886200" y="4038600"/>
            <a:ext cx="4572000" cy="213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Evidence-based approaches to external review activities call for a documented approach, e.g. manuals, policies and guidelines; visits help explore the awareness and usage of these</a:t>
            </a:r>
            <a:endParaRPr lang="en-GB" sz="2400" dirty="0">
              <a:solidFill>
                <a:schemeClr val="tx1"/>
              </a:solidFill>
            </a:endParaRPr>
          </a:p>
        </p:txBody>
      </p:sp>
      <p:sp>
        <p:nvSpPr>
          <p:cNvPr id="10" name="Rectangle 9"/>
          <p:cNvSpPr/>
          <p:nvPr/>
        </p:nvSpPr>
        <p:spPr>
          <a:xfrm>
            <a:off x="1143000" y="1905000"/>
            <a:ext cx="2286000" cy="1295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contextual </a:t>
            </a:r>
          </a:p>
          <a:p>
            <a:pPr algn="ctr"/>
            <a:r>
              <a:rPr lang="en-GB" sz="2800" dirty="0" smtClean="0"/>
              <a:t>v </a:t>
            </a:r>
          </a:p>
          <a:p>
            <a:pPr algn="ctr"/>
            <a:r>
              <a:rPr lang="en-GB" sz="2800" dirty="0" smtClean="0"/>
              <a:t>general</a:t>
            </a:r>
            <a:endParaRPr lang="en-GB" sz="2800" dirty="0"/>
          </a:p>
        </p:txBody>
      </p:sp>
      <p:sp>
        <p:nvSpPr>
          <p:cNvPr id="11" name="Rectangle 10"/>
          <p:cNvSpPr/>
          <p:nvPr/>
        </p:nvSpPr>
        <p:spPr>
          <a:xfrm>
            <a:off x="1143000" y="4038600"/>
            <a:ext cx="2286000" cy="1295400"/>
          </a:xfrm>
          <a:prstGeom prst="rect">
            <a:avLst/>
          </a:prstGeom>
          <a:solidFill>
            <a:srgbClr val="A38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documented </a:t>
            </a:r>
          </a:p>
          <a:p>
            <a:pPr algn="ctr"/>
            <a:r>
              <a:rPr lang="en-GB" sz="2800" dirty="0" smtClean="0"/>
              <a:t>v </a:t>
            </a:r>
          </a:p>
          <a:p>
            <a:pPr algn="ctr"/>
            <a:r>
              <a:rPr lang="en-GB" sz="2400" dirty="0" smtClean="0"/>
              <a:t>tacit knowledge</a:t>
            </a:r>
            <a:endParaRPr lang="en-GB" sz="2400" dirty="0"/>
          </a:p>
        </p:txBody>
      </p:sp>
      <p:sp>
        <p:nvSpPr>
          <p:cNvPr id="9" name="Title 2"/>
          <p:cNvSpPr txBox="1">
            <a:spLocks/>
          </p:cNvSpPr>
          <p:nvPr/>
        </p:nvSpPr>
        <p:spPr>
          <a:xfrm>
            <a:off x="1676400" y="464820"/>
            <a:ext cx="6400800" cy="990600"/>
          </a:xfrm>
          <a:prstGeom prst="rect">
            <a:avLst/>
          </a:prstGeom>
          <a:solidFill>
            <a:schemeClr val="bg2">
              <a:lumMod val="50000"/>
            </a:schemeClr>
          </a:solidFill>
        </p:spPr>
        <p:txBody>
          <a:bodyPr anchor="ctr"/>
          <a:lstStyle>
            <a:lvl1pPr algn="l" defTabSz="914400" rtl="0" eaLnBrk="1" latinLnBrk="0" hangingPunct="1">
              <a:lnSpc>
                <a:spcPct val="90000"/>
              </a:lnSpc>
              <a:spcBef>
                <a:spcPct val="0"/>
              </a:spcBef>
              <a:buNone/>
              <a:defRPr sz="4400" b="1" kern="1200">
                <a:solidFill>
                  <a:schemeClr val="accent5"/>
                </a:solidFill>
                <a:latin typeface="+mn-lt"/>
                <a:ea typeface="+mj-ea"/>
                <a:cs typeface="Simplified Arabic" panose="02020603050405020304" pitchFamily="18" charset="-78"/>
              </a:defRPr>
            </a:lvl1pPr>
          </a:lstStyle>
          <a:p>
            <a:pPr algn="ctr"/>
            <a:r>
              <a:rPr lang="en-US" sz="3200" dirty="0">
                <a:solidFill>
                  <a:schemeClr val="bg1"/>
                </a:solidFill>
              </a:rPr>
              <a:t>How does OAAA support a sustainable quality system?</a:t>
            </a:r>
            <a:endParaRPr lang="en-US"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0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1219200"/>
            <a:ext cx="7848600" cy="4953000"/>
          </a:xfrm>
        </p:spPr>
        <p:txBody>
          <a:bodyPr/>
          <a:lstStyle/>
          <a:p>
            <a:pPr>
              <a:buNone/>
            </a:pPr>
            <a:endParaRPr lang="en-US" sz="2000" dirty="0" smtClean="0"/>
          </a:p>
          <a:p>
            <a:pPr>
              <a:buNone/>
            </a:pPr>
            <a:endParaRPr lang="en-US" sz="2000" dirty="0"/>
          </a:p>
        </p:txBody>
      </p:sp>
      <p:sp>
        <p:nvSpPr>
          <p:cNvPr id="4" name="Slide Number Placeholder 3"/>
          <p:cNvSpPr>
            <a:spLocks noGrp="1"/>
          </p:cNvSpPr>
          <p:nvPr>
            <p:ph type="sldNum" sz="quarter" idx="4"/>
          </p:nvPr>
        </p:nvSpPr>
        <p:spPr/>
        <p:txBody>
          <a:bodyPr/>
          <a:lstStyle/>
          <a:p>
            <a:fld id="{84FE566E-13AF-4E83-BBFA-52E70A57F44C}" type="slidenum">
              <a:rPr lang="en-US" smtClean="0">
                <a:solidFill>
                  <a:prstClr val="black"/>
                </a:solidFill>
              </a:rPr>
              <a:pPr/>
              <a:t>16</a:t>
            </a:fld>
            <a:endParaRPr lang="en-US">
              <a:solidFill>
                <a:prstClr val="black"/>
              </a:solidFill>
            </a:endParaRPr>
          </a:p>
        </p:txBody>
      </p:sp>
      <p:sp>
        <p:nvSpPr>
          <p:cNvPr id="7" name="Rectangle 6"/>
          <p:cNvSpPr/>
          <p:nvPr/>
        </p:nvSpPr>
        <p:spPr>
          <a:xfrm>
            <a:off x="3810000" y="1752600"/>
            <a:ext cx="4495800" cy="190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Institutional accreditation explores whether quality systems are implemented throughout an HEI and how this is continuously monitored</a:t>
            </a:r>
            <a:endParaRPr lang="en-GB" sz="2400" dirty="0">
              <a:solidFill>
                <a:schemeClr val="tx1"/>
              </a:solidFill>
            </a:endParaRPr>
          </a:p>
        </p:txBody>
      </p:sp>
      <p:sp>
        <p:nvSpPr>
          <p:cNvPr id="8" name="Rectangle 7"/>
          <p:cNvSpPr/>
          <p:nvPr/>
        </p:nvSpPr>
        <p:spPr>
          <a:xfrm>
            <a:off x="3886200" y="4114800"/>
            <a:ext cx="4267200" cy="213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Quality systems need to be supported at the highest level of the HEI; buy in from governance bodies is essential and external review activities support this</a:t>
            </a:r>
            <a:endParaRPr lang="en-GB" sz="2400" dirty="0">
              <a:solidFill>
                <a:schemeClr val="tx1"/>
              </a:solidFill>
            </a:endParaRPr>
          </a:p>
        </p:txBody>
      </p:sp>
      <p:sp>
        <p:nvSpPr>
          <p:cNvPr id="9" name="Rectangle 8"/>
          <p:cNvSpPr/>
          <p:nvPr/>
        </p:nvSpPr>
        <p:spPr>
          <a:xfrm>
            <a:off x="1219200" y="1752600"/>
            <a:ext cx="2286000" cy="1295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consistent </a:t>
            </a:r>
          </a:p>
          <a:p>
            <a:pPr algn="ctr"/>
            <a:r>
              <a:rPr lang="en-GB" sz="2800" dirty="0" smtClean="0">
                <a:solidFill>
                  <a:schemeClr val="tx1"/>
                </a:solidFill>
              </a:rPr>
              <a:t>v </a:t>
            </a:r>
          </a:p>
          <a:p>
            <a:pPr algn="ctr"/>
            <a:r>
              <a:rPr lang="en-GB" sz="2800" dirty="0" smtClean="0">
                <a:solidFill>
                  <a:schemeClr val="tx1"/>
                </a:solidFill>
              </a:rPr>
              <a:t>inconsistent</a:t>
            </a:r>
            <a:endParaRPr lang="en-GB" sz="2800" dirty="0">
              <a:solidFill>
                <a:schemeClr val="tx1"/>
              </a:solidFill>
            </a:endParaRPr>
          </a:p>
        </p:txBody>
      </p:sp>
      <p:sp>
        <p:nvSpPr>
          <p:cNvPr id="12" name="Rectangle 11"/>
          <p:cNvSpPr/>
          <p:nvPr/>
        </p:nvSpPr>
        <p:spPr>
          <a:xfrm>
            <a:off x="1295400" y="4114800"/>
            <a:ext cx="2286000" cy="1295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governed </a:t>
            </a:r>
          </a:p>
          <a:p>
            <a:pPr algn="ctr"/>
            <a:r>
              <a:rPr lang="en-GB" sz="2800" dirty="0" smtClean="0"/>
              <a:t>v </a:t>
            </a:r>
          </a:p>
          <a:p>
            <a:pPr algn="ctr"/>
            <a:r>
              <a:rPr lang="en-GB" sz="2800" dirty="0" smtClean="0"/>
              <a:t>managed</a:t>
            </a:r>
            <a:endParaRPr lang="en-GB" sz="2800" dirty="0"/>
          </a:p>
        </p:txBody>
      </p:sp>
      <p:sp>
        <p:nvSpPr>
          <p:cNvPr id="10" name="Title 2"/>
          <p:cNvSpPr txBox="1">
            <a:spLocks/>
          </p:cNvSpPr>
          <p:nvPr/>
        </p:nvSpPr>
        <p:spPr>
          <a:xfrm>
            <a:off x="1676400" y="464820"/>
            <a:ext cx="6400800" cy="990600"/>
          </a:xfrm>
          <a:prstGeom prst="rect">
            <a:avLst/>
          </a:prstGeom>
          <a:solidFill>
            <a:schemeClr val="bg2">
              <a:lumMod val="50000"/>
            </a:schemeClr>
          </a:solidFill>
        </p:spPr>
        <p:txBody>
          <a:bodyPr anchor="ctr"/>
          <a:lstStyle>
            <a:lvl1pPr algn="l" defTabSz="914400" rtl="0" eaLnBrk="1" latinLnBrk="0" hangingPunct="1">
              <a:lnSpc>
                <a:spcPct val="90000"/>
              </a:lnSpc>
              <a:spcBef>
                <a:spcPct val="0"/>
              </a:spcBef>
              <a:buNone/>
              <a:defRPr sz="4400" b="1" kern="1200">
                <a:solidFill>
                  <a:schemeClr val="accent5"/>
                </a:solidFill>
                <a:latin typeface="+mn-lt"/>
                <a:ea typeface="+mj-ea"/>
                <a:cs typeface="Simplified Arabic" panose="02020603050405020304" pitchFamily="18" charset="-78"/>
              </a:defRPr>
            </a:lvl1pPr>
          </a:lstStyle>
          <a:p>
            <a:pPr algn="ctr"/>
            <a:r>
              <a:rPr lang="en-US" sz="3200" dirty="0">
                <a:solidFill>
                  <a:schemeClr val="bg1"/>
                </a:solidFill>
              </a:rPr>
              <a:t>How does OAAA support a sustainable quality system?</a:t>
            </a:r>
            <a:endParaRPr lang="en-US"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0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1219200"/>
            <a:ext cx="7848600" cy="4953000"/>
          </a:xfrm>
        </p:spPr>
        <p:txBody>
          <a:bodyPr/>
          <a:lstStyle/>
          <a:p>
            <a:pPr>
              <a:buNone/>
            </a:pPr>
            <a:endParaRPr lang="en-US" sz="2000" dirty="0" smtClean="0"/>
          </a:p>
          <a:p>
            <a:pPr>
              <a:buNone/>
            </a:pPr>
            <a:endParaRPr lang="en-US" sz="2000" dirty="0"/>
          </a:p>
        </p:txBody>
      </p:sp>
      <p:sp>
        <p:nvSpPr>
          <p:cNvPr id="4" name="Slide Number Placeholder 3"/>
          <p:cNvSpPr>
            <a:spLocks noGrp="1"/>
          </p:cNvSpPr>
          <p:nvPr>
            <p:ph type="sldNum" sz="quarter" idx="4"/>
          </p:nvPr>
        </p:nvSpPr>
        <p:spPr/>
        <p:txBody>
          <a:bodyPr/>
          <a:lstStyle/>
          <a:p>
            <a:fld id="{84FE566E-13AF-4E83-BBFA-52E70A57F44C}" type="slidenum">
              <a:rPr lang="en-US" smtClean="0">
                <a:solidFill>
                  <a:prstClr val="black"/>
                </a:solidFill>
              </a:rPr>
              <a:pPr/>
              <a:t>17</a:t>
            </a:fld>
            <a:endParaRPr lang="en-US">
              <a:solidFill>
                <a:prstClr val="black"/>
              </a:solidFill>
            </a:endParaRPr>
          </a:p>
        </p:txBody>
      </p:sp>
      <p:sp>
        <p:nvSpPr>
          <p:cNvPr id="8" name="Rectangle 7"/>
          <p:cNvSpPr/>
          <p:nvPr/>
        </p:nvSpPr>
        <p:spPr>
          <a:xfrm>
            <a:off x="3429000" y="1752600"/>
            <a:ext cx="54864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External review activities can only go so far; internal commitment within the HEI is essential to ensure that systems are sustainable. OAAA training </a:t>
            </a:r>
            <a:r>
              <a:rPr lang="en-GB" sz="2400" smtClean="0">
                <a:solidFill>
                  <a:schemeClr val="tx1"/>
                </a:solidFill>
              </a:rPr>
              <a:t>and use of </a:t>
            </a:r>
            <a:r>
              <a:rPr lang="en-GB" sz="2400" dirty="0" smtClean="0">
                <a:solidFill>
                  <a:schemeClr val="tx1"/>
                </a:solidFill>
              </a:rPr>
              <a:t>local reviewers on panels helps to establish a community of practice: a body of professionals committed to quality.</a:t>
            </a:r>
            <a:endParaRPr lang="en-GB" sz="2400" dirty="0">
              <a:solidFill>
                <a:schemeClr val="tx1"/>
              </a:solidFill>
            </a:endParaRPr>
          </a:p>
        </p:txBody>
      </p:sp>
      <p:sp>
        <p:nvSpPr>
          <p:cNvPr id="10" name="Rectangle 9"/>
          <p:cNvSpPr/>
          <p:nvPr/>
        </p:nvSpPr>
        <p:spPr>
          <a:xfrm>
            <a:off x="1219200" y="1752600"/>
            <a:ext cx="1676400" cy="9906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accent3">
                    <a:lumMod val="20000"/>
                    <a:lumOff val="80000"/>
                  </a:schemeClr>
                </a:solidFill>
              </a:rPr>
              <a:t>internally driven</a:t>
            </a:r>
            <a:endParaRPr lang="en-GB" sz="2800" dirty="0">
              <a:solidFill>
                <a:schemeClr val="accent3">
                  <a:lumMod val="20000"/>
                  <a:lumOff val="80000"/>
                </a:schemeClr>
              </a:solidFill>
            </a:endParaRPr>
          </a:p>
        </p:txBody>
      </p:sp>
      <p:sp>
        <p:nvSpPr>
          <p:cNvPr id="11" name="Rectangle 10"/>
          <p:cNvSpPr/>
          <p:nvPr/>
        </p:nvSpPr>
        <p:spPr>
          <a:xfrm>
            <a:off x="990600" y="4495800"/>
            <a:ext cx="2286000" cy="1219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lumMod val="95000"/>
                  </a:schemeClr>
                </a:solidFill>
              </a:rPr>
              <a:t>assurance</a:t>
            </a:r>
          </a:p>
          <a:p>
            <a:pPr algn="ctr"/>
            <a:r>
              <a:rPr lang="en-GB" sz="2800" dirty="0" smtClean="0">
                <a:solidFill>
                  <a:schemeClr val="bg1">
                    <a:lumMod val="95000"/>
                  </a:schemeClr>
                </a:solidFill>
              </a:rPr>
              <a:t>+</a:t>
            </a:r>
          </a:p>
          <a:p>
            <a:pPr algn="ctr"/>
            <a:r>
              <a:rPr lang="en-GB" sz="2800" dirty="0" smtClean="0">
                <a:solidFill>
                  <a:schemeClr val="bg1">
                    <a:lumMod val="95000"/>
                  </a:schemeClr>
                </a:solidFill>
              </a:rPr>
              <a:t>enhancement</a:t>
            </a:r>
            <a:endParaRPr lang="en-GB" sz="2800" dirty="0">
              <a:solidFill>
                <a:schemeClr val="bg1">
                  <a:lumMod val="95000"/>
                </a:schemeClr>
              </a:solidFill>
            </a:endParaRPr>
          </a:p>
        </p:txBody>
      </p:sp>
      <p:sp>
        <p:nvSpPr>
          <p:cNvPr id="13" name="Rectangle 12"/>
          <p:cNvSpPr/>
          <p:nvPr/>
        </p:nvSpPr>
        <p:spPr>
          <a:xfrm>
            <a:off x="3505200" y="4495800"/>
            <a:ext cx="53340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Recognition of enhancement through Commendations (in Quality Audit Reports) and possibility of accreditation with merit (at HEI and standard level)</a:t>
            </a:r>
            <a:endParaRPr lang="en-GB" sz="2400" dirty="0">
              <a:solidFill>
                <a:schemeClr val="tx1"/>
              </a:solidFill>
            </a:endParaRPr>
          </a:p>
        </p:txBody>
      </p:sp>
      <p:sp>
        <p:nvSpPr>
          <p:cNvPr id="14" name="Title 2"/>
          <p:cNvSpPr txBox="1">
            <a:spLocks/>
          </p:cNvSpPr>
          <p:nvPr/>
        </p:nvSpPr>
        <p:spPr>
          <a:xfrm>
            <a:off x="1676400" y="464820"/>
            <a:ext cx="6400800" cy="990600"/>
          </a:xfrm>
          <a:prstGeom prst="rect">
            <a:avLst/>
          </a:prstGeom>
          <a:solidFill>
            <a:schemeClr val="bg2">
              <a:lumMod val="50000"/>
            </a:schemeClr>
          </a:solidFill>
        </p:spPr>
        <p:txBody>
          <a:bodyPr anchor="ctr"/>
          <a:lstStyle>
            <a:lvl1pPr algn="l" defTabSz="914400" rtl="0" eaLnBrk="1" latinLnBrk="0" hangingPunct="1">
              <a:lnSpc>
                <a:spcPct val="90000"/>
              </a:lnSpc>
              <a:spcBef>
                <a:spcPct val="0"/>
              </a:spcBef>
              <a:buNone/>
              <a:defRPr sz="4400" b="1" kern="1200">
                <a:solidFill>
                  <a:schemeClr val="accent5"/>
                </a:solidFill>
                <a:latin typeface="+mn-lt"/>
                <a:ea typeface="+mj-ea"/>
                <a:cs typeface="Simplified Arabic" panose="02020603050405020304" pitchFamily="18" charset="-78"/>
              </a:defRPr>
            </a:lvl1pPr>
          </a:lstStyle>
          <a:p>
            <a:pPr algn="ctr"/>
            <a:r>
              <a:rPr lang="en-US" sz="3200" dirty="0" smtClean="0">
                <a:solidFill>
                  <a:schemeClr val="bg1"/>
                </a:solidFill>
              </a:rPr>
              <a:t>How does OAAA support a sustainable quality system?</a:t>
            </a:r>
            <a:endParaRPr lang="en-US"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0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1371600"/>
            <a:ext cx="7848600" cy="4953000"/>
          </a:xfrm>
        </p:spPr>
        <p:txBody>
          <a:bodyPr/>
          <a:lstStyle/>
          <a:p>
            <a:pPr>
              <a:spcBef>
                <a:spcPts val="0"/>
              </a:spcBef>
              <a:buFont typeface="Arial" pitchFamily="34" charset="0"/>
              <a:buChar char="•"/>
            </a:pPr>
            <a:r>
              <a:rPr lang="en-GB" sz="2600" dirty="0" smtClean="0"/>
              <a:t>Quality systems aren’t an end in themselves; need to keep purpose in sight e.g. Mission of HEI</a:t>
            </a:r>
          </a:p>
          <a:p>
            <a:pPr>
              <a:spcBef>
                <a:spcPts val="0"/>
              </a:spcBef>
              <a:buFont typeface="Arial" pitchFamily="34" charset="0"/>
              <a:buChar char="•"/>
            </a:pPr>
            <a:r>
              <a:rPr lang="en-GB" sz="2600" dirty="0" smtClean="0"/>
              <a:t>High turnover of staff affects sustainability of quality system unless there is an embedded, documented approach</a:t>
            </a:r>
          </a:p>
          <a:p>
            <a:pPr>
              <a:spcBef>
                <a:spcPts val="0"/>
              </a:spcBef>
              <a:buFont typeface="Arial" pitchFamily="34" charset="0"/>
              <a:buChar char="•"/>
            </a:pPr>
            <a:r>
              <a:rPr lang="en-GB" sz="2600" dirty="0" smtClean="0"/>
              <a:t>Possibility of ‘accreditation fatigue’ and burden on HEIs; danger of ‘bureaucratisation’</a:t>
            </a:r>
          </a:p>
          <a:p>
            <a:pPr>
              <a:spcBef>
                <a:spcPts val="0"/>
              </a:spcBef>
              <a:buFont typeface="Arial" pitchFamily="34" charset="0"/>
              <a:buChar char="•"/>
            </a:pPr>
            <a:r>
              <a:rPr lang="en-GB" sz="2600" dirty="0" smtClean="0"/>
              <a:t>Quality systems are dynamic and need to respond to changing needs/demands of HEIs and stakeholders</a:t>
            </a:r>
          </a:p>
          <a:p>
            <a:pPr>
              <a:spcBef>
                <a:spcPts val="0"/>
              </a:spcBef>
              <a:buFont typeface="Arial" pitchFamily="34" charset="0"/>
              <a:buChar char="•"/>
            </a:pPr>
            <a:r>
              <a:rPr lang="en-GB" sz="2600" dirty="0" smtClean="0"/>
              <a:t>Danger of staff ‘jumping through hoops’ to satisfy requirements of external review activities</a:t>
            </a:r>
          </a:p>
          <a:p>
            <a:pPr>
              <a:spcBef>
                <a:spcPts val="0"/>
              </a:spcBef>
              <a:buFont typeface="Arial" pitchFamily="34" charset="0"/>
              <a:buChar char="•"/>
            </a:pPr>
            <a:r>
              <a:rPr lang="en-GB" sz="2600" dirty="0" smtClean="0"/>
              <a:t>Need to support a diverse, developing sector in meeting international standards</a:t>
            </a:r>
          </a:p>
          <a:p>
            <a:pPr marL="228600" lvl="1">
              <a:spcBef>
                <a:spcPts val="1000"/>
              </a:spcBef>
              <a:buFont typeface="Arial" pitchFamily="34" charset="0"/>
              <a:buChar char="•"/>
            </a:pPr>
            <a:endParaRPr lang="en-GB" sz="2400" dirty="0" smtClean="0"/>
          </a:p>
          <a:p>
            <a:pPr>
              <a:buFont typeface="Arial" pitchFamily="34" charset="0"/>
              <a:buChar char="•"/>
            </a:pPr>
            <a:endParaRPr lang="en-US" sz="2000" dirty="0"/>
          </a:p>
        </p:txBody>
      </p:sp>
      <p:sp>
        <p:nvSpPr>
          <p:cNvPr id="3" name="Title 2"/>
          <p:cNvSpPr>
            <a:spLocks noGrp="1"/>
          </p:cNvSpPr>
          <p:nvPr>
            <p:ph type="title"/>
          </p:nvPr>
        </p:nvSpPr>
        <p:spPr>
          <a:xfrm>
            <a:off x="1600200" y="457200"/>
            <a:ext cx="6324600" cy="762000"/>
          </a:xfrm>
        </p:spPr>
        <p:txBody>
          <a:bodyPr/>
          <a:lstStyle/>
          <a:p>
            <a:pPr algn="ctr"/>
            <a:r>
              <a:rPr lang="en-US" sz="3600" dirty="0" smtClean="0">
                <a:solidFill>
                  <a:srgbClr val="C00000"/>
                </a:solidFill>
                <a:effectLst>
                  <a:outerShdw blurRad="38100" dist="38100" dir="2700000" algn="tl">
                    <a:srgbClr val="000000">
                      <a:alpha val="43137"/>
                    </a:srgbClr>
                  </a:outerShdw>
                </a:effectLst>
              </a:rPr>
              <a:t>Challenges</a:t>
            </a:r>
            <a:endParaRPr lang="en-US" sz="3600"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84FE566E-13AF-4E83-BBFA-52E70A57F44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740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1371600"/>
            <a:ext cx="7848600" cy="4953000"/>
          </a:xfrm>
        </p:spPr>
        <p:txBody>
          <a:bodyPr/>
          <a:lstStyle/>
          <a:p>
            <a:pPr>
              <a:spcBef>
                <a:spcPts val="0"/>
              </a:spcBef>
              <a:buFont typeface="Arial" pitchFamily="34" charset="0"/>
              <a:buChar char="•"/>
            </a:pPr>
            <a:r>
              <a:rPr lang="en-GB" sz="2600" dirty="0" smtClean="0"/>
              <a:t>There are a range of external review activities; they will serve a variety of purposes depending on context</a:t>
            </a:r>
          </a:p>
          <a:p>
            <a:pPr>
              <a:spcBef>
                <a:spcPts val="0"/>
              </a:spcBef>
              <a:buFont typeface="Arial" pitchFamily="34" charset="0"/>
              <a:buChar char="•"/>
            </a:pPr>
            <a:r>
              <a:rPr lang="en-GB" sz="2600" dirty="0" smtClean="0"/>
              <a:t>There are a number of key features of a sustainable quality system</a:t>
            </a:r>
          </a:p>
          <a:p>
            <a:pPr>
              <a:spcBef>
                <a:spcPts val="0"/>
              </a:spcBef>
              <a:buFont typeface="Arial" pitchFamily="34" charset="0"/>
              <a:buChar char="•"/>
            </a:pPr>
            <a:r>
              <a:rPr lang="en-GB" sz="2600" dirty="0" smtClean="0"/>
              <a:t>Different aspects of the external review activities will support different features</a:t>
            </a:r>
          </a:p>
          <a:p>
            <a:pPr>
              <a:spcBef>
                <a:spcPts val="0"/>
              </a:spcBef>
              <a:buFont typeface="Arial" pitchFamily="34" charset="0"/>
              <a:buChar char="•"/>
            </a:pPr>
            <a:r>
              <a:rPr lang="en-GB" sz="2600" dirty="0" smtClean="0"/>
              <a:t>OAAA work in Oman provides a case study of how a combination of formative and summative external review activities can support a sustainable quality system as well as drive quality enhancement</a:t>
            </a:r>
          </a:p>
          <a:p>
            <a:pPr>
              <a:spcBef>
                <a:spcPts val="0"/>
              </a:spcBef>
              <a:buFont typeface="Arial" pitchFamily="34" charset="0"/>
              <a:buChar char="•"/>
            </a:pPr>
            <a:r>
              <a:rPr lang="en-GB" sz="2600" dirty="0" smtClean="0"/>
              <a:t>Impact of these activities will be measured through a cyclical process of review; agencies also have to have sustainable quality systems.</a:t>
            </a:r>
          </a:p>
          <a:p>
            <a:pPr marL="228600" lvl="1">
              <a:spcBef>
                <a:spcPts val="1000"/>
              </a:spcBef>
              <a:buFont typeface="Arial" pitchFamily="34" charset="0"/>
              <a:buChar char="•"/>
            </a:pPr>
            <a:endParaRPr lang="en-GB" sz="2400" dirty="0" smtClean="0"/>
          </a:p>
          <a:p>
            <a:pPr>
              <a:buFont typeface="Arial" pitchFamily="34" charset="0"/>
              <a:buChar char="•"/>
            </a:pPr>
            <a:endParaRPr lang="en-US" sz="2000" dirty="0"/>
          </a:p>
        </p:txBody>
      </p:sp>
      <p:sp>
        <p:nvSpPr>
          <p:cNvPr id="3" name="Title 2"/>
          <p:cNvSpPr>
            <a:spLocks noGrp="1"/>
          </p:cNvSpPr>
          <p:nvPr>
            <p:ph type="title"/>
          </p:nvPr>
        </p:nvSpPr>
        <p:spPr>
          <a:xfrm>
            <a:off x="1600200" y="457200"/>
            <a:ext cx="6324600" cy="762000"/>
          </a:xfrm>
        </p:spPr>
        <p:txBody>
          <a:bodyPr/>
          <a:lstStyle/>
          <a:p>
            <a:pPr algn="ctr"/>
            <a:r>
              <a:rPr lang="en-US" sz="3600" dirty="0" smtClean="0">
                <a:solidFill>
                  <a:srgbClr val="C00000"/>
                </a:solidFill>
                <a:effectLst>
                  <a:outerShdw blurRad="38100" dist="38100" dir="2700000" algn="tl">
                    <a:srgbClr val="000000">
                      <a:alpha val="43137"/>
                    </a:srgbClr>
                  </a:outerShdw>
                </a:effectLst>
              </a:rPr>
              <a:t>Conclusions</a:t>
            </a:r>
            <a:endParaRPr lang="en-US" sz="3600"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84FE566E-13AF-4E83-BBFA-52E70A57F44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7406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Text Placeholder 2"/>
          <p:cNvSpPr>
            <a:spLocks noGrp="1"/>
          </p:cNvSpPr>
          <p:nvPr>
            <p:ph type="body" sz="quarter" idx="11"/>
          </p:nvPr>
        </p:nvSpPr>
        <p:spPr>
          <a:xfrm>
            <a:off x="3505200" y="1295400"/>
            <a:ext cx="5410200" cy="4983481"/>
          </a:xfrm>
        </p:spPr>
        <p:txBody>
          <a:bodyPr/>
          <a:lstStyle/>
          <a:p>
            <a:pPr>
              <a:buNone/>
            </a:pPr>
            <a:r>
              <a:rPr lang="en-GB" sz="2400" dirty="0" smtClean="0"/>
              <a:t>Types of External Review Activities</a:t>
            </a:r>
          </a:p>
          <a:p>
            <a:pPr>
              <a:buNone/>
            </a:pPr>
            <a:r>
              <a:rPr lang="en-GB" sz="2400" dirty="0" smtClean="0"/>
              <a:t>Purpose of External Review Activities</a:t>
            </a:r>
          </a:p>
          <a:p>
            <a:pPr>
              <a:buNone/>
            </a:pPr>
            <a:r>
              <a:rPr lang="en-GB" sz="2400" dirty="0" smtClean="0"/>
              <a:t>What is a sustainable quality system?</a:t>
            </a:r>
          </a:p>
          <a:p>
            <a:pPr>
              <a:buNone/>
            </a:pPr>
            <a:r>
              <a:rPr lang="en-GB" sz="2400" dirty="0" smtClean="0"/>
              <a:t>Features of a sustainable quality system</a:t>
            </a:r>
          </a:p>
          <a:p>
            <a:pPr>
              <a:buNone/>
            </a:pPr>
            <a:r>
              <a:rPr lang="en-GB" sz="2400" dirty="0" smtClean="0"/>
              <a:t>The Oman context</a:t>
            </a:r>
          </a:p>
          <a:p>
            <a:pPr>
              <a:buNone/>
            </a:pPr>
            <a:r>
              <a:rPr lang="en-GB" sz="2400" dirty="0" smtClean="0"/>
              <a:t>About the OAAA</a:t>
            </a:r>
          </a:p>
          <a:p>
            <a:pPr>
              <a:buNone/>
            </a:pPr>
            <a:r>
              <a:rPr lang="en-GB" sz="2400" dirty="0" smtClean="0"/>
              <a:t>How does the OAAA support a sustainable quality system?</a:t>
            </a:r>
          </a:p>
          <a:p>
            <a:pPr>
              <a:buNone/>
            </a:pPr>
            <a:r>
              <a:rPr lang="en-GB" sz="2400" dirty="0" smtClean="0"/>
              <a:t>Challenges</a:t>
            </a:r>
          </a:p>
          <a:p>
            <a:pPr>
              <a:buNone/>
            </a:pPr>
            <a:r>
              <a:rPr lang="en-GB" sz="2400" dirty="0" smtClean="0"/>
              <a:t>Conclusions</a:t>
            </a:r>
          </a:p>
          <a:p>
            <a:pPr>
              <a:buNone/>
            </a:pPr>
            <a:endParaRPr lang="en-GB" sz="2400" dirty="0" smtClean="0"/>
          </a:p>
          <a:p>
            <a:pPr>
              <a:buNone/>
            </a:pPr>
            <a:endParaRPr lang="en-GB" sz="2400" dirty="0" smtClean="0"/>
          </a:p>
          <a:p>
            <a:pPr>
              <a:buNone/>
            </a:pPr>
            <a:endParaRPr lang="ar-OM" dirty="0" smtClean="0"/>
          </a:p>
        </p:txBody>
      </p:sp>
    </p:spTree>
    <p:extLst>
      <p:ext uri="{BB962C8B-B14F-4D97-AF65-F5344CB8AC3E}">
        <p14:creationId xmlns:p14="http://schemas.microsoft.com/office/powerpoint/2010/main" val="229268762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smtClean="0"/>
              <a:t> </a:t>
            </a:r>
            <a:endParaRPr lang="en-GB" smtClean="0"/>
          </a:p>
        </p:txBody>
      </p:sp>
      <p:sp>
        <p:nvSpPr>
          <p:cNvPr id="109571" name="Rectangle 3"/>
          <p:cNvSpPr>
            <a:spLocks noGrp="1" noChangeArrowheads="1"/>
          </p:cNvSpPr>
          <p:nvPr>
            <p:ph type="body" idx="4294967295"/>
          </p:nvPr>
        </p:nvSpPr>
        <p:spPr/>
        <p:txBody>
          <a:bodyPr/>
          <a:lstStyle/>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buFontTx/>
              <a:buNone/>
              <a:defRPr/>
            </a:pPr>
            <a:endParaRPr lang="en-US" dirty="0" smtClean="0">
              <a:effectLst>
                <a:outerShdw blurRad="38100" dist="38100" dir="2700000" algn="tl">
                  <a:srgbClr val="C0C0C0"/>
                </a:outerShdw>
              </a:effectLst>
            </a:endParaRPr>
          </a:p>
          <a:p>
            <a:pPr algn="ctr">
              <a:spcBef>
                <a:spcPts val="0"/>
              </a:spcBef>
              <a:buFontTx/>
              <a:buNone/>
              <a:defRPr/>
            </a:pPr>
            <a:endParaRPr lang="en-US" sz="3600" dirty="0" smtClean="0">
              <a:solidFill>
                <a:srgbClr val="C00000"/>
              </a:solidFill>
              <a:effectLst>
                <a:outerShdw blurRad="38100" dist="38100" dir="2700000" algn="tl">
                  <a:srgbClr val="C0C0C0"/>
                </a:outerShdw>
              </a:effectLst>
            </a:endParaRPr>
          </a:p>
          <a:p>
            <a:pPr algn="ctr">
              <a:spcBef>
                <a:spcPts val="0"/>
              </a:spcBef>
              <a:buFontTx/>
              <a:buNone/>
              <a:defRPr/>
            </a:pPr>
            <a:r>
              <a:rPr lang="en-US" b="1" dirty="0" smtClean="0">
                <a:effectLst>
                  <a:outerShdw blurRad="38100" dist="38100" dir="2700000" algn="tl">
                    <a:srgbClr val="C0C0C0"/>
                  </a:outerShdw>
                </a:effectLst>
              </a:rPr>
              <a:t>www.oaaa.gov.om</a:t>
            </a:r>
          </a:p>
          <a:p>
            <a:pPr algn="ctr">
              <a:spcBef>
                <a:spcPts val="0"/>
              </a:spcBef>
              <a:buFontTx/>
              <a:buNone/>
              <a:defRPr/>
            </a:pPr>
            <a:r>
              <a:rPr lang="en-US" b="1" dirty="0" smtClean="0">
                <a:effectLst>
                  <a:outerShdw blurRad="38100" dist="38100" dir="2700000" algn="tl">
                    <a:srgbClr val="C0C0C0"/>
                  </a:outerShdw>
                </a:effectLst>
              </a:rPr>
              <a:t>tess@oaaa.gov.om </a:t>
            </a:r>
            <a:endParaRPr lang="en-GB" b="1" dirty="0" smtClean="0">
              <a:effectLst>
                <a:outerShdw blurRad="38100" dist="38100" dir="2700000" algn="tl">
                  <a:srgbClr val="C0C0C0"/>
                </a:outerShdw>
              </a:effectLst>
            </a:endParaRPr>
          </a:p>
        </p:txBody>
      </p:sp>
      <p:sp>
        <p:nvSpPr>
          <p:cNvPr id="20481" name="Rectangle 2"/>
          <p:cNvSpPr>
            <a:spLocks noChangeArrowheads="1"/>
          </p:cNvSpPr>
          <p:nvPr/>
        </p:nvSpPr>
        <p:spPr bwMode="auto">
          <a:xfrm>
            <a:off x="0" y="4637088"/>
            <a:ext cx="9144000" cy="1825625"/>
          </a:xfrm>
          <a:prstGeom prst="rect">
            <a:avLst/>
          </a:prstGeom>
          <a:noFill/>
          <a:ln w="9525">
            <a:noFill/>
            <a:miter lim="800000"/>
            <a:headEnd/>
            <a:tailEnd/>
          </a:ln>
        </p:spPr>
        <p:txBody>
          <a:bodyPr anchor="ctr"/>
          <a:lstStyle/>
          <a:p>
            <a:pPr marL="838200" indent="-838200" algn="ctr" fontAlgn="base">
              <a:spcBef>
                <a:spcPct val="0"/>
              </a:spcBef>
              <a:spcAft>
                <a:spcPct val="0"/>
              </a:spcAft>
              <a:defRPr/>
            </a:pPr>
            <a:endParaRPr lang="en-GB" sz="4000" b="1">
              <a:solidFill>
                <a:srgbClr val="FF0000"/>
              </a:solidFill>
              <a:effectLst>
                <a:outerShdw blurRad="38100" dist="38100" dir="2700000" algn="tl">
                  <a:srgbClr val="C0C0C0"/>
                </a:outerShdw>
              </a:effectLst>
            </a:endParaRPr>
          </a:p>
        </p:txBody>
      </p:sp>
      <p:pic>
        <p:nvPicPr>
          <p:cNvPr id="37893" name="Picture 5" descr="two buildings.jpg"/>
          <p:cNvPicPr>
            <a:picLocks noChangeAspect="1"/>
          </p:cNvPicPr>
          <p:nvPr/>
        </p:nvPicPr>
        <p:blipFill>
          <a:blip r:embed="rId2" cstate="print"/>
          <a:srcRect/>
          <a:stretch>
            <a:fillRect/>
          </a:stretch>
        </p:blipFill>
        <p:spPr bwMode="auto">
          <a:xfrm>
            <a:off x="1379538" y="1173162"/>
            <a:ext cx="6657975" cy="3703638"/>
          </a:xfrm>
          <a:prstGeom prst="rect">
            <a:avLst/>
          </a:prstGeom>
          <a:noFill/>
          <a:ln w="9525">
            <a:noFill/>
            <a:miter lim="800000"/>
            <a:headEnd/>
            <a:tailEnd/>
          </a:ln>
        </p:spPr>
      </p:pic>
    </p:spTree>
    <p:extLst>
      <p:ext uri="{BB962C8B-B14F-4D97-AF65-F5344CB8AC3E}">
        <p14:creationId xmlns:p14="http://schemas.microsoft.com/office/powerpoint/2010/main" val="3274395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7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4190066805"/>
              </p:ext>
            </p:extLst>
          </p:nvPr>
        </p:nvGraphicFramePr>
        <p:xfrm>
          <a:off x="990600" y="990600"/>
          <a:ext cx="7848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84FE566E-13AF-4E83-BBFA-52E70A57F44C}"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838200"/>
            <a:ext cx="7848600" cy="4267200"/>
          </a:xfrm>
        </p:spPr>
        <p:txBody>
          <a:bodyPr/>
          <a:lstStyle/>
          <a:p>
            <a:pPr>
              <a:spcBef>
                <a:spcPts val="0"/>
              </a:spcBef>
              <a:spcAft>
                <a:spcPts val="600"/>
              </a:spcAft>
              <a:buNone/>
            </a:pPr>
            <a:r>
              <a:rPr lang="en-US" dirty="0" smtClean="0"/>
              <a:t>	</a:t>
            </a:r>
          </a:p>
          <a:p>
            <a:pPr>
              <a:spcBef>
                <a:spcPts val="0"/>
              </a:spcBef>
              <a:spcAft>
                <a:spcPts val="600"/>
              </a:spcAft>
              <a:buNone/>
            </a:pPr>
            <a:r>
              <a:rPr lang="en-US" sz="2400" dirty="0"/>
              <a:t>	</a:t>
            </a:r>
            <a:r>
              <a:rPr lang="en-US" sz="2400" dirty="0" smtClean="0"/>
              <a:t>[External review activities] have come to serve a wide range of purposes, which include:</a:t>
            </a:r>
          </a:p>
          <a:p>
            <a:pPr>
              <a:spcBef>
                <a:spcPts val="0"/>
              </a:spcBef>
              <a:spcAft>
                <a:spcPts val="600"/>
              </a:spcAft>
              <a:buNone/>
            </a:pPr>
            <a:endParaRPr lang="en-US" sz="1000" dirty="0" smtClean="0"/>
          </a:p>
          <a:p>
            <a:pPr>
              <a:spcBef>
                <a:spcPts val="0"/>
              </a:spcBef>
              <a:spcAft>
                <a:spcPts val="600"/>
              </a:spcAft>
              <a:buNone/>
            </a:pPr>
            <a:r>
              <a:rPr lang="en-US" sz="2400" dirty="0" smtClean="0"/>
              <a:t>	</a:t>
            </a:r>
            <a:endParaRPr lang="en-US" sz="1000" i="1" dirty="0" smtClean="0">
              <a:solidFill>
                <a:srgbClr val="C00000"/>
              </a:solidFill>
            </a:endParaRPr>
          </a:p>
          <a:p>
            <a:pPr>
              <a:spcBef>
                <a:spcPts val="0"/>
              </a:spcBef>
              <a:buNone/>
            </a:pPr>
            <a:r>
              <a:rPr lang="en-US" sz="2400" dirty="0" smtClean="0"/>
              <a:t>	</a:t>
            </a:r>
            <a:endParaRPr lang="en-US" sz="2400" i="1" dirty="0" smtClean="0"/>
          </a:p>
          <a:p>
            <a:pPr>
              <a:spcBef>
                <a:spcPts val="0"/>
              </a:spcBef>
              <a:buNone/>
            </a:pPr>
            <a:r>
              <a:rPr lang="en-US" sz="2400" dirty="0" smtClean="0"/>
              <a:t>	</a:t>
            </a:r>
            <a:r>
              <a:rPr lang="en-US" sz="2800" i="1" dirty="0" smtClean="0">
                <a:solidFill>
                  <a:srgbClr val="C00000"/>
                </a:solidFill>
              </a:rPr>
              <a:t>			</a:t>
            </a:r>
          </a:p>
          <a:p>
            <a:pPr>
              <a:spcBef>
                <a:spcPts val="0"/>
              </a:spcBef>
              <a:buNone/>
            </a:pPr>
            <a:r>
              <a:rPr lang="en-US" sz="2800" i="1" dirty="0" smtClean="0">
                <a:solidFill>
                  <a:srgbClr val="C00000"/>
                </a:solidFill>
              </a:rPr>
              <a:t>						</a:t>
            </a:r>
          </a:p>
          <a:p>
            <a:pPr>
              <a:spcBef>
                <a:spcPts val="0"/>
              </a:spcBef>
              <a:buNone/>
            </a:pPr>
            <a:endParaRPr lang="en-US" sz="2800" i="1" dirty="0">
              <a:solidFill>
                <a:srgbClr val="C00000"/>
              </a:solidFill>
            </a:endParaRPr>
          </a:p>
          <a:p>
            <a:pPr>
              <a:spcBef>
                <a:spcPts val="0"/>
              </a:spcBef>
              <a:buNone/>
            </a:pPr>
            <a:endParaRPr lang="en-US" sz="2800" i="1" dirty="0" smtClean="0">
              <a:solidFill>
                <a:srgbClr val="C00000"/>
              </a:solidFill>
            </a:endParaRPr>
          </a:p>
          <a:p>
            <a:pPr>
              <a:spcBef>
                <a:spcPts val="0"/>
              </a:spcBef>
              <a:buNone/>
            </a:pPr>
            <a:endParaRPr lang="en-US" sz="2000" dirty="0" smtClean="0"/>
          </a:p>
          <a:p>
            <a:pPr>
              <a:spcBef>
                <a:spcPts val="0"/>
              </a:spcBef>
              <a:buNone/>
            </a:pPr>
            <a:r>
              <a:rPr lang="en-US" sz="2000" dirty="0"/>
              <a:t>	</a:t>
            </a:r>
            <a:r>
              <a:rPr lang="en-US" sz="2000" dirty="0" smtClean="0"/>
              <a:t>					</a:t>
            </a:r>
          </a:p>
          <a:p>
            <a:pPr>
              <a:spcBef>
                <a:spcPts val="0"/>
              </a:spcBef>
              <a:buNone/>
            </a:pPr>
            <a:endParaRPr lang="en-US" sz="2000" dirty="0"/>
          </a:p>
          <a:p>
            <a:pPr>
              <a:spcBef>
                <a:spcPts val="0"/>
              </a:spcBef>
              <a:buNone/>
            </a:pPr>
            <a:r>
              <a:rPr lang="en-US" sz="2000" dirty="0" smtClean="0"/>
              <a:t>						</a:t>
            </a:r>
          </a:p>
          <a:p>
            <a:pPr>
              <a:spcBef>
                <a:spcPts val="0"/>
              </a:spcBef>
              <a:buNone/>
            </a:pPr>
            <a:r>
              <a:rPr lang="en-US" sz="2000" dirty="0"/>
              <a:t>	</a:t>
            </a:r>
            <a:r>
              <a:rPr lang="en-US" sz="2000" dirty="0" smtClean="0"/>
              <a:t>					</a:t>
            </a:r>
          </a:p>
          <a:p>
            <a:pPr>
              <a:spcBef>
                <a:spcPts val="0"/>
              </a:spcBef>
              <a:buNone/>
            </a:pPr>
            <a:r>
              <a:rPr lang="en-US" sz="2000" dirty="0"/>
              <a:t>	</a:t>
            </a:r>
            <a:r>
              <a:rPr lang="en-US" sz="1400" dirty="0" smtClean="0"/>
              <a:t>Based on Jan </a:t>
            </a:r>
            <a:r>
              <a:rPr lang="en-US" sz="1400" dirty="0" err="1" smtClean="0"/>
              <a:t>Kohouteck</a:t>
            </a:r>
            <a:r>
              <a:rPr lang="en-US" sz="1400" dirty="0" smtClean="0"/>
              <a:t> (2009) </a:t>
            </a:r>
            <a:r>
              <a:rPr lang="en-US" sz="1400" u="sng" dirty="0" smtClean="0"/>
              <a:t>h</a:t>
            </a:r>
            <a:r>
              <a:rPr lang="en-US" sz="1400" u="sng" dirty="0" smtClean="0">
                <a:hlinkClick r:id="rId2"/>
              </a:rPr>
              <a:t>ttp</a:t>
            </a:r>
            <a:r>
              <a:rPr lang="en-US" sz="1400" u="sng" dirty="0">
                <a:hlinkClick r:id="rId2"/>
              </a:rPr>
              <a:t>://unesdoc.unesco.org/images/0018/001886/188647e.pdf p.23</a:t>
            </a:r>
            <a:endParaRPr lang="en-US" sz="1400" dirty="0"/>
          </a:p>
          <a:p>
            <a:pPr>
              <a:spcBef>
                <a:spcPts val="0"/>
              </a:spcBef>
              <a:buNone/>
            </a:pPr>
            <a:r>
              <a:rPr lang="en-US" sz="2000" dirty="0" smtClean="0"/>
              <a:t>                       </a:t>
            </a:r>
            <a:endParaRPr lang="en-GB" sz="2000" dirty="0" smtClean="0"/>
          </a:p>
          <a:p>
            <a:pPr marL="0" indent="0">
              <a:buNone/>
            </a:pPr>
            <a:endParaRPr lang="en-GB" dirty="0"/>
          </a:p>
        </p:txBody>
      </p:sp>
      <p:sp>
        <p:nvSpPr>
          <p:cNvPr id="4" name="Slide Number Placeholder 3"/>
          <p:cNvSpPr>
            <a:spLocks noGrp="1"/>
          </p:cNvSpPr>
          <p:nvPr>
            <p:ph type="sldNum" sz="quarter" idx="4"/>
          </p:nvPr>
        </p:nvSpPr>
        <p:spPr/>
        <p:txBody>
          <a:bodyPr/>
          <a:lstStyle/>
          <a:p>
            <a:fld id="{84FE566E-13AF-4E83-BBFA-52E70A57F44C}" type="slidenum">
              <a:rPr lang="en-US" smtClean="0"/>
              <a:pPr/>
              <a:t>4</a:t>
            </a:fld>
            <a:endParaRPr lang="en-US"/>
          </a:p>
        </p:txBody>
      </p:sp>
      <p:sp>
        <p:nvSpPr>
          <p:cNvPr id="5" name="Title 2"/>
          <p:cNvSpPr>
            <a:spLocks noGrp="1"/>
          </p:cNvSpPr>
          <p:nvPr>
            <p:ph type="title"/>
          </p:nvPr>
        </p:nvSpPr>
        <p:spPr>
          <a:xfrm>
            <a:off x="1752600" y="457200"/>
            <a:ext cx="6400800" cy="990600"/>
          </a:xfrm>
          <a:solidFill>
            <a:schemeClr val="bg2">
              <a:lumMod val="50000"/>
            </a:schemeClr>
          </a:solidFill>
        </p:spPr>
        <p:txBody>
          <a:bodyPr/>
          <a:lstStyle/>
          <a:p>
            <a:pPr algn="ctr"/>
            <a:r>
              <a:rPr lang="en-US" sz="3000" dirty="0" smtClean="0">
                <a:solidFill>
                  <a:schemeClr val="bg1"/>
                </a:solidFill>
                <a:effectLst>
                  <a:outerShdw blurRad="38100" dist="38100" dir="2700000" algn="tl">
                    <a:srgbClr val="000000">
                      <a:alpha val="43137"/>
                    </a:srgbClr>
                  </a:outerShdw>
                </a:effectLst>
              </a:rPr>
              <a:t>Purpose of external review activities</a:t>
            </a:r>
            <a:endParaRPr lang="en-US" sz="300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295400" y="2209800"/>
            <a:ext cx="7543800" cy="114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1" dirty="0" smtClean="0">
              <a:solidFill>
                <a:schemeClr val="tx1"/>
              </a:solidFill>
            </a:endParaRPr>
          </a:p>
          <a:p>
            <a:pPr algn="ctr"/>
            <a:r>
              <a:rPr lang="en-US" sz="2200" b="1" i="1" dirty="0" smtClean="0">
                <a:solidFill>
                  <a:srgbClr val="FF0000"/>
                </a:solidFill>
              </a:rPr>
              <a:t>Sustaining </a:t>
            </a:r>
            <a:r>
              <a:rPr lang="en-US" sz="2200" b="1" i="1" dirty="0">
                <a:solidFill>
                  <a:srgbClr val="FF0000"/>
                </a:solidFill>
              </a:rPr>
              <a:t>and enhancing </a:t>
            </a:r>
            <a:r>
              <a:rPr lang="en-US" sz="2200" i="1" dirty="0">
                <a:solidFill>
                  <a:schemeClr val="tx1"/>
                </a:solidFill>
              </a:rPr>
              <a:t>the quality in higher education particularly in terms of serving as a gatekeeper for a threshold level of quality </a:t>
            </a:r>
          </a:p>
          <a:p>
            <a:pPr algn="ctr"/>
            <a:endParaRPr lang="en-US" dirty="0"/>
          </a:p>
        </p:txBody>
      </p:sp>
      <p:sp>
        <p:nvSpPr>
          <p:cNvPr id="6" name="Rectangle 5"/>
          <p:cNvSpPr/>
          <p:nvPr/>
        </p:nvSpPr>
        <p:spPr>
          <a:xfrm>
            <a:off x="1287780" y="3657600"/>
            <a:ext cx="7543800" cy="990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tx1"/>
                </a:solidFill>
              </a:rPr>
              <a:t>Acting as a primary incentive for institutional/programme </a:t>
            </a:r>
            <a:endParaRPr lang="en-US" sz="2200" i="1" dirty="0" smtClean="0">
              <a:solidFill>
                <a:schemeClr val="tx1"/>
              </a:solidFill>
            </a:endParaRPr>
          </a:p>
          <a:p>
            <a:pPr algn="ctr"/>
            <a:r>
              <a:rPr lang="en-US" sz="2200" i="1" dirty="0" smtClean="0">
                <a:solidFill>
                  <a:schemeClr val="tx1"/>
                </a:solidFill>
              </a:rPr>
              <a:t>quality </a:t>
            </a:r>
            <a:r>
              <a:rPr lang="en-US" sz="2200" i="1" dirty="0">
                <a:solidFill>
                  <a:schemeClr val="tx1"/>
                </a:solidFill>
              </a:rPr>
              <a:t>development</a:t>
            </a:r>
          </a:p>
          <a:p>
            <a:pPr algn="ctr"/>
            <a:endParaRPr lang="en-US" dirty="0"/>
          </a:p>
        </p:txBody>
      </p:sp>
      <p:sp>
        <p:nvSpPr>
          <p:cNvPr id="7" name="Rectangle 6"/>
          <p:cNvSpPr/>
          <p:nvPr/>
        </p:nvSpPr>
        <p:spPr>
          <a:xfrm>
            <a:off x="1333500" y="4838700"/>
            <a:ext cx="7536180" cy="9525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tx1"/>
                </a:solidFill>
              </a:rPr>
              <a:t>Acting as a provider of an exchange of expertise through panel activity and </a:t>
            </a:r>
            <a:r>
              <a:rPr lang="en-US" sz="2200" i="1" dirty="0" smtClean="0">
                <a:solidFill>
                  <a:schemeClr val="tx1"/>
                </a:solidFill>
              </a:rPr>
              <a:t>supporting </a:t>
            </a:r>
            <a:r>
              <a:rPr lang="en-US" sz="2200" i="1" dirty="0">
                <a:solidFill>
                  <a:schemeClr val="tx1"/>
                </a:solidFill>
              </a:rPr>
              <a:t>regional and national fora on higher education quality</a:t>
            </a:r>
            <a:endParaRPr lang="en-US" sz="2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buNone/>
            </a:pPr>
            <a:r>
              <a:rPr lang="en-US" dirty="0" smtClean="0"/>
              <a:t>		A </a:t>
            </a:r>
            <a:r>
              <a:rPr lang="en-US" b="1" dirty="0" smtClean="0">
                <a:effectLst>
                  <a:outerShdw blurRad="38100" dist="38100" dir="2700000" algn="tl">
                    <a:srgbClr val="000000">
                      <a:alpha val="43137"/>
                    </a:srgbClr>
                  </a:outerShdw>
                </a:effectLst>
              </a:rPr>
              <a:t>sustainable</a:t>
            </a:r>
            <a:r>
              <a:rPr lang="en-US" dirty="0" smtClean="0"/>
              <a:t> quality system</a:t>
            </a:r>
          </a:p>
          <a:p>
            <a:pPr>
              <a:buNone/>
            </a:pPr>
            <a:endParaRPr lang="en-US" dirty="0" smtClean="0"/>
          </a:p>
          <a:p>
            <a:pPr>
              <a:buNone/>
            </a:pPr>
            <a:endParaRPr lang="en-US" dirty="0" smtClean="0"/>
          </a:p>
          <a:p>
            <a:pPr algn="ctr">
              <a:buNone/>
            </a:pPr>
            <a:r>
              <a:rPr lang="en-US" dirty="0" smtClean="0"/>
              <a:t>	A system that is able to be maintained at a certain rate or level</a:t>
            </a:r>
          </a:p>
          <a:p>
            <a:pPr>
              <a:buNone/>
            </a:pPr>
            <a:endParaRPr lang="en-US" sz="1400" dirty="0" smtClean="0"/>
          </a:p>
          <a:p>
            <a:pPr>
              <a:buNone/>
            </a:pPr>
            <a:endParaRPr lang="en-US" sz="1400" dirty="0" smtClean="0"/>
          </a:p>
          <a:p>
            <a:pPr>
              <a:buNone/>
            </a:pPr>
            <a:r>
              <a:rPr lang="en-US" sz="1400" dirty="0" smtClean="0"/>
              <a:t>						</a:t>
            </a:r>
            <a:r>
              <a:rPr lang="en-US" sz="1600" dirty="0" smtClean="0"/>
              <a:t>(Oxford English Dictionary)</a:t>
            </a:r>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pPr algn="l"/>
            <a:r>
              <a:rPr lang="ar-OM" dirty="0" smtClean="0">
                <a:cs typeface="+mn-cs"/>
              </a:rPr>
              <a:t/>
            </a:r>
            <a:br>
              <a:rPr lang="ar-OM" dirty="0" smtClean="0">
                <a:cs typeface="+mn-cs"/>
              </a:rPr>
            </a:br>
            <a:endParaRPr lang="en-US" dirty="0">
              <a:cs typeface="+mn-cs"/>
            </a:endParaRPr>
          </a:p>
        </p:txBody>
      </p:sp>
      <p:sp>
        <p:nvSpPr>
          <p:cNvPr id="4" name="Slide Number Placeholder 3"/>
          <p:cNvSpPr>
            <a:spLocks noGrp="1"/>
          </p:cNvSpPr>
          <p:nvPr>
            <p:ph type="sldNum" sz="quarter" idx="4"/>
          </p:nvPr>
        </p:nvSpPr>
        <p:spPr/>
        <p:txBody>
          <a:bodyPr/>
          <a:lstStyle/>
          <a:p>
            <a:fld id="{84FE566E-13AF-4E83-BBFA-52E70A57F44C}" type="slidenum">
              <a:rPr lang="en-US" smtClean="0"/>
              <a:pPr/>
              <a:t>5</a:t>
            </a:fld>
            <a:endParaRPr lang="en-US"/>
          </a:p>
        </p:txBody>
      </p:sp>
      <p:sp>
        <p:nvSpPr>
          <p:cNvPr id="6" name="Equal 5"/>
          <p:cNvSpPr/>
          <p:nvPr/>
        </p:nvSpPr>
        <p:spPr>
          <a:xfrm>
            <a:off x="3886200" y="2819400"/>
            <a:ext cx="914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6576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90600" y="533400"/>
            <a:ext cx="7848600" cy="4267200"/>
          </a:xfrm>
        </p:spPr>
        <p:txBody>
          <a:bodyPr/>
          <a:lstStyle/>
          <a:p>
            <a:pPr algn="ctr">
              <a:spcBef>
                <a:spcPts val="0"/>
              </a:spcBef>
              <a:spcAft>
                <a:spcPts val="600"/>
              </a:spcAft>
              <a:buNone/>
            </a:pPr>
            <a:r>
              <a:rPr lang="en-US" dirty="0" smtClean="0"/>
              <a:t>	</a:t>
            </a:r>
            <a:r>
              <a:rPr lang="en-GB" sz="2800" b="1" dirty="0" smtClean="0">
                <a:solidFill>
                  <a:srgbClr val="000000"/>
                </a:solidFill>
              </a:rPr>
              <a:t>What are the features of a sustainable </a:t>
            </a:r>
          </a:p>
          <a:p>
            <a:pPr algn="ctr">
              <a:spcBef>
                <a:spcPts val="0"/>
              </a:spcBef>
              <a:spcAft>
                <a:spcPts val="600"/>
              </a:spcAft>
              <a:buNone/>
            </a:pPr>
            <a:r>
              <a:rPr lang="en-GB" sz="2800" b="1" dirty="0" smtClean="0">
                <a:solidFill>
                  <a:srgbClr val="000000"/>
                </a:solidFill>
              </a:rPr>
              <a:t>quality management system?</a:t>
            </a:r>
          </a:p>
          <a:p>
            <a:endParaRPr lang="en-GB" dirty="0"/>
          </a:p>
        </p:txBody>
      </p:sp>
      <p:sp>
        <p:nvSpPr>
          <p:cNvPr id="4" name="Slide Number Placeholder 3"/>
          <p:cNvSpPr>
            <a:spLocks noGrp="1"/>
          </p:cNvSpPr>
          <p:nvPr>
            <p:ph type="sldNum" sz="quarter" idx="4"/>
          </p:nvPr>
        </p:nvSpPr>
        <p:spPr/>
        <p:txBody>
          <a:bodyPr/>
          <a:lstStyle/>
          <a:p>
            <a:fld id="{84FE566E-13AF-4E83-BBFA-52E70A57F44C}" type="slidenum">
              <a:rPr lang="en-US" smtClean="0"/>
              <a:pPr/>
              <a:t>6</a:t>
            </a:fld>
            <a:endParaRPr lang="en-US"/>
          </a:p>
        </p:txBody>
      </p:sp>
      <p:sp>
        <p:nvSpPr>
          <p:cNvPr id="5" name="Rectangle 4"/>
          <p:cNvSpPr/>
          <p:nvPr/>
        </p:nvSpPr>
        <p:spPr>
          <a:xfrm>
            <a:off x="990600" y="1752600"/>
            <a:ext cx="2286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systemic </a:t>
            </a:r>
          </a:p>
          <a:p>
            <a:pPr algn="ctr"/>
            <a:r>
              <a:rPr lang="en-GB" sz="2800" dirty="0" smtClean="0"/>
              <a:t>v </a:t>
            </a:r>
          </a:p>
          <a:p>
            <a:pPr algn="ctr"/>
            <a:r>
              <a:rPr lang="en-GB" sz="2800" dirty="0" smtClean="0"/>
              <a:t>ad hoc</a:t>
            </a:r>
            <a:endParaRPr lang="en-GB" sz="2800" dirty="0"/>
          </a:p>
        </p:txBody>
      </p:sp>
      <p:sp>
        <p:nvSpPr>
          <p:cNvPr id="7" name="Rectangle 6"/>
          <p:cNvSpPr/>
          <p:nvPr/>
        </p:nvSpPr>
        <p:spPr>
          <a:xfrm>
            <a:off x="3505200" y="1752600"/>
            <a:ext cx="2286000" cy="1295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proactive </a:t>
            </a:r>
          </a:p>
          <a:p>
            <a:pPr algn="ctr"/>
            <a:r>
              <a:rPr lang="en-GB" sz="2800" dirty="0" smtClean="0">
                <a:solidFill>
                  <a:schemeClr val="tx1"/>
                </a:solidFill>
              </a:rPr>
              <a:t>v </a:t>
            </a:r>
          </a:p>
          <a:p>
            <a:pPr algn="ctr"/>
            <a:r>
              <a:rPr lang="en-GB" sz="2800" dirty="0" smtClean="0">
                <a:solidFill>
                  <a:schemeClr val="tx1"/>
                </a:solidFill>
              </a:rPr>
              <a:t>reactive</a:t>
            </a:r>
            <a:endParaRPr lang="en-GB" sz="2800" dirty="0">
              <a:solidFill>
                <a:schemeClr val="tx1"/>
              </a:solidFill>
            </a:endParaRPr>
          </a:p>
        </p:txBody>
      </p:sp>
      <p:sp>
        <p:nvSpPr>
          <p:cNvPr id="9" name="Rectangle 8"/>
          <p:cNvSpPr/>
          <p:nvPr/>
        </p:nvSpPr>
        <p:spPr>
          <a:xfrm>
            <a:off x="990600" y="3429000"/>
            <a:ext cx="2286000" cy="1295400"/>
          </a:xfrm>
          <a:prstGeom prst="rect">
            <a:avLst/>
          </a:prstGeom>
          <a:solidFill>
            <a:srgbClr val="A38F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documented </a:t>
            </a:r>
          </a:p>
          <a:p>
            <a:pPr algn="ctr"/>
            <a:r>
              <a:rPr lang="en-GB" sz="2800" dirty="0" smtClean="0"/>
              <a:t>v </a:t>
            </a:r>
          </a:p>
          <a:p>
            <a:pPr algn="ctr"/>
            <a:r>
              <a:rPr lang="en-GB" sz="2400" dirty="0" smtClean="0"/>
              <a:t>tacit knowledge</a:t>
            </a:r>
            <a:endParaRPr lang="en-GB" sz="2400" dirty="0"/>
          </a:p>
        </p:txBody>
      </p:sp>
      <p:sp>
        <p:nvSpPr>
          <p:cNvPr id="10" name="Rectangle 9"/>
          <p:cNvSpPr/>
          <p:nvPr/>
        </p:nvSpPr>
        <p:spPr>
          <a:xfrm>
            <a:off x="3581400" y="3429000"/>
            <a:ext cx="2286000" cy="1295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consistent </a:t>
            </a:r>
          </a:p>
          <a:p>
            <a:pPr algn="ctr"/>
            <a:r>
              <a:rPr lang="en-GB" sz="2800" dirty="0" smtClean="0">
                <a:solidFill>
                  <a:schemeClr val="tx1"/>
                </a:solidFill>
              </a:rPr>
              <a:t>v </a:t>
            </a:r>
          </a:p>
          <a:p>
            <a:pPr algn="ctr"/>
            <a:r>
              <a:rPr lang="en-GB" sz="2800" dirty="0" smtClean="0">
                <a:solidFill>
                  <a:schemeClr val="tx1"/>
                </a:solidFill>
              </a:rPr>
              <a:t>inconsistent</a:t>
            </a:r>
            <a:endParaRPr lang="en-GB" sz="2800" dirty="0">
              <a:solidFill>
                <a:schemeClr val="tx1"/>
              </a:solidFill>
            </a:endParaRPr>
          </a:p>
        </p:txBody>
      </p:sp>
      <p:sp>
        <p:nvSpPr>
          <p:cNvPr id="11" name="Rectangle 10"/>
          <p:cNvSpPr/>
          <p:nvPr/>
        </p:nvSpPr>
        <p:spPr>
          <a:xfrm>
            <a:off x="6172200" y="3429000"/>
            <a:ext cx="2286000" cy="1295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governed </a:t>
            </a:r>
          </a:p>
          <a:p>
            <a:pPr algn="ctr"/>
            <a:r>
              <a:rPr lang="en-GB" sz="2800" dirty="0" smtClean="0"/>
              <a:t>v </a:t>
            </a:r>
          </a:p>
          <a:p>
            <a:pPr algn="ctr"/>
            <a:r>
              <a:rPr lang="en-GB" sz="2800" dirty="0" smtClean="0"/>
              <a:t>managed</a:t>
            </a:r>
            <a:endParaRPr lang="en-GB" sz="2800" dirty="0"/>
          </a:p>
        </p:txBody>
      </p:sp>
      <p:sp>
        <p:nvSpPr>
          <p:cNvPr id="12" name="Rectangle 11"/>
          <p:cNvSpPr/>
          <p:nvPr/>
        </p:nvSpPr>
        <p:spPr>
          <a:xfrm>
            <a:off x="6096000" y="1752600"/>
            <a:ext cx="2286000" cy="1295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contextual </a:t>
            </a:r>
          </a:p>
          <a:p>
            <a:pPr algn="ctr"/>
            <a:r>
              <a:rPr lang="en-GB" sz="2800" dirty="0" smtClean="0"/>
              <a:t>v </a:t>
            </a:r>
          </a:p>
          <a:p>
            <a:pPr algn="ctr"/>
            <a:r>
              <a:rPr lang="en-GB" sz="2800" dirty="0" smtClean="0"/>
              <a:t>general</a:t>
            </a:r>
            <a:endParaRPr lang="en-GB" sz="2800" dirty="0"/>
          </a:p>
        </p:txBody>
      </p:sp>
      <p:sp>
        <p:nvSpPr>
          <p:cNvPr id="13" name="Rectangle 12"/>
          <p:cNvSpPr/>
          <p:nvPr/>
        </p:nvSpPr>
        <p:spPr>
          <a:xfrm>
            <a:off x="1905000" y="5029200"/>
            <a:ext cx="2133600" cy="1219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accent3">
                    <a:lumMod val="20000"/>
                    <a:lumOff val="80000"/>
                  </a:schemeClr>
                </a:solidFill>
              </a:rPr>
              <a:t>internally driven</a:t>
            </a:r>
            <a:endParaRPr lang="en-GB" sz="2800" dirty="0">
              <a:solidFill>
                <a:schemeClr val="accent3">
                  <a:lumMod val="20000"/>
                  <a:lumOff val="80000"/>
                </a:schemeClr>
              </a:solidFill>
            </a:endParaRPr>
          </a:p>
        </p:txBody>
      </p:sp>
      <p:sp>
        <p:nvSpPr>
          <p:cNvPr id="14" name="Rectangle 13"/>
          <p:cNvSpPr/>
          <p:nvPr/>
        </p:nvSpPr>
        <p:spPr>
          <a:xfrm>
            <a:off x="4572000" y="5029200"/>
            <a:ext cx="2286000" cy="1219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lumMod val="95000"/>
                  </a:schemeClr>
                </a:solidFill>
              </a:rPr>
              <a:t>assurance</a:t>
            </a:r>
          </a:p>
          <a:p>
            <a:pPr algn="ctr"/>
            <a:r>
              <a:rPr lang="en-GB" sz="2800" dirty="0" smtClean="0">
                <a:solidFill>
                  <a:schemeClr val="bg1">
                    <a:lumMod val="95000"/>
                  </a:schemeClr>
                </a:solidFill>
              </a:rPr>
              <a:t>+</a:t>
            </a:r>
          </a:p>
          <a:p>
            <a:pPr algn="ctr"/>
            <a:r>
              <a:rPr lang="en-GB" sz="2800" dirty="0" smtClean="0">
                <a:solidFill>
                  <a:schemeClr val="bg1">
                    <a:lumMod val="95000"/>
                  </a:schemeClr>
                </a:solidFill>
              </a:rPr>
              <a:t>enhancement</a:t>
            </a:r>
            <a:endParaRPr lang="en-GB" sz="28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 </a:t>
            </a:r>
          </a:p>
        </p:txBody>
      </p:sp>
      <p:pic>
        <p:nvPicPr>
          <p:cNvPr id="3075" name="Content Placeholder 3" descr="middle_east_pol_2003"/>
          <p:cNvPicPr>
            <a:picLocks noGrp="1"/>
          </p:cNvPicPr>
          <p:nvPr>
            <p:ph idx="1"/>
          </p:nvPr>
        </p:nvPicPr>
        <p:blipFill>
          <a:blip r:embed="rId2" cstate="print"/>
          <a:srcRect/>
          <a:stretch>
            <a:fillRect/>
          </a:stretch>
        </p:blipFill>
        <p:spPr>
          <a:xfrm>
            <a:off x="304800" y="228600"/>
            <a:ext cx="4572000" cy="6248400"/>
          </a:xfrm>
        </p:spPr>
      </p:pic>
      <p:sp>
        <p:nvSpPr>
          <p:cNvPr id="3076" name="TextBox 6"/>
          <p:cNvSpPr txBox="1">
            <a:spLocks noChangeArrowheads="1"/>
          </p:cNvSpPr>
          <p:nvPr/>
        </p:nvSpPr>
        <p:spPr bwMode="auto">
          <a:xfrm>
            <a:off x="5029200" y="762000"/>
            <a:ext cx="3581400" cy="4985980"/>
          </a:xfrm>
          <a:prstGeom prst="rect">
            <a:avLst/>
          </a:prstGeom>
          <a:noFill/>
          <a:ln w="9525">
            <a:solidFill>
              <a:schemeClr val="tx1"/>
            </a:solidFill>
            <a:miter lim="800000"/>
            <a:headEnd/>
            <a:tailEnd/>
          </a:ln>
        </p:spPr>
        <p:txBody>
          <a:bodyPr wrap="square">
            <a:spAutoFit/>
          </a:bodyPr>
          <a:lstStyle/>
          <a:p>
            <a:pPr algn="ctr"/>
            <a:r>
              <a:rPr lang="en-US" sz="2000" b="1" dirty="0" smtClean="0">
                <a:solidFill>
                  <a:prstClr val="black"/>
                </a:solidFill>
                <a:latin typeface="+mj-lt"/>
                <a:cs typeface="Arial" pitchFamily="34" charset="0"/>
              </a:rPr>
              <a:t>Oman Context</a:t>
            </a:r>
            <a:endParaRPr lang="en-US" sz="2000" b="1" dirty="0">
              <a:solidFill>
                <a:prstClr val="black"/>
              </a:solidFill>
              <a:latin typeface="+mj-lt"/>
              <a:cs typeface="Arial" pitchFamily="34" charset="0"/>
            </a:endParaRPr>
          </a:p>
          <a:p>
            <a:endParaRPr lang="en-US" sz="2000" dirty="0">
              <a:solidFill>
                <a:prstClr val="black"/>
              </a:solidFill>
              <a:latin typeface="+mj-lt"/>
              <a:cs typeface="Arial" pitchFamily="34" charset="0"/>
            </a:endParaRPr>
          </a:p>
          <a:p>
            <a:r>
              <a:rPr lang="en-US" sz="2000" dirty="0">
                <a:solidFill>
                  <a:srgbClr val="C00000"/>
                </a:solidFill>
                <a:latin typeface="+mj-lt"/>
                <a:cs typeface="Arial" pitchFamily="34" charset="0"/>
              </a:rPr>
              <a:t>Ruler: </a:t>
            </a:r>
            <a:r>
              <a:rPr lang="en-US" sz="2000" dirty="0">
                <a:solidFill>
                  <a:prstClr val="black"/>
                </a:solidFill>
                <a:latin typeface="+mj-lt"/>
                <a:cs typeface="Arial" pitchFamily="34" charset="0"/>
              </a:rPr>
              <a:t>Sultan Qaboos bin Al Said (since 1970); </a:t>
            </a:r>
            <a:r>
              <a:rPr lang="en-US" sz="2000" dirty="0" smtClean="0">
                <a:solidFill>
                  <a:prstClr val="black"/>
                </a:solidFill>
                <a:latin typeface="+mj-lt"/>
                <a:cs typeface="Arial" pitchFamily="34" charset="0"/>
              </a:rPr>
              <a:t>monarchy with two advisory </a:t>
            </a:r>
            <a:r>
              <a:rPr lang="en-US" sz="2000" dirty="0">
                <a:solidFill>
                  <a:prstClr val="black"/>
                </a:solidFill>
                <a:latin typeface="+mj-lt"/>
                <a:cs typeface="Arial" pitchFamily="34" charset="0"/>
              </a:rPr>
              <a:t>councils (one of which is elected)</a:t>
            </a:r>
          </a:p>
          <a:p>
            <a:r>
              <a:rPr lang="en-US" sz="2000" dirty="0">
                <a:solidFill>
                  <a:srgbClr val="C00000"/>
                </a:solidFill>
                <a:latin typeface="+mj-lt"/>
                <a:cs typeface="Arial" pitchFamily="34" charset="0"/>
              </a:rPr>
              <a:t>Population: </a:t>
            </a:r>
            <a:r>
              <a:rPr lang="en-US" sz="2000" dirty="0" smtClean="0">
                <a:latin typeface="+mj-lt"/>
                <a:cs typeface="Arial" pitchFamily="34" charset="0"/>
              </a:rPr>
              <a:t>Total </a:t>
            </a:r>
            <a:r>
              <a:rPr lang="en-US" sz="2000" dirty="0" smtClean="0">
                <a:solidFill>
                  <a:prstClr val="black"/>
                </a:solidFill>
                <a:latin typeface="+mj-lt"/>
                <a:cs typeface="Arial" pitchFamily="34" charset="0"/>
              </a:rPr>
              <a:t>3.855 million:</a:t>
            </a:r>
          </a:p>
          <a:p>
            <a:r>
              <a:rPr lang="en-US" sz="2000" dirty="0" smtClean="0">
                <a:solidFill>
                  <a:prstClr val="black"/>
                </a:solidFill>
                <a:latin typeface="+mj-lt"/>
                <a:cs typeface="Arial" pitchFamily="34" charset="0"/>
              </a:rPr>
              <a:t> 2.172 million Omanis (48% under 19)</a:t>
            </a:r>
          </a:p>
          <a:p>
            <a:r>
              <a:rPr lang="en-US" sz="2000" dirty="0" smtClean="0">
                <a:solidFill>
                  <a:prstClr val="black"/>
                </a:solidFill>
                <a:latin typeface="+mj-lt"/>
                <a:cs typeface="Arial" pitchFamily="34" charset="0"/>
              </a:rPr>
              <a:t>1.683 million non-Omanis</a:t>
            </a:r>
          </a:p>
          <a:p>
            <a:r>
              <a:rPr lang="en-US" sz="2000" dirty="0" smtClean="0">
                <a:solidFill>
                  <a:prstClr val="black"/>
                </a:solidFill>
                <a:latin typeface="+mj-lt"/>
                <a:cs typeface="Arial" pitchFamily="34" charset="0"/>
              </a:rPr>
              <a:t>(growth rate of 6.4%)</a:t>
            </a:r>
          </a:p>
          <a:p>
            <a:r>
              <a:rPr lang="en-US" sz="2000" dirty="0" smtClean="0">
                <a:solidFill>
                  <a:srgbClr val="FF0000"/>
                </a:solidFill>
                <a:latin typeface="+mj-lt"/>
                <a:cs typeface="Arial" pitchFamily="34" charset="0"/>
              </a:rPr>
              <a:t> </a:t>
            </a:r>
            <a:r>
              <a:rPr lang="en-US" sz="2000" dirty="0" smtClean="0">
                <a:solidFill>
                  <a:srgbClr val="C00000"/>
                </a:solidFill>
                <a:latin typeface="+mj-lt"/>
                <a:cs typeface="Arial" pitchFamily="34" charset="0"/>
              </a:rPr>
              <a:t>Main </a:t>
            </a:r>
            <a:r>
              <a:rPr lang="en-US" sz="2000" dirty="0">
                <a:solidFill>
                  <a:srgbClr val="C00000"/>
                </a:solidFill>
                <a:latin typeface="+mj-lt"/>
                <a:cs typeface="Arial" pitchFamily="34" charset="0"/>
              </a:rPr>
              <a:t>income: </a:t>
            </a:r>
            <a:r>
              <a:rPr lang="en-US" sz="2000" dirty="0" smtClean="0">
                <a:solidFill>
                  <a:prstClr val="black"/>
                </a:solidFill>
                <a:latin typeface="+mj-lt"/>
                <a:cs typeface="Arial" pitchFamily="34" charset="0"/>
              </a:rPr>
              <a:t>Oil and gas continue to be an important source of revenue: 84% in 2013 (9.32bn OMR)</a:t>
            </a:r>
            <a:endParaRPr lang="en-US" sz="2000" dirty="0" smtClean="0">
              <a:solidFill>
                <a:srgbClr val="C00000"/>
              </a:solidFill>
              <a:latin typeface="+mj-lt"/>
            </a:endParaRPr>
          </a:p>
          <a:p>
            <a:endParaRPr lang="en-US" dirty="0">
              <a:solidFill>
                <a:prstClr val="black"/>
              </a:solidFill>
            </a:endParaRPr>
          </a:p>
        </p:txBody>
      </p:sp>
      <p:sp>
        <p:nvSpPr>
          <p:cNvPr id="12" name="Slide Number Placeholder 11"/>
          <p:cNvSpPr>
            <a:spLocks noGrp="1"/>
          </p:cNvSpPr>
          <p:nvPr>
            <p:ph type="sldNum" sz="quarter" idx="12"/>
          </p:nvPr>
        </p:nvSpPr>
        <p:spPr/>
        <p:txBody>
          <a:bodyPr/>
          <a:lstStyle/>
          <a:p>
            <a:pPr>
              <a:defRPr/>
            </a:pPr>
            <a:fld id="{61BEACDA-D7C1-4010-B65A-1BCC6893C124}" type="slidenum">
              <a:rPr lang="en-US" smtClean="0">
                <a:solidFill>
                  <a:prstClr val="black">
                    <a:tint val="75000"/>
                  </a:prstClr>
                </a:solidFill>
              </a:rPr>
              <a:pPr>
                <a:defRPr/>
              </a:pPr>
              <a:t>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114800" y="533400"/>
            <a:ext cx="4572000" cy="6096000"/>
          </a:xfrm>
        </p:spPr>
        <p:txBody>
          <a:bodyPr>
            <a:normAutofit fontScale="62500" lnSpcReduction="20000"/>
          </a:bodyPr>
          <a:lstStyle/>
          <a:p>
            <a:pPr>
              <a:buNone/>
            </a:pPr>
            <a:r>
              <a:rPr lang="en-US" i="1" dirty="0" smtClean="0"/>
              <a:t>	</a:t>
            </a:r>
          </a:p>
          <a:p>
            <a:pPr>
              <a:buNone/>
            </a:pPr>
            <a:r>
              <a:rPr lang="en-US" sz="4000" i="1" dirty="0" smtClean="0"/>
              <a:t>	</a:t>
            </a:r>
            <a:r>
              <a:rPr lang="en-US" sz="4500" i="1" dirty="0" smtClean="0">
                <a:cs typeface="Arial" pitchFamily="34" charset="0"/>
              </a:rPr>
              <a:t>...nations are built solely by the hands of citizens. Progress and prosperity can only be achieved through learning, experience, training and qualifications ... the real wealth of any nation is made up of its human resources. They are the power that achieves development in all walks of life... </a:t>
            </a:r>
          </a:p>
          <a:p>
            <a:pPr>
              <a:buNone/>
            </a:pPr>
            <a:endParaRPr lang="en-US" i="1" dirty="0" smtClean="0">
              <a:latin typeface="Arial" pitchFamily="34" charset="0"/>
              <a:cs typeface="Arial" pitchFamily="34" charset="0"/>
            </a:endParaRPr>
          </a:p>
          <a:p>
            <a:pPr>
              <a:buNone/>
            </a:pPr>
            <a:endParaRPr lang="en-US" i="1" dirty="0" smtClean="0">
              <a:latin typeface="Arial" pitchFamily="34" charset="0"/>
              <a:cs typeface="Arial" pitchFamily="34" charset="0"/>
            </a:endParaRPr>
          </a:p>
          <a:p>
            <a:pPr>
              <a:buNone/>
            </a:pPr>
            <a:r>
              <a:rPr lang="en-US" i="1" dirty="0" smtClean="0">
                <a:latin typeface="Arial" pitchFamily="34" charset="0"/>
                <a:cs typeface="Arial" pitchFamily="34" charset="0"/>
              </a:rPr>
              <a:t>	</a:t>
            </a:r>
            <a:r>
              <a:rPr lang="en-US" i="1" dirty="0" smtClean="0">
                <a:cs typeface="Arial" pitchFamily="34" charset="0"/>
              </a:rPr>
              <a:t>(HM Speech to the Council of Oman, 2001)</a:t>
            </a:r>
            <a:endParaRPr lang="en-US" dirty="0" smtClean="0"/>
          </a:p>
        </p:txBody>
      </p:sp>
      <p:sp>
        <p:nvSpPr>
          <p:cNvPr id="4" name="Content Placeholder 2"/>
          <p:cNvSpPr txBox="1">
            <a:spLocks/>
          </p:cNvSpPr>
          <p:nvPr/>
        </p:nvSpPr>
        <p:spPr>
          <a:xfrm>
            <a:off x="304800" y="533400"/>
            <a:ext cx="4267200" cy="5745163"/>
          </a:xfrm>
          <a:prstGeom prst="rect">
            <a:avLst/>
          </a:prstGeom>
        </p:spPr>
        <p:txBody>
          <a:bodyPr vert="horz" lIns="91440" tIns="45720" rIns="91440" bIns="45720" rtlCol="0">
            <a:normAutofit/>
          </a:bodyPr>
          <a:lstStyle/>
          <a:p>
            <a:pPr marL="342900" indent="-342900">
              <a:spcBef>
                <a:spcPct val="20000"/>
              </a:spcBef>
              <a:defRPr/>
            </a:pPr>
            <a:endParaRPr lang="en-US" sz="3200" dirty="0" smtClean="0">
              <a:solidFill>
                <a:srgbClr val="FF0000"/>
              </a:solidFill>
            </a:endParaRPr>
          </a:p>
        </p:txBody>
      </p:sp>
      <p:pic>
        <p:nvPicPr>
          <p:cNvPr id="5" name="Picture 4" descr="HM-Sultan-Qaboos-bin-Said-1.jpg"/>
          <p:cNvPicPr>
            <a:picLocks noChangeAspect="1"/>
          </p:cNvPicPr>
          <p:nvPr/>
        </p:nvPicPr>
        <p:blipFill>
          <a:blip r:embed="rId2" cstate="print"/>
          <a:stretch>
            <a:fillRect/>
          </a:stretch>
        </p:blipFill>
        <p:spPr>
          <a:xfrm>
            <a:off x="665988" y="990600"/>
            <a:ext cx="3477768" cy="4267200"/>
          </a:xfrm>
          <a:prstGeom prst="rect">
            <a:avLst/>
          </a:prstGeom>
        </p:spPr>
      </p:pic>
    </p:spTree>
    <p:extLst>
      <p:ext uri="{BB962C8B-B14F-4D97-AF65-F5344CB8AC3E}">
        <p14:creationId xmlns:p14="http://schemas.microsoft.com/office/powerpoint/2010/main" val="2670627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p:txBody>
          <a:bodyPr/>
          <a:lstStyle/>
          <a:p>
            <a:pPr>
              <a:defRPr/>
            </a:pPr>
            <a:fld id="{BF81B4FC-6002-4EEE-95E1-B10CD2EDD9CB}" type="slidenum">
              <a:rPr lang="ar-SA">
                <a:latin typeface="Arial" charset="0"/>
              </a:rPr>
              <a:pPr>
                <a:defRPr/>
              </a:pPr>
              <a:t>9</a:t>
            </a:fld>
            <a:endParaRPr lang="en-US">
              <a:latin typeface="Arial" charset="0"/>
              <a:cs typeface="Arial" charset="0"/>
            </a:endParaRPr>
          </a:p>
        </p:txBody>
      </p:sp>
      <p:sp>
        <p:nvSpPr>
          <p:cNvPr id="12291" name="Rectangle 2"/>
          <p:cNvSpPr>
            <a:spLocks noGrp="1" noChangeArrowheads="1"/>
          </p:cNvSpPr>
          <p:nvPr>
            <p:ph type="title"/>
          </p:nvPr>
        </p:nvSpPr>
        <p:spPr/>
        <p:txBody>
          <a:bodyPr/>
          <a:lstStyle/>
          <a:p>
            <a:pPr eaLnBrk="1" hangingPunct="1"/>
            <a:endParaRPr lang="en-GB" smtClean="0"/>
          </a:p>
        </p:txBody>
      </p:sp>
      <p:sp>
        <p:nvSpPr>
          <p:cNvPr id="12292" name="Rectangle 3"/>
          <p:cNvSpPr>
            <a:spLocks noGrp="1" noChangeArrowheads="1"/>
          </p:cNvSpPr>
          <p:nvPr>
            <p:ph type="body" idx="1"/>
          </p:nvPr>
        </p:nvSpPr>
        <p:spPr/>
        <p:txBody>
          <a:bodyPr/>
          <a:lstStyle/>
          <a:p>
            <a:pPr eaLnBrk="1" hangingPunct="1"/>
            <a:endParaRPr lang="en-GB" smtClean="0"/>
          </a:p>
        </p:txBody>
      </p:sp>
      <p:pic>
        <p:nvPicPr>
          <p:cNvPr id="12293" name="Picture 4" descr="In Cover"/>
          <p:cNvPicPr>
            <a:picLocks noChangeAspect="1" noChangeArrowheads="1"/>
          </p:cNvPicPr>
          <p:nvPr/>
        </p:nvPicPr>
        <p:blipFill>
          <a:blip r:embed="rId3" cstate="print"/>
          <a:srcRect t="24287" b="8083"/>
          <a:stretch>
            <a:fillRect/>
          </a:stretch>
        </p:blipFill>
        <p:spPr bwMode="auto">
          <a:xfrm>
            <a:off x="0" y="-285216"/>
            <a:ext cx="9144000" cy="7143216"/>
          </a:xfrm>
          <a:prstGeom prst="rect">
            <a:avLst/>
          </a:prstGeom>
          <a:noFill/>
          <a:ln w="9525">
            <a:noFill/>
            <a:miter lim="800000"/>
            <a:headEnd/>
            <a:tailEnd/>
          </a:ln>
        </p:spPr>
      </p:pic>
      <p:sp>
        <p:nvSpPr>
          <p:cNvPr id="12294" name="Text Box 5"/>
          <p:cNvSpPr txBox="1">
            <a:spLocks noChangeArrowheads="1"/>
          </p:cNvSpPr>
          <p:nvPr/>
        </p:nvSpPr>
        <p:spPr bwMode="auto">
          <a:xfrm>
            <a:off x="990600" y="5029200"/>
            <a:ext cx="6858000" cy="1015663"/>
          </a:xfrm>
          <a:prstGeom prst="rect">
            <a:avLst/>
          </a:prstGeom>
          <a:solidFill>
            <a:srgbClr val="4D4D4D"/>
          </a:solidFill>
          <a:ln w="9525">
            <a:solidFill>
              <a:srgbClr val="4D4D4D"/>
            </a:solidFill>
            <a:miter lim="800000"/>
            <a:headEnd/>
            <a:tailEnd/>
          </a:ln>
        </p:spPr>
        <p:txBody>
          <a:bodyPr wrap="square">
            <a:spAutoFit/>
          </a:bodyPr>
          <a:lstStyle/>
          <a:p>
            <a:r>
              <a:rPr lang="en-US" sz="2000" dirty="0">
                <a:solidFill>
                  <a:schemeClr val="bg1"/>
                </a:solidFill>
                <a:latin typeface="+mj-lt"/>
                <a:cs typeface="Arial" pitchFamily="34" charset="0"/>
              </a:rPr>
              <a:t>In </a:t>
            </a:r>
            <a:r>
              <a:rPr lang="en-US" sz="2000" dirty="0" smtClean="0">
                <a:solidFill>
                  <a:schemeClr val="bg1"/>
                </a:solidFill>
                <a:latin typeface="+mj-lt"/>
                <a:cs typeface="Arial" pitchFamily="34" charset="0"/>
              </a:rPr>
              <a:t>2015, </a:t>
            </a:r>
            <a:r>
              <a:rPr lang="en-US" sz="2000" dirty="0">
                <a:solidFill>
                  <a:schemeClr val="bg1"/>
                </a:solidFill>
                <a:latin typeface="+mj-lt"/>
                <a:cs typeface="Arial" pitchFamily="34" charset="0"/>
              </a:rPr>
              <a:t>there are </a:t>
            </a:r>
            <a:r>
              <a:rPr lang="en-US" sz="2000" dirty="0" smtClean="0">
                <a:solidFill>
                  <a:schemeClr val="bg1"/>
                </a:solidFill>
                <a:latin typeface="+mj-lt"/>
                <a:cs typeface="Arial" pitchFamily="34" charset="0"/>
              </a:rPr>
              <a:t>around 1250 public and private schools </a:t>
            </a:r>
            <a:r>
              <a:rPr lang="en-US" sz="2000" dirty="0">
                <a:solidFill>
                  <a:schemeClr val="bg1"/>
                </a:solidFill>
                <a:latin typeface="+mj-lt"/>
                <a:cs typeface="Arial" pitchFamily="34" charset="0"/>
              </a:rPr>
              <a:t>and </a:t>
            </a:r>
            <a:r>
              <a:rPr lang="en-US" sz="2000" dirty="0" smtClean="0">
                <a:solidFill>
                  <a:schemeClr val="bg1"/>
                </a:solidFill>
                <a:latin typeface="+mj-lt"/>
                <a:cs typeface="Arial" pitchFamily="34" charset="0"/>
              </a:rPr>
              <a:t>more than </a:t>
            </a:r>
            <a:r>
              <a:rPr lang="en-US" sz="2000" dirty="0">
                <a:solidFill>
                  <a:schemeClr val="bg1"/>
                </a:solidFill>
                <a:latin typeface="+mj-lt"/>
                <a:cs typeface="Arial" pitchFamily="34" charset="0"/>
              </a:rPr>
              <a:t>60 public and private institutions offering post secondary </a:t>
            </a:r>
            <a:r>
              <a:rPr lang="en-US" sz="2000" dirty="0" smtClean="0">
                <a:solidFill>
                  <a:schemeClr val="bg1"/>
                </a:solidFill>
                <a:latin typeface="+mj-lt"/>
                <a:cs typeface="Arial" pitchFamily="34" charset="0"/>
              </a:rPr>
              <a:t>education</a:t>
            </a:r>
            <a:endParaRPr lang="en-GB" sz="2000" dirty="0">
              <a:solidFill>
                <a:schemeClr val="bg1"/>
              </a:solidFill>
              <a:latin typeface="+mj-lt"/>
              <a:cs typeface="Arial" pitchFamily="34" charset="0"/>
            </a:endParaRPr>
          </a:p>
        </p:txBody>
      </p:sp>
    </p:spTree>
    <p:extLst>
      <p:ext uri="{BB962C8B-B14F-4D97-AF65-F5344CB8AC3E}">
        <p14:creationId xmlns:p14="http://schemas.microsoft.com/office/powerpoint/2010/main" val="3852703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GDQ">
      <a:dk1>
        <a:sysClr val="windowText" lastClr="000000"/>
      </a:dk1>
      <a:lt1>
        <a:sysClr val="window" lastClr="FFFFFF"/>
      </a:lt1>
      <a:dk2>
        <a:srgbClr val="A29061"/>
      </a:dk2>
      <a:lt2>
        <a:srgbClr val="E3DDCF"/>
      </a:lt2>
      <a:accent1>
        <a:srgbClr val="FFB519"/>
      </a:accent1>
      <a:accent2>
        <a:srgbClr val="A7A9AC"/>
      </a:accent2>
      <a:accent3>
        <a:srgbClr val="89774F"/>
      </a:accent3>
      <a:accent4>
        <a:srgbClr val="000000"/>
      </a:accent4>
      <a:accent5>
        <a:srgbClr val="CC111A"/>
      </a:accent5>
      <a:accent6>
        <a:srgbClr val="A7A9AC"/>
      </a:accent6>
      <a:hlink>
        <a:srgbClr val="000000"/>
      </a:hlink>
      <a:folHlink>
        <a:srgbClr val="F8B0B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GDQ">
      <a:dk1>
        <a:sysClr val="windowText" lastClr="000000"/>
      </a:dk1>
      <a:lt1>
        <a:sysClr val="window" lastClr="FFFFFF"/>
      </a:lt1>
      <a:dk2>
        <a:srgbClr val="A29061"/>
      </a:dk2>
      <a:lt2>
        <a:srgbClr val="E3DDCF"/>
      </a:lt2>
      <a:accent1>
        <a:srgbClr val="FFB519"/>
      </a:accent1>
      <a:accent2>
        <a:srgbClr val="A7A9AC"/>
      </a:accent2>
      <a:accent3>
        <a:srgbClr val="89774F"/>
      </a:accent3>
      <a:accent4>
        <a:srgbClr val="000000"/>
      </a:accent4>
      <a:accent5>
        <a:srgbClr val="CC111A"/>
      </a:accent5>
      <a:accent6>
        <a:srgbClr val="A7A9AC"/>
      </a:accent6>
      <a:hlink>
        <a:srgbClr val="000000"/>
      </a:hlink>
      <a:folHlink>
        <a:srgbClr val="F8B0B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2nd Conference Final Template Ar</Template>
  <TotalTime>940</TotalTime>
  <Words>889</Words>
  <Application>Microsoft Office PowerPoint</Application>
  <PresentationFormat>On-screen Show (4:3)</PresentationFormat>
  <Paragraphs>218</Paragraphs>
  <Slides>21</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28" baseType="lpstr">
      <vt:lpstr>Custom Design</vt:lpstr>
      <vt:lpstr>Default Design</vt:lpstr>
      <vt:lpstr>1_Office Theme</vt:lpstr>
      <vt:lpstr>1_Custom Design</vt:lpstr>
      <vt:lpstr>2_Office Theme</vt:lpstr>
      <vt:lpstr>1_Default Design</vt:lpstr>
      <vt:lpstr>Visio</vt:lpstr>
      <vt:lpstr> The Role of External Review Activities in Supporting Sustainable Quality Systems in Higher Education </vt:lpstr>
      <vt:lpstr>Content</vt:lpstr>
      <vt:lpstr>PowerPoint Presentation</vt:lpstr>
      <vt:lpstr>Purpose of external review activities</vt:lpstr>
      <vt:lpstr> </vt:lpstr>
      <vt:lpstr>PowerPoint Presentation</vt:lpstr>
      <vt:lpstr> </vt:lpstr>
      <vt:lpstr> </vt:lpstr>
      <vt:lpstr>PowerPoint Presentation</vt:lpstr>
      <vt:lpstr>Responsibility for Quality  in Oman’s HE sector </vt:lpstr>
      <vt:lpstr> About the OAAA </vt:lpstr>
      <vt:lpstr>PowerPoint Presentation</vt:lpstr>
      <vt:lpstr>PowerPoint Presentation</vt:lpstr>
      <vt:lpstr>PowerPoint Presentation</vt:lpstr>
      <vt:lpstr>PowerPoint Presentation</vt:lpstr>
      <vt:lpstr>PowerPoint Presentation</vt:lpstr>
      <vt:lpstr>PowerPoint Presentation</vt:lpstr>
      <vt:lpstr>Challenges</vt:lpstr>
      <vt:lpstr>Conclusions</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dc:title>
  <dc:creator>Duaa Sharafi</dc:creator>
  <cp:lastModifiedBy>fatema ajmi</cp:lastModifiedBy>
  <cp:revision>89</cp:revision>
  <cp:lastPrinted>2014-12-29T13:40:46Z</cp:lastPrinted>
  <dcterms:created xsi:type="dcterms:W3CDTF">2014-12-29T13:06:14Z</dcterms:created>
  <dcterms:modified xsi:type="dcterms:W3CDTF">2015-02-12T06:50:27Z</dcterms:modified>
</cp:coreProperties>
</file>